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98" r:id="rId1"/>
  </p:sldMasterIdLst>
  <p:notesMasterIdLst>
    <p:notesMasterId r:id="rId92"/>
  </p:notesMasterIdLst>
  <p:handoutMasterIdLst>
    <p:handoutMasterId r:id="rId93"/>
  </p:handoutMasterIdLst>
  <p:sldIdLst>
    <p:sldId id="528" r:id="rId2"/>
    <p:sldId id="529" r:id="rId3"/>
    <p:sldId id="530" r:id="rId4"/>
    <p:sldId id="532" r:id="rId5"/>
    <p:sldId id="343" r:id="rId6"/>
    <p:sldId id="537" r:id="rId7"/>
    <p:sldId id="460" r:id="rId8"/>
    <p:sldId id="459" r:id="rId9"/>
    <p:sldId id="491" r:id="rId10"/>
    <p:sldId id="509" r:id="rId11"/>
    <p:sldId id="493" r:id="rId12"/>
    <p:sldId id="494" r:id="rId13"/>
    <p:sldId id="495" r:id="rId14"/>
    <p:sldId id="496" r:id="rId15"/>
    <p:sldId id="497" r:id="rId16"/>
    <p:sldId id="498" r:id="rId17"/>
    <p:sldId id="499" r:id="rId18"/>
    <p:sldId id="500" r:id="rId19"/>
    <p:sldId id="501" r:id="rId20"/>
    <p:sldId id="510" r:id="rId21"/>
    <p:sldId id="503" r:id="rId22"/>
    <p:sldId id="505" r:id="rId23"/>
    <p:sldId id="506" r:id="rId24"/>
    <p:sldId id="342" r:id="rId25"/>
    <p:sldId id="362" r:id="rId26"/>
    <p:sldId id="390" r:id="rId27"/>
    <p:sldId id="391" r:id="rId28"/>
    <p:sldId id="392" r:id="rId29"/>
    <p:sldId id="387" r:id="rId30"/>
    <p:sldId id="393" r:id="rId31"/>
    <p:sldId id="394" r:id="rId32"/>
    <p:sldId id="395" r:id="rId33"/>
    <p:sldId id="404" r:id="rId34"/>
    <p:sldId id="405" r:id="rId35"/>
    <p:sldId id="406" r:id="rId36"/>
    <p:sldId id="407" r:id="rId37"/>
    <p:sldId id="408" r:id="rId38"/>
    <p:sldId id="413" r:id="rId39"/>
    <p:sldId id="414" r:id="rId40"/>
    <p:sldId id="415" r:id="rId41"/>
    <p:sldId id="420" r:id="rId42"/>
    <p:sldId id="533" r:id="rId43"/>
    <p:sldId id="535" r:id="rId44"/>
    <p:sldId id="402" r:id="rId45"/>
    <p:sldId id="439" r:id="rId46"/>
    <p:sldId id="512" r:id="rId47"/>
    <p:sldId id="513" r:id="rId48"/>
    <p:sldId id="514" r:id="rId49"/>
    <p:sldId id="511" r:id="rId50"/>
    <p:sldId id="515" r:id="rId51"/>
    <p:sldId id="430" r:id="rId52"/>
    <p:sldId id="428" r:id="rId53"/>
    <p:sldId id="432" r:id="rId54"/>
    <p:sldId id="435" r:id="rId55"/>
    <p:sldId id="441" r:id="rId56"/>
    <p:sldId id="442" r:id="rId57"/>
    <p:sldId id="443" r:id="rId58"/>
    <p:sldId id="444" r:id="rId59"/>
    <p:sldId id="445" r:id="rId60"/>
    <p:sldId id="446" r:id="rId61"/>
    <p:sldId id="447" r:id="rId62"/>
    <p:sldId id="448" r:id="rId63"/>
    <p:sldId id="516" r:id="rId64"/>
    <p:sldId id="449" r:id="rId65"/>
    <p:sldId id="519" r:id="rId66"/>
    <p:sldId id="520" r:id="rId67"/>
    <p:sldId id="521" r:id="rId68"/>
    <p:sldId id="452" r:id="rId69"/>
    <p:sldId id="522" r:id="rId70"/>
    <p:sldId id="523" r:id="rId71"/>
    <p:sldId id="484" r:id="rId72"/>
    <p:sldId id="464" r:id="rId73"/>
    <p:sldId id="485" r:id="rId74"/>
    <p:sldId id="466" r:id="rId75"/>
    <p:sldId id="467" r:id="rId76"/>
    <p:sldId id="469" r:id="rId77"/>
    <p:sldId id="470" r:id="rId78"/>
    <p:sldId id="471" r:id="rId79"/>
    <p:sldId id="472" r:id="rId80"/>
    <p:sldId id="473" r:id="rId81"/>
    <p:sldId id="475" r:id="rId82"/>
    <p:sldId id="476" r:id="rId83"/>
    <p:sldId id="477" r:id="rId84"/>
    <p:sldId id="478" r:id="rId85"/>
    <p:sldId id="479" r:id="rId86"/>
    <p:sldId id="525" r:id="rId87"/>
    <p:sldId id="483" r:id="rId88"/>
    <p:sldId id="526" r:id="rId89"/>
    <p:sldId id="524" r:id="rId90"/>
    <p:sldId id="536" r:id="rId91"/>
  </p:sldIdLst>
  <p:sldSz cx="9144000" cy="6858000" type="screen4x3"/>
  <p:notesSz cx="6797675" cy="9926638"/>
  <p:defaultTextStyle>
    <a:defPPr>
      <a:defRPr lang="de-DE"/>
    </a:defPPr>
    <a:lvl1pPr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5pPr>
    <a:lvl6pPr marL="2286000" algn="l" defTabSz="914400" rtl="0" eaLnBrk="1" latinLnBrk="0" hangingPunct="1">
      <a:defRPr sz="2400" kern="1200">
        <a:solidFill>
          <a:schemeClr val="tx1"/>
        </a:solidFill>
        <a:latin typeface="Calibri" pitchFamily="34" charset="0"/>
        <a:ea typeface="MS PGothic" pitchFamily="34" charset="-128"/>
        <a:cs typeface="+mn-cs"/>
      </a:defRPr>
    </a:lvl6pPr>
    <a:lvl7pPr marL="2743200" algn="l" defTabSz="914400" rtl="0" eaLnBrk="1" latinLnBrk="0" hangingPunct="1">
      <a:defRPr sz="2400" kern="1200">
        <a:solidFill>
          <a:schemeClr val="tx1"/>
        </a:solidFill>
        <a:latin typeface="Calibri" pitchFamily="34" charset="0"/>
        <a:ea typeface="MS PGothic" pitchFamily="34" charset="-128"/>
        <a:cs typeface="+mn-cs"/>
      </a:defRPr>
    </a:lvl7pPr>
    <a:lvl8pPr marL="3200400" algn="l" defTabSz="914400" rtl="0" eaLnBrk="1" latinLnBrk="0" hangingPunct="1">
      <a:defRPr sz="2400" kern="1200">
        <a:solidFill>
          <a:schemeClr val="tx1"/>
        </a:solidFill>
        <a:latin typeface="Calibri" pitchFamily="34" charset="0"/>
        <a:ea typeface="MS PGothic" pitchFamily="34" charset="-128"/>
        <a:cs typeface="+mn-cs"/>
      </a:defRPr>
    </a:lvl8pPr>
    <a:lvl9pPr marL="3657600" algn="l" defTabSz="914400" rtl="0" eaLnBrk="1" latinLnBrk="0" hangingPunct="1">
      <a:defRPr sz="2400"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1232">
          <p15:clr>
            <a:srgbClr val="A4A3A4"/>
          </p15:clr>
        </p15:guide>
        <p15:guide id="2" orient="horz" pos="4031">
          <p15:clr>
            <a:srgbClr val="A4A3A4"/>
          </p15:clr>
        </p15:guide>
        <p15:guide id="3" orient="horz" pos="3702">
          <p15:clr>
            <a:srgbClr val="A4A3A4"/>
          </p15:clr>
        </p15:guide>
        <p15:guide id="4" orient="horz" pos="255">
          <p15:clr>
            <a:srgbClr val="A4A3A4"/>
          </p15:clr>
        </p15:guide>
        <p15:guide id="5" orient="horz" pos="4189">
          <p15:clr>
            <a:srgbClr val="A4A3A4"/>
          </p15:clr>
        </p15:guide>
        <p15:guide id="6" orient="horz" pos="436">
          <p15:clr>
            <a:srgbClr val="A4A3A4"/>
          </p15:clr>
        </p15:guide>
        <p15:guide id="7" orient="horz" pos="1959">
          <p15:clr>
            <a:srgbClr val="A4A3A4"/>
          </p15:clr>
        </p15:guide>
        <p15:guide id="8" orient="horz" pos="2464">
          <p15:clr>
            <a:srgbClr val="A4A3A4"/>
          </p15:clr>
        </p15:guide>
        <p15:guide id="9" pos="285">
          <p15:clr>
            <a:srgbClr val="A4A3A4"/>
          </p15:clr>
        </p15:guide>
        <p15:guide id="10" pos="5511">
          <p15:clr>
            <a:srgbClr val="A4A3A4"/>
          </p15:clr>
        </p15:guide>
        <p15:guide id="11" pos="3787">
          <p15:clr>
            <a:srgbClr val="A4A3A4"/>
          </p15:clr>
        </p15:guide>
        <p15:guide id="12" pos="3198">
          <p15:clr>
            <a:srgbClr val="A4A3A4"/>
          </p15:clr>
        </p15:guide>
        <p15:guide id="13" pos="703">
          <p15:clr>
            <a:srgbClr val="A4A3A4"/>
          </p15:clr>
        </p15:guide>
        <p15:guide id="14" pos="2880">
          <p15:clr>
            <a:srgbClr val="A4A3A4"/>
          </p15:clr>
        </p15:guide>
        <p15:guide id="15" pos="3016">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281" autoAdjust="0"/>
  </p:normalViewPr>
  <p:slideViewPr>
    <p:cSldViewPr snapToObjects="1">
      <p:cViewPr varScale="1">
        <p:scale>
          <a:sx n="56" d="100"/>
          <a:sy n="56" d="100"/>
        </p:scale>
        <p:origin x="2160" y="78"/>
      </p:cViewPr>
      <p:guideLst>
        <p:guide orient="horz" pos="1232"/>
        <p:guide orient="horz" pos="4031"/>
        <p:guide orient="horz" pos="3702"/>
        <p:guide orient="horz" pos="255"/>
        <p:guide orient="horz" pos="4189"/>
        <p:guide orient="horz" pos="436"/>
        <p:guide orient="horz" pos="1959"/>
        <p:guide orient="horz" pos="2464"/>
        <p:guide pos="285"/>
        <p:guide pos="5511"/>
        <p:guide pos="3787"/>
        <p:guide pos="3198"/>
        <p:guide pos="703"/>
        <p:guide pos="2880"/>
        <p:guide pos="3016"/>
      </p:guideLst>
    </p:cSldViewPr>
  </p:slideViewPr>
  <p:outlineViewPr>
    <p:cViewPr>
      <p:scale>
        <a:sx n="33" d="100"/>
        <a:sy n="33" d="100"/>
      </p:scale>
      <p:origin x="0" y="288"/>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90" d="100"/>
          <a:sy n="90" d="100"/>
        </p:scale>
        <p:origin x="-3702" y="-114"/>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55439F-783D-444D-88EC-FF2240392A65}" type="doc">
      <dgm:prSet loTypeId="urn:microsoft.com/office/officeart/2005/8/layout/chart3" loCatId="cycle" qsTypeId="urn:microsoft.com/office/officeart/2005/8/quickstyle/simple1" qsCatId="simple" csTypeId="urn:microsoft.com/office/officeart/2005/8/colors/accent1_2" csCatId="accent1" phldr="1"/>
      <dgm:spPr/>
    </dgm:pt>
    <dgm:pt modelId="{FF0BC044-4F39-418C-97C3-B71B45F72898}">
      <dgm:prSet phldrT="[Text]" custT="1"/>
      <dgm:spPr>
        <a:solidFill>
          <a:srgbClr val="FF0000"/>
        </a:solidFill>
      </dgm:spPr>
      <dgm:t>
        <a:bodyPr/>
        <a:lstStyle/>
        <a:p>
          <a:r>
            <a:rPr lang="de-DE" sz="1200" b="1" baseline="0" dirty="0">
              <a:latin typeface="Arial" panose="020B0604020202020204" pitchFamily="34" charset="0"/>
              <a:cs typeface="Arial" panose="020B0604020202020204" pitchFamily="34" charset="0"/>
            </a:rPr>
            <a:t>Hochwasser-risiko</a:t>
          </a:r>
        </a:p>
      </dgm:t>
    </dgm:pt>
    <dgm:pt modelId="{BFCB8081-6CAF-4BA2-8576-5051E29D52CA}" type="parTrans" cxnId="{C192331F-F6E6-404D-A473-FA6318BFA138}">
      <dgm:prSet/>
      <dgm:spPr/>
      <dgm:t>
        <a:bodyPr/>
        <a:lstStyle/>
        <a:p>
          <a:endParaRPr lang="de-DE"/>
        </a:p>
      </dgm:t>
    </dgm:pt>
    <dgm:pt modelId="{929DCFEF-F563-4AA1-83D4-E731AFF54169}" type="sibTrans" cxnId="{C192331F-F6E6-404D-A473-FA6318BFA138}">
      <dgm:prSet/>
      <dgm:spPr/>
      <dgm:t>
        <a:bodyPr/>
        <a:lstStyle/>
        <a:p>
          <a:endParaRPr lang="de-DE"/>
        </a:p>
      </dgm:t>
    </dgm:pt>
    <dgm:pt modelId="{F168B5F3-3F20-4DDD-B3A7-3BDDFAF2EFC6}">
      <dgm:prSet phldrT="[Text]" custT="1"/>
      <dgm:spPr>
        <a:solidFill>
          <a:schemeClr val="accent2"/>
        </a:solidFill>
      </dgm:spPr>
      <dgm:t>
        <a:bodyPr/>
        <a:lstStyle/>
        <a:p>
          <a:r>
            <a:rPr lang="de-DE" sz="1200" b="1" baseline="0" dirty="0">
              <a:latin typeface="Arial" panose="020B0604020202020204" pitchFamily="34" charset="0"/>
              <a:cs typeface="Arial" panose="020B0604020202020204" pitchFamily="34" charset="0"/>
            </a:rPr>
            <a:t>Datenschutz</a:t>
          </a:r>
        </a:p>
      </dgm:t>
    </dgm:pt>
    <dgm:pt modelId="{23D7DF32-FE1C-452F-AB01-B52817EBEB6E}" type="parTrans" cxnId="{B587BBE3-2B49-4A9E-9198-4B8DFEED5A1B}">
      <dgm:prSet/>
      <dgm:spPr/>
      <dgm:t>
        <a:bodyPr/>
        <a:lstStyle/>
        <a:p>
          <a:endParaRPr lang="de-DE"/>
        </a:p>
      </dgm:t>
    </dgm:pt>
    <dgm:pt modelId="{FBE48088-6A05-452B-98CE-A00E486BA9EF}" type="sibTrans" cxnId="{B587BBE3-2B49-4A9E-9198-4B8DFEED5A1B}">
      <dgm:prSet/>
      <dgm:spPr/>
      <dgm:t>
        <a:bodyPr/>
        <a:lstStyle/>
        <a:p>
          <a:endParaRPr lang="de-DE"/>
        </a:p>
      </dgm:t>
    </dgm:pt>
    <dgm:pt modelId="{CE5F2859-9699-406A-ACCF-F1BBB9E55AB6}">
      <dgm:prSet phldrT="[Text]" custT="1"/>
      <dgm:spPr>
        <a:solidFill>
          <a:schemeClr val="accent2"/>
        </a:solidFill>
      </dgm:spPr>
      <dgm:t>
        <a:bodyPr/>
        <a:lstStyle/>
        <a:p>
          <a:r>
            <a:rPr lang="de-DE" sz="1200" b="1" dirty="0">
              <a:latin typeface="Arial" panose="020B0604020202020204" pitchFamily="34" charset="0"/>
              <a:cs typeface="Arial" panose="020B0604020202020204" pitchFamily="34" charset="0"/>
            </a:rPr>
            <a:t>Arbeits-sicherheit</a:t>
          </a:r>
        </a:p>
      </dgm:t>
    </dgm:pt>
    <dgm:pt modelId="{D71B3AE3-AB60-4D0D-9C4B-63982C863904}" type="parTrans" cxnId="{F3C94E9D-900E-4B60-B98A-ED71004A9DFF}">
      <dgm:prSet/>
      <dgm:spPr/>
      <dgm:t>
        <a:bodyPr/>
        <a:lstStyle/>
        <a:p>
          <a:endParaRPr lang="de-DE"/>
        </a:p>
      </dgm:t>
    </dgm:pt>
    <dgm:pt modelId="{D1C0710E-7F61-42D5-9C02-3E2D87B3E28E}" type="sibTrans" cxnId="{F3C94E9D-900E-4B60-B98A-ED71004A9DFF}">
      <dgm:prSet/>
      <dgm:spPr/>
      <dgm:t>
        <a:bodyPr/>
        <a:lstStyle/>
        <a:p>
          <a:endParaRPr lang="de-DE"/>
        </a:p>
      </dgm:t>
    </dgm:pt>
    <dgm:pt modelId="{07763C83-23FA-4931-98E4-80E5180A8A93}">
      <dgm:prSet custT="1"/>
      <dgm:spPr>
        <a:solidFill>
          <a:srgbClr val="92D050"/>
        </a:solidFill>
      </dgm:spPr>
      <dgm:t>
        <a:bodyPr/>
        <a:lstStyle/>
        <a:p>
          <a:r>
            <a:rPr lang="de-DE" sz="1200" b="1" baseline="0" dirty="0">
              <a:latin typeface="Arial" panose="020B0604020202020204" pitchFamily="34" charset="0"/>
              <a:cs typeface="Arial" panose="020B0604020202020204" pitchFamily="34" charset="0"/>
            </a:rPr>
            <a:t>und</a:t>
          </a:r>
          <a:r>
            <a:rPr lang="de-DE" sz="1200" b="1" dirty="0">
              <a:latin typeface="Arial" panose="020B0604020202020204" pitchFamily="34" charset="0"/>
              <a:cs typeface="Arial" panose="020B0604020202020204" pitchFamily="34" charset="0"/>
            </a:rPr>
            <a:t> </a:t>
          </a:r>
          <a:r>
            <a:rPr lang="de-DE" sz="1200" b="1" baseline="0" dirty="0">
              <a:latin typeface="Arial" panose="020B0604020202020204" pitchFamily="34" charset="0"/>
              <a:cs typeface="Arial" panose="020B0604020202020204" pitchFamily="34" charset="0"/>
            </a:rPr>
            <a:t>andere</a:t>
          </a:r>
          <a:r>
            <a:rPr lang="de-DE" sz="1200" b="1" dirty="0">
              <a:latin typeface="Arial" panose="020B0604020202020204" pitchFamily="34" charset="0"/>
              <a:cs typeface="Arial" panose="020B0604020202020204" pitchFamily="34" charset="0"/>
            </a:rPr>
            <a:t> …</a:t>
          </a:r>
        </a:p>
      </dgm:t>
    </dgm:pt>
    <dgm:pt modelId="{538FD140-CA11-4FEB-A23E-D1A5D4033D58}" type="parTrans" cxnId="{1B065AB8-D00A-4642-BA8E-6A3BDD23789C}">
      <dgm:prSet/>
      <dgm:spPr/>
      <dgm:t>
        <a:bodyPr/>
        <a:lstStyle/>
        <a:p>
          <a:endParaRPr lang="de-DE"/>
        </a:p>
      </dgm:t>
    </dgm:pt>
    <dgm:pt modelId="{738E9FE2-35A5-41E9-A3D1-3BAFAFE42BD9}" type="sibTrans" cxnId="{1B065AB8-D00A-4642-BA8E-6A3BDD23789C}">
      <dgm:prSet/>
      <dgm:spPr/>
      <dgm:t>
        <a:bodyPr/>
        <a:lstStyle/>
        <a:p>
          <a:endParaRPr lang="de-DE"/>
        </a:p>
      </dgm:t>
    </dgm:pt>
    <dgm:pt modelId="{433B713D-7F9D-4D98-B179-72870010ACCE}">
      <dgm:prSet custT="1"/>
      <dgm:spPr>
        <a:solidFill>
          <a:schemeClr val="accent2"/>
        </a:solidFill>
      </dgm:spPr>
      <dgm:t>
        <a:bodyPr/>
        <a:lstStyle/>
        <a:p>
          <a:r>
            <a:rPr lang="de-DE" sz="1200" b="1" baseline="0" dirty="0">
              <a:latin typeface="Arial" panose="020B0604020202020204" pitchFamily="34" charset="0"/>
              <a:cs typeface="Arial" panose="020B0604020202020204" pitchFamily="34" charset="0"/>
            </a:rPr>
            <a:t>Anti-Korruption</a:t>
          </a:r>
        </a:p>
      </dgm:t>
    </dgm:pt>
    <dgm:pt modelId="{532F8C75-3609-4641-98EC-CCE1AE114123}" type="parTrans" cxnId="{11DECA79-B93E-4F7D-B007-5810ED837902}">
      <dgm:prSet/>
      <dgm:spPr/>
      <dgm:t>
        <a:bodyPr/>
        <a:lstStyle/>
        <a:p>
          <a:endParaRPr lang="de-DE"/>
        </a:p>
      </dgm:t>
    </dgm:pt>
    <dgm:pt modelId="{3092B7F9-C1BE-4BD0-BCF7-A115ED213C73}" type="sibTrans" cxnId="{11DECA79-B93E-4F7D-B007-5810ED837902}">
      <dgm:prSet/>
      <dgm:spPr/>
      <dgm:t>
        <a:bodyPr/>
        <a:lstStyle/>
        <a:p>
          <a:endParaRPr lang="de-DE"/>
        </a:p>
      </dgm:t>
    </dgm:pt>
    <dgm:pt modelId="{7F5FC452-9390-403E-9D8A-B881DD11C5A8}">
      <dgm:prSet custT="1"/>
      <dgm:spPr>
        <a:solidFill>
          <a:schemeClr val="accent2"/>
        </a:solidFill>
      </dgm:spPr>
      <dgm:t>
        <a:bodyPr/>
        <a:lstStyle/>
        <a:p>
          <a:r>
            <a:rPr lang="de-DE" sz="1200" b="1" baseline="0" dirty="0">
              <a:latin typeface="Arial" panose="020B0604020202020204" pitchFamily="34" charset="0"/>
              <a:cs typeface="Arial" panose="020B0604020202020204" pitchFamily="34" charset="0"/>
            </a:rPr>
            <a:t>Export-kontrolle</a:t>
          </a:r>
          <a:r>
            <a:rPr lang="de-DE" sz="1200" b="1" dirty="0">
              <a:latin typeface="Arial" panose="020B0604020202020204" pitchFamily="34" charset="0"/>
              <a:cs typeface="Arial" panose="020B0604020202020204" pitchFamily="34" charset="0"/>
            </a:rPr>
            <a:t> </a:t>
          </a:r>
          <a:r>
            <a:rPr lang="de-DE" sz="1200" b="1" baseline="0" dirty="0">
              <a:latin typeface="Arial" panose="020B0604020202020204" pitchFamily="34" charset="0"/>
              <a:cs typeface="Arial" panose="020B0604020202020204" pitchFamily="34" charset="0"/>
            </a:rPr>
            <a:t>und</a:t>
          </a:r>
          <a:r>
            <a:rPr lang="de-DE" sz="1200" b="1" dirty="0">
              <a:latin typeface="Arial" panose="020B0604020202020204" pitchFamily="34" charset="0"/>
              <a:cs typeface="Arial" panose="020B0604020202020204" pitchFamily="34" charset="0"/>
            </a:rPr>
            <a:t> </a:t>
          </a:r>
          <a:r>
            <a:rPr lang="de-DE" sz="1200" b="1" baseline="0" dirty="0">
              <a:latin typeface="Arial" panose="020B0604020202020204" pitchFamily="34" charset="0"/>
              <a:cs typeface="Arial" panose="020B0604020202020204" pitchFamily="34" charset="0"/>
            </a:rPr>
            <a:t>Außen-wirtschafts-recht</a:t>
          </a:r>
        </a:p>
      </dgm:t>
    </dgm:pt>
    <dgm:pt modelId="{C79D751A-157A-4AD8-9171-D632EBB0FD3E}" type="parTrans" cxnId="{5E6D7929-BED2-48EB-9776-CBAB8964D58E}">
      <dgm:prSet/>
      <dgm:spPr/>
      <dgm:t>
        <a:bodyPr/>
        <a:lstStyle/>
        <a:p>
          <a:endParaRPr lang="de-DE"/>
        </a:p>
      </dgm:t>
    </dgm:pt>
    <dgm:pt modelId="{B825B83B-FAF5-47E6-9EEF-C4E5671B8663}" type="sibTrans" cxnId="{5E6D7929-BED2-48EB-9776-CBAB8964D58E}">
      <dgm:prSet/>
      <dgm:spPr/>
      <dgm:t>
        <a:bodyPr/>
        <a:lstStyle/>
        <a:p>
          <a:endParaRPr lang="de-DE"/>
        </a:p>
      </dgm:t>
    </dgm:pt>
    <dgm:pt modelId="{0ACBFE55-774C-4A91-AD45-02FC1E266E2D}">
      <dgm:prSet custT="1"/>
      <dgm:spPr>
        <a:solidFill>
          <a:schemeClr val="accent2"/>
        </a:solidFill>
      </dgm:spPr>
      <dgm:t>
        <a:bodyPr/>
        <a:lstStyle/>
        <a:p>
          <a:r>
            <a:rPr lang="de-DE" sz="1200" b="1" baseline="0" dirty="0">
              <a:latin typeface="Arial" panose="020B0604020202020204" pitchFamily="34" charset="0"/>
              <a:cs typeface="Arial" panose="020B0604020202020204" pitchFamily="34" charset="0"/>
            </a:rPr>
            <a:t>Tax-Compliance</a:t>
          </a:r>
        </a:p>
      </dgm:t>
    </dgm:pt>
    <dgm:pt modelId="{EC631530-FC3C-4430-81B9-93BA0646B7CD}" type="parTrans" cxnId="{3CCFC2C1-735F-496C-AB07-2D595155235E}">
      <dgm:prSet/>
      <dgm:spPr/>
      <dgm:t>
        <a:bodyPr/>
        <a:lstStyle/>
        <a:p>
          <a:endParaRPr lang="de-DE"/>
        </a:p>
      </dgm:t>
    </dgm:pt>
    <dgm:pt modelId="{770C582A-A1C3-47FB-9D14-7E6EE1D81BDF}" type="sibTrans" cxnId="{3CCFC2C1-735F-496C-AB07-2D595155235E}">
      <dgm:prSet/>
      <dgm:spPr/>
      <dgm:t>
        <a:bodyPr/>
        <a:lstStyle/>
        <a:p>
          <a:endParaRPr lang="de-DE"/>
        </a:p>
      </dgm:t>
    </dgm:pt>
    <dgm:pt modelId="{3F14EFBF-BF8A-4203-B35B-F169ACB46145}" type="pres">
      <dgm:prSet presAssocID="{2D55439F-783D-444D-88EC-FF2240392A65}" presName="compositeShape" presStyleCnt="0">
        <dgm:presLayoutVars>
          <dgm:chMax val="7"/>
          <dgm:dir/>
          <dgm:resizeHandles val="exact"/>
        </dgm:presLayoutVars>
      </dgm:prSet>
      <dgm:spPr/>
    </dgm:pt>
    <dgm:pt modelId="{659E43E5-5621-46A1-9802-B9846B7B7E50}" type="pres">
      <dgm:prSet presAssocID="{2D55439F-783D-444D-88EC-FF2240392A65}" presName="wedge1" presStyleLbl="node1" presStyleIdx="0" presStyleCnt="7"/>
      <dgm:spPr/>
      <dgm:t>
        <a:bodyPr/>
        <a:lstStyle/>
        <a:p>
          <a:endParaRPr lang="de-DE"/>
        </a:p>
      </dgm:t>
    </dgm:pt>
    <dgm:pt modelId="{0DDFBA55-77B7-4684-A22B-6530284B140D}" type="pres">
      <dgm:prSet presAssocID="{2D55439F-783D-444D-88EC-FF2240392A65}" presName="wedge1Tx" presStyleLbl="node1" presStyleIdx="0" presStyleCnt="7">
        <dgm:presLayoutVars>
          <dgm:chMax val="0"/>
          <dgm:chPref val="0"/>
          <dgm:bulletEnabled val="1"/>
        </dgm:presLayoutVars>
      </dgm:prSet>
      <dgm:spPr/>
      <dgm:t>
        <a:bodyPr/>
        <a:lstStyle/>
        <a:p>
          <a:endParaRPr lang="de-DE"/>
        </a:p>
      </dgm:t>
    </dgm:pt>
    <dgm:pt modelId="{9C7BB940-7517-4A3C-B030-8EE518837FBE}" type="pres">
      <dgm:prSet presAssocID="{2D55439F-783D-444D-88EC-FF2240392A65}" presName="wedge2" presStyleLbl="node1" presStyleIdx="1" presStyleCnt="7"/>
      <dgm:spPr/>
      <dgm:t>
        <a:bodyPr/>
        <a:lstStyle/>
        <a:p>
          <a:endParaRPr lang="de-DE"/>
        </a:p>
      </dgm:t>
    </dgm:pt>
    <dgm:pt modelId="{D96EE5BB-9DD2-41DB-9D21-2B4C3DDA9A64}" type="pres">
      <dgm:prSet presAssocID="{2D55439F-783D-444D-88EC-FF2240392A65}" presName="wedge2Tx" presStyleLbl="node1" presStyleIdx="1" presStyleCnt="7">
        <dgm:presLayoutVars>
          <dgm:chMax val="0"/>
          <dgm:chPref val="0"/>
          <dgm:bulletEnabled val="1"/>
        </dgm:presLayoutVars>
      </dgm:prSet>
      <dgm:spPr/>
      <dgm:t>
        <a:bodyPr/>
        <a:lstStyle/>
        <a:p>
          <a:endParaRPr lang="de-DE"/>
        </a:p>
      </dgm:t>
    </dgm:pt>
    <dgm:pt modelId="{03AA057F-4656-4F5E-A265-D4C68C0DABD5}" type="pres">
      <dgm:prSet presAssocID="{2D55439F-783D-444D-88EC-FF2240392A65}" presName="wedge3" presStyleLbl="node1" presStyleIdx="2" presStyleCnt="7"/>
      <dgm:spPr/>
      <dgm:t>
        <a:bodyPr/>
        <a:lstStyle/>
        <a:p>
          <a:endParaRPr lang="de-DE"/>
        </a:p>
      </dgm:t>
    </dgm:pt>
    <dgm:pt modelId="{C7CAB284-486B-4643-8EB8-CEF334583CA2}" type="pres">
      <dgm:prSet presAssocID="{2D55439F-783D-444D-88EC-FF2240392A65}" presName="wedge3Tx" presStyleLbl="node1" presStyleIdx="2" presStyleCnt="7">
        <dgm:presLayoutVars>
          <dgm:chMax val="0"/>
          <dgm:chPref val="0"/>
          <dgm:bulletEnabled val="1"/>
        </dgm:presLayoutVars>
      </dgm:prSet>
      <dgm:spPr/>
      <dgm:t>
        <a:bodyPr/>
        <a:lstStyle/>
        <a:p>
          <a:endParaRPr lang="de-DE"/>
        </a:p>
      </dgm:t>
    </dgm:pt>
    <dgm:pt modelId="{CD664A43-B8A9-4118-895C-CBB881A7964F}" type="pres">
      <dgm:prSet presAssocID="{2D55439F-783D-444D-88EC-FF2240392A65}" presName="wedge4" presStyleLbl="node1" presStyleIdx="3" presStyleCnt="7"/>
      <dgm:spPr/>
      <dgm:t>
        <a:bodyPr/>
        <a:lstStyle/>
        <a:p>
          <a:endParaRPr lang="de-DE"/>
        </a:p>
      </dgm:t>
    </dgm:pt>
    <dgm:pt modelId="{34C79BD5-6137-42E1-9C10-F3700E670642}" type="pres">
      <dgm:prSet presAssocID="{2D55439F-783D-444D-88EC-FF2240392A65}" presName="wedge4Tx" presStyleLbl="node1" presStyleIdx="3" presStyleCnt="7">
        <dgm:presLayoutVars>
          <dgm:chMax val="0"/>
          <dgm:chPref val="0"/>
          <dgm:bulletEnabled val="1"/>
        </dgm:presLayoutVars>
      </dgm:prSet>
      <dgm:spPr/>
      <dgm:t>
        <a:bodyPr/>
        <a:lstStyle/>
        <a:p>
          <a:endParaRPr lang="de-DE"/>
        </a:p>
      </dgm:t>
    </dgm:pt>
    <dgm:pt modelId="{C57D3036-76A9-44AC-B35C-D0F26BAAE968}" type="pres">
      <dgm:prSet presAssocID="{2D55439F-783D-444D-88EC-FF2240392A65}" presName="wedge5" presStyleLbl="node1" presStyleIdx="4" presStyleCnt="7"/>
      <dgm:spPr/>
      <dgm:t>
        <a:bodyPr/>
        <a:lstStyle/>
        <a:p>
          <a:endParaRPr lang="de-DE"/>
        </a:p>
      </dgm:t>
    </dgm:pt>
    <dgm:pt modelId="{15F96D0A-B4B8-4B1B-971E-99876564F512}" type="pres">
      <dgm:prSet presAssocID="{2D55439F-783D-444D-88EC-FF2240392A65}" presName="wedge5Tx" presStyleLbl="node1" presStyleIdx="4" presStyleCnt="7">
        <dgm:presLayoutVars>
          <dgm:chMax val="0"/>
          <dgm:chPref val="0"/>
          <dgm:bulletEnabled val="1"/>
        </dgm:presLayoutVars>
      </dgm:prSet>
      <dgm:spPr/>
      <dgm:t>
        <a:bodyPr/>
        <a:lstStyle/>
        <a:p>
          <a:endParaRPr lang="de-DE"/>
        </a:p>
      </dgm:t>
    </dgm:pt>
    <dgm:pt modelId="{91973F23-F02F-41EE-8E93-0768A79A620A}" type="pres">
      <dgm:prSet presAssocID="{2D55439F-783D-444D-88EC-FF2240392A65}" presName="wedge6" presStyleLbl="node1" presStyleIdx="5" presStyleCnt="7"/>
      <dgm:spPr/>
      <dgm:t>
        <a:bodyPr/>
        <a:lstStyle/>
        <a:p>
          <a:endParaRPr lang="de-DE"/>
        </a:p>
      </dgm:t>
    </dgm:pt>
    <dgm:pt modelId="{7420C983-76F6-40E8-ADDC-AA3BCFBEAA6C}" type="pres">
      <dgm:prSet presAssocID="{2D55439F-783D-444D-88EC-FF2240392A65}" presName="wedge6Tx" presStyleLbl="node1" presStyleIdx="5" presStyleCnt="7">
        <dgm:presLayoutVars>
          <dgm:chMax val="0"/>
          <dgm:chPref val="0"/>
          <dgm:bulletEnabled val="1"/>
        </dgm:presLayoutVars>
      </dgm:prSet>
      <dgm:spPr/>
      <dgm:t>
        <a:bodyPr/>
        <a:lstStyle/>
        <a:p>
          <a:endParaRPr lang="de-DE"/>
        </a:p>
      </dgm:t>
    </dgm:pt>
    <dgm:pt modelId="{844A22C2-839D-40DD-A410-6C7C087317C1}" type="pres">
      <dgm:prSet presAssocID="{2D55439F-783D-444D-88EC-FF2240392A65}" presName="wedge7" presStyleLbl="node1" presStyleIdx="6" presStyleCnt="7" custLinFactNeighborY="-771"/>
      <dgm:spPr/>
      <dgm:t>
        <a:bodyPr/>
        <a:lstStyle/>
        <a:p>
          <a:endParaRPr lang="de-DE"/>
        </a:p>
      </dgm:t>
    </dgm:pt>
    <dgm:pt modelId="{B592B7E3-92DD-472E-AA54-73A5A434582F}" type="pres">
      <dgm:prSet presAssocID="{2D55439F-783D-444D-88EC-FF2240392A65}" presName="wedge7Tx" presStyleLbl="node1" presStyleIdx="6" presStyleCnt="7">
        <dgm:presLayoutVars>
          <dgm:chMax val="0"/>
          <dgm:chPref val="0"/>
          <dgm:bulletEnabled val="1"/>
        </dgm:presLayoutVars>
      </dgm:prSet>
      <dgm:spPr/>
      <dgm:t>
        <a:bodyPr/>
        <a:lstStyle/>
        <a:p>
          <a:endParaRPr lang="de-DE"/>
        </a:p>
      </dgm:t>
    </dgm:pt>
  </dgm:ptLst>
  <dgm:cxnLst>
    <dgm:cxn modelId="{C192331F-F6E6-404D-A473-FA6318BFA138}" srcId="{2D55439F-783D-444D-88EC-FF2240392A65}" destId="{FF0BC044-4F39-418C-97C3-B71B45F72898}" srcOrd="0" destOrd="0" parTransId="{BFCB8081-6CAF-4BA2-8576-5051E29D52CA}" sibTransId="{929DCFEF-F563-4AA1-83D4-E731AFF54169}"/>
    <dgm:cxn modelId="{140B82CE-9D9B-4CB3-BC83-297BFBB30B40}" type="presOf" srcId="{433B713D-7F9D-4D98-B179-72870010ACCE}" destId="{7420C983-76F6-40E8-ADDC-AA3BCFBEAA6C}" srcOrd="1" destOrd="0" presId="urn:microsoft.com/office/officeart/2005/8/layout/chart3"/>
    <dgm:cxn modelId="{3B515746-1CCF-4AD8-BC63-353FF37AD381}" type="presOf" srcId="{0ACBFE55-774C-4A91-AD45-02FC1E266E2D}" destId="{34C79BD5-6137-42E1-9C10-F3700E670642}" srcOrd="1" destOrd="0" presId="urn:microsoft.com/office/officeart/2005/8/layout/chart3"/>
    <dgm:cxn modelId="{951F3ED5-D923-48C2-9A25-01966AC7BFFA}" type="presOf" srcId="{FF0BC044-4F39-418C-97C3-B71B45F72898}" destId="{659E43E5-5621-46A1-9802-B9846B7B7E50}" srcOrd="0" destOrd="0" presId="urn:microsoft.com/office/officeart/2005/8/layout/chart3"/>
    <dgm:cxn modelId="{3913BE28-88FA-4E41-869F-6786737F2591}" type="presOf" srcId="{F168B5F3-3F20-4DDD-B3A7-3BDDFAF2EFC6}" destId="{9C7BB940-7517-4A3C-B030-8EE518837FBE}" srcOrd="0" destOrd="0" presId="urn:microsoft.com/office/officeart/2005/8/layout/chart3"/>
    <dgm:cxn modelId="{D58C8FED-E1DA-4DDC-877B-93795EC58AC5}" type="presOf" srcId="{CE5F2859-9699-406A-ACCF-F1BBB9E55AB6}" destId="{C57D3036-76A9-44AC-B35C-D0F26BAAE968}" srcOrd="0" destOrd="0" presId="urn:microsoft.com/office/officeart/2005/8/layout/chart3"/>
    <dgm:cxn modelId="{74C6E0A8-FF6C-44F9-8721-D3D747369EF1}" type="presOf" srcId="{CE5F2859-9699-406A-ACCF-F1BBB9E55AB6}" destId="{15F96D0A-B4B8-4B1B-971E-99876564F512}" srcOrd="1" destOrd="0" presId="urn:microsoft.com/office/officeart/2005/8/layout/chart3"/>
    <dgm:cxn modelId="{AD5B8087-29C9-4590-A98E-ABEEA2EAA907}" type="presOf" srcId="{433B713D-7F9D-4D98-B179-72870010ACCE}" destId="{91973F23-F02F-41EE-8E93-0768A79A620A}" srcOrd="0" destOrd="0" presId="urn:microsoft.com/office/officeart/2005/8/layout/chart3"/>
    <dgm:cxn modelId="{B587BBE3-2B49-4A9E-9198-4B8DFEED5A1B}" srcId="{2D55439F-783D-444D-88EC-FF2240392A65}" destId="{F168B5F3-3F20-4DDD-B3A7-3BDDFAF2EFC6}" srcOrd="1" destOrd="0" parTransId="{23D7DF32-FE1C-452F-AB01-B52817EBEB6E}" sibTransId="{FBE48088-6A05-452B-98CE-A00E486BA9EF}"/>
    <dgm:cxn modelId="{F3C94E9D-900E-4B60-B98A-ED71004A9DFF}" srcId="{2D55439F-783D-444D-88EC-FF2240392A65}" destId="{CE5F2859-9699-406A-ACCF-F1BBB9E55AB6}" srcOrd="4" destOrd="0" parTransId="{D71B3AE3-AB60-4D0D-9C4B-63982C863904}" sibTransId="{D1C0710E-7F61-42D5-9C02-3E2D87B3E28E}"/>
    <dgm:cxn modelId="{AC2FA3CB-A40B-4005-849B-44E4CEFE55B8}" type="presOf" srcId="{7F5FC452-9390-403E-9D8A-B881DD11C5A8}" destId="{03AA057F-4656-4F5E-A265-D4C68C0DABD5}" srcOrd="0" destOrd="0" presId="urn:microsoft.com/office/officeart/2005/8/layout/chart3"/>
    <dgm:cxn modelId="{3CCFC2C1-735F-496C-AB07-2D595155235E}" srcId="{2D55439F-783D-444D-88EC-FF2240392A65}" destId="{0ACBFE55-774C-4A91-AD45-02FC1E266E2D}" srcOrd="3" destOrd="0" parTransId="{EC631530-FC3C-4430-81B9-93BA0646B7CD}" sibTransId="{770C582A-A1C3-47FB-9D14-7E6EE1D81BDF}"/>
    <dgm:cxn modelId="{16889D3A-D343-4644-A4F4-D0A5100D8E78}" type="presOf" srcId="{07763C83-23FA-4931-98E4-80E5180A8A93}" destId="{B592B7E3-92DD-472E-AA54-73A5A434582F}" srcOrd="1" destOrd="0" presId="urn:microsoft.com/office/officeart/2005/8/layout/chart3"/>
    <dgm:cxn modelId="{C5494DAE-7F1D-4A21-A8F7-A0380D969F8F}" type="presOf" srcId="{07763C83-23FA-4931-98E4-80E5180A8A93}" destId="{844A22C2-839D-40DD-A410-6C7C087317C1}" srcOrd="0" destOrd="0" presId="urn:microsoft.com/office/officeart/2005/8/layout/chart3"/>
    <dgm:cxn modelId="{1B065AB8-D00A-4642-BA8E-6A3BDD23789C}" srcId="{2D55439F-783D-444D-88EC-FF2240392A65}" destId="{07763C83-23FA-4931-98E4-80E5180A8A93}" srcOrd="6" destOrd="0" parTransId="{538FD140-CA11-4FEB-A23E-D1A5D4033D58}" sibTransId="{738E9FE2-35A5-41E9-A3D1-3BAFAFE42BD9}"/>
    <dgm:cxn modelId="{611673D9-E70B-452F-8E63-F9EF37E2F617}" type="presOf" srcId="{7F5FC452-9390-403E-9D8A-B881DD11C5A8}" destId="{C7CAB284-486B-4643-8EB8-CEF334583CA2}" srcOrd="1" destOrd="0" presId="urn:microsoft.com/office/officeart/2005/8/layout/chart3"/>
    <dgm:cxn modelId="{0E648A40-48E4-4908-8769-C4A94E1472DD}" type="presOf" srcId="{2D55439F-783D-444D-88EC-FF2240392A65}" destId="{3F14EFBF-BF8A-4203-B35B-F169ACB46145}" srcOrd="0" destOrd="0" presId="urn:microsoft.com/office/officeart/2005/8/layout/chart3"/>
    <dgm:cxn modelId="{3E26197E-41FC-4E84-BBAB-8098ABF2AC71}" type="presOf" srcId="{0ACBFE55-774C-4A91-AD45-02FC1E266E2D}" destId="{CD664A43-B8A9-4118-895C-CBB881A7964F}" srcOrd="0" destOrd="0" presId="urn:microsoft.com/office/officeart/2005/8/layout/chart3"/>
    <dgm:cxn modelId="{11DECA79-B93E-4F7D-B007-5810ED837902}" srcId="{2D55439F-783D-444D-88EC-FF2240392A65}" destId="{433B713D-7F9D-4D98-B179-72870010ACCE}" srcOrd="5" destOrd="0" parTransId="{532F8C75-3609-4641-98EC-CCE1AE114123}" sibTransId="{3092B7F9-C1BE-4BD0-BCF7-A115ED213C73}"/>
    <dgm:cxn modelId="{CD613B4C-010D-4751-92DA-A7BBE3C2F2A3}" type="presOf" srcId="{F168B5F3-3F20-4DDD-B3A7-3BDDFAF2EFC6}" destId="{D96EE5BB-9DD2-41DB-9D21-2B4C3DDA9A64}" srcOrd="1" destOrd="0" presId="urn:microsoft.com/office/officeart/2005/8/layout/chart3"/>
    <dgm:cxn modelId="{5DC6B409-F381-466E-A995-7155D3D11BCE}" type="presOf" srcId="{FF0BC044-4F39-418C-97C3-B71B45F72898}" destId="{0DDFBA55-77B7-4684-A22B-6530284B140D}" srcOrd="1" destOrd="0" presId="urn:microsoft.com/office/officeart/2005/8/layout/chart3"/>
    <dgm:cxn modelId="{5E6D7929-BED2-48EB-9776-CBAB8964D58E}" srcId="{2D55439F-783D-444D-88EC-FF2240392A65}" destId="{7F5FC452-9390-403E-9D8A-B881DD11C5A8}" srcOrd="2" destOrd="0" parTransId="{C79D751A-157A-4AD8-9171-D632EBB0FD3E}" sibTransId="{B825B83B-FAF5-47E6-9EEF-C4E5671B8663}"/>
    <dgm:cxn modelId="{1411B869-DC48-4C05-9892-D77E6C6FA0EA}" type="presParOf" srcId="{3F14EFBF-BF8A-4203-B35B-F169ACB46145}" destId="{659E43E5-5621-46A1-9802-B9846B7B7E50}" srcOrd="0" destOrd="0" presId="urn:microsoft.com/office/officeart/2005/8/layout/chart3"/>
    <dgm:cxn modelId="{77919ED2-D409-41E5-89BB-CBEC93F7F45F}" type="presParOf" srcId="{3F14EFBF-BF8A-4203-B35B-F169ACB46145}" destId="{0DDFBA55-77B7-4684-A22B-6530284B140D}" srcOrd="1" destOrd="0" presId="urn:microsoft.com/office/officeart/2005/8/layout/chart3"/>
    <dgm:cxn modelId="{13ABFF6F-1147-4430-910A-973623674664}" type="presParOf" srcId="{3F14EFBF-BF8A-4203-B35B-F169ACB46145}" destId="{9C7BB940-7517-4A3C-B030-8EE518837FBE}" srcOrd="2" destOrd="0" presId="urn:microsoft.com/office/officeart/2005/8/layout/chart3"/>
    <dgm:cxn modelId="{93939027-4FF9-498F-8E31-E97D586EF43B}" type="presParOf" srcId="{3F14EFBF-BF8A-4203-B35B-F169ACB46145}" destId="{D96EE5BB-9DD2-41DB-9D21-2B4C3DDA9A64}" srcOrd="3" destOrd="0" presId="urn:microsoft.com/office/officeart/2005/8/layout/chart3"/>
    <dgm:cxn modelId="{5546DB78-8EFA-49D5-BC5A-BCDEB77582A3}" type="presParOf" srcId="{3F14EFBF-BF8A-4203-B35B-F169ACB46145}" destId="{03AA057F-4656-4F5E-A265-D4C68C0DABD5}" srcOrd="4" destOrd="0" presId="urn:microsoft.com/office/officeart/2005/8/layout/chart3"/>
    <dgm:cxn modelId="{C608498A-F5F2-4AC0-B7A4-F3A69B5F65FF}" type="presParOf" srcId="{3F14EFBF-BF8A-4203-B35B-F169ACB46145}" destId="{C7CAB284-486B-4643-8EB8-CEF334583CA2}" srcOrd="5" destOrd="0" presId="urn:microsoft.com/office/officeart/2005/8/layout/chart3"/>
    <dgm:cxn modelId="{DD37C43A-1864-48EE-9045-770096852293}" type="presParOf" srcId="{3F14EFBF-BF8A-4203-B35B-F169ACB46145}" destId="{CD664A43-B8A9-4118-895C-CBB881A7964F}" srcOrd="6" destOrd="0" presId="urn:microsoft.com/office/officeart/2005/8/layout/chart3"/>
    <dgm:cxn modelId="{F9696C0D-264D-45D3-95CC-E1FED2320D4F}" type="presParOf" srcId="{3F14EFBF-BF8A-4203-B35B-F169ACB46145}" destId="{34C79BD5-6137-42E1-9C10-F3700E670642}" srcOrd="7" destOrd="0" presId="urn:microsoft.com/office/officeart/2005/8/layout/chart3"/>
    <dgm:cxn modelId="{38938AAB-2FA9-4CDD-B579-729F1896E47F}" type="presParOf" srcId="{3F14EFBF-BF8A-4203-B35B-F169ACB46145}" destId="{C57D3036-76A9-44AC-B35C-D0F26BAAE968}" srcOrd="8" destOrd="0" presId="urn:microsoft.com/office/officeart/2005/8/layout/chart3"/>
    <dgm:cxn modelId="{1ECCB1C3-C503-44E4-84B7-C8B92BF7B5A2}" type="presParOf" srcId="{3F14EFBF-BF8A-4203-B35B-F169ACB46145}" destId="{15F96D0A-B4B8-4B1B-971E-99876564F512}" srcOrd="9" destOrd="0" presId="urn:microsoft.com/office/officeart/2005/8/layout/chart3"/>
    <dgm:cxn modelId="{2EF62464-0182-4636-B9A4-5E1F2540BD20}" type="presParOf" srcId="{3F14EFBF-BF8A-4203-B35B-F169ACB46145}" destId="{91973F23-F02F-41EE-8E93-0768A79A620A}" srcOrd="10" destOrd="0" presId="urn:microsoft.com/office/officeart/2005/8/layout/chart3"/>
    <dgm:cxn modelId="{2A62BB2B-5883-4A3E-82CE-94FD080E4A1C}" type="presParOf" srcId="{3F14EFBF-BF8A-4203-B35B-F169ACB46145}" destId="{7420C983-76F6-40E8-ADDC-AA3BCFBEAA6C}" srcOrd="11" destOrd="0" presId="urn:microsoft.com/office/officeart/2005/8/layout/chart3"/>
    <dgm:cxn modelId="{B22FE9E7-9734-4AF4-811C-D54186CE9BCA}" type="presParOf" srcId="{3F14EFBF-BF8A-4203-B35B-F169ACB46145}" destId="{844A22C2-839D-40DD-A410-6C7C087317C1}" srcOrd="12" destOrd="0" presId="urn:microsoft.com/office/officeart/2005/8/layout/chart3"/>
    <dgm:cxn modelId="{308236EA-B49A-4094-9D3C-DE0D8E007468}" type="presParOf" srcId="{3F14EFBF-BF8A-4203-B35B-F169ACB46145}" destId="{B592B7E3-92DD-472E-AA54-73A5A434582F}" srcOrd="13"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7995E7-31B2-40E3-AC29-206AE9BF1439}"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de-DE"/>
        </a:p>
      </dgm:t>
    </dgm:pt>
    <dgm:pt modelId="{AD801664-D27F-4DDC-9159-4EF9AE247902}">
      <dgm:prSet phldrT="[Text]" custT="1"/>
      <dgm:spPr/>
      <dgm:t>
        <a:bodyPr/>
        <a:lstStyle/>
        <a:p>
          <a:r>
            <a:rPr lang="de-DE" sz="1300" dirty="0">
              <a:latin typeface="Arial" panose="020B0604020202020204" pitchFamily="34" charset="0"/>
              <a:cs typeface="Arial" panose="020B0604020202020204" pitchFamily="34" charset="0"/>
            </a:rPr>
            <a:t>Risiken identifizieren &amp; analysieren</a:t>
          </a:r>
        </a:p>
      </dgm:t>
    </dgm:pt>
    <dgm:pt modelId="{E8BA5EA5-3FD4-47CE-ABD3-AFCDBE31B585}" type="parTrans" cxnId="{68875BDB-2AD3-498B-9055-D800EA8797DC}">
      <dgm:prSet/>
      <dgm:spPr/>
      <dgm:t>
        <a:bodyPr/>
        <a:lstStyle/>
        <a:p>
          <a:endParaRPr lang="de-DE" sz="1300">
            <a:latin typeface="Arial" panose="020B0604020202020204" pitchFamily="34" charset="0"/>
            <a:cs typeface="Arial" panose="020B0604020202020204" pitchFamily="34" charset="0"/>
          </a:endParaRPr>
        </a:p>
      </dgm:t>
    </dgm:pt>
    <dgm:pt modelId="{E9ADC940-92F9-46F9-AA10-6AACBDC465FC}" type="sibTrans" cxnId="{68875BDB-2AD3-498B-9055-D800EA8797DC}">
      <dgm:prSet/>
      <dgm:spPr/>
      <dgm:t>
        <a:bodyPr/>
        <a:lstStyle/>
        <a:p>
          <a:endParaRPr lang="de-DE" sz="1300">
            <a:latin typeface="Arial" panose="020B0604020202020204" pitchFamily="34" charset="0"/>
            <a:cs typeface="Arial" panose="020B0604020202020204" pitchFamily="34" charset="0"/>
          </a:endParaRPr>
        </a:p>
      </dgm:t>
    </dgm:pt>
    <dgm:pt modelId="{54FA0015-D2C9-46FF-9CA3-E8F7C9AF47CA}">
      <dgm:prSet phldrT="[Text]" custT="1"/>
      <dgm:spPr/>
      <dgm:t>
        <a:bodyPr/>
        <a:lstStyle/>
        <a:p>
          <a:r>
            <a:rPr lang="de-DE" sz="1300" dirty="0">
              <a:latin typeface="Arial" panose="020B0604020202020204" pitchFamily="34" charset="0"/>
              <a:cs typeface="Arial" panose="020B0604020202020204" pitchFamily="34" charset="0"/>
            </a:rPr>
            <a:t>Risiken bewerten</a:t>
          </a:r>
        </a:p>
      </dgm:t>
    </dgm:pt>
    <dgm:pt modelId="{AB172F33-114D-4D28-833B-0AC4CE3096B2}" type="parTrans" cxnId="{97A3DFE3-926A-4248-AE0E-FAA19944415E}">
      <dgm:prSet/>
      <dgm:spPr/>
      <dgm:t>
        <a:bodyPr/>
        <a:lstStyle/>
        <a:p>
          <a:endParaRPr lang="de-DE" sz="1300">
            <a:latin typeface="Arial" panose="020B0604020202020204" pitchFamily="34" charset="0"/>
            <a:cs typeface="Arial" panose="020B0604020202020204" pitchFamily="34" charset="0"/>
          </a:endParaRPr>
        </a:p>
      </dgm:t>
    </dgm:pt>
    <dgm:pt modelId="{AA5AD0BD-8521-44FC-953F-C84ACB685405}" type="sibTrans" cxnId="{97A3DFE3-926A-4248-AE0E-FAA19944415E}">
      <dgm:prSet/>
      <dgm:spPr/>
      <dgm:t>
        <a:bodyPr/>
        <a:lstStyle/>
        <a:p>
          <a:endParaRPr lang="de-DE" sz="1300">
            <a:latin typeface="Arial" panose="020B0604020202020204" pitchFamily="34" charset="0"/>
            <a:cs typeface="Arial" panose="020B0604020202020204" pitchFamily="34" charset="0"/>
          </a:endParaRPr>
        </a:p>
      </dgm:t>
    </dgm:pt>
    <dgm:pt modelId="{93EEFAC3-48EA-415F-A0A0-4E92742F1CDC}">
      <dgm:prSet phldrT="[Text]" custT="1"/>
      <dgm:spPr/>
      <dgm:t>
        <a:bodyPr/>
        <a:lstStyle/>
        <a:p>
          <a:r>
            <a:rPr lang="de-DE" sz="1300" dirty="0">
              <a:latin typeface="Arial" panose="020B0604020202020204" pitchFamily="34" charset="0"/>
              <a:cs typeface="Arial" panose="020B0604020202020204" pitchFamily="34" charset="0"/>
            </a:rPr>
            <a:t>Maßnahmen planen</a:t>
          </a:r>
        </a:p>
      </dgm:t>
    </dgm:pt>
    <dgm:pt modelId="{153AE27A-06D1-4894-A526-08E151E7E3C5}" type="parTrans" cxnId="{E9F47D41-78C7-44CB-BBB1-01A5FE74BE6B}">
      <dgm:prSet/>
      <dgm:spPr/>
      <dgm:t>
        <a:bodyPr/>
        <a:lstStyle/>
        <a:p>
          <a:endParaRPr lang="de-DE" sz="1300">
            <a:latin typeface="Arial" panose="020B0604020202020204" pitchFamily="34" charset="0"/>
            <a:cs typeface="Arial" panose="020B0604020202020204" pitchFamily="34" charset="0"/>
          </a:endParaRPr>
        </a:p>
      </dgm:t>
    </dgm:pt>
    <dgm:pt modelId="{D1B88E1F-A4DD-4FB6-9A01-03C6F1248A53}" type="sibTrans" cxnId="{E9F47D41-78C7-44CB-BBB1-01A5FE74BE6B}">
      <dgm:prSet/>
      <dgm:spPr/>
      <dgm:t>
        <a:bodyPr/>
        <a:lstStyle/>
        <a:p>
          <a:endParaRPr lang="de-DE" sz="1300">
            <a:latin typeface="Arial" panose="020B0604020202020204" pitchFamily="34" charset="0"/>
            <a:cs typeface="Arial" panose="020B0604020202020204" pitchFamily="34" charset="0"/>
          </a:endParaRPr>
        </a:p>
      </dgm:t>
    </dgm:pt>
    <dgm:pt modelId="{5C131E73-88ED-4CFF-BEE3-A167F4559D33}">
      <dgm:prSet phldrT="[Text]" custT="1"/>
      <dgm:spPr/>
      <dgm:t>
        <a:bodyPr/>
        <a:lstStyle/>
        <a:p>
          <a:r>
            <a:rPr lang="de-DE" sz="1300" dirty="0">
              <a:latin typeface="Arial" panose="020B0604020202020204" pitchFamily="34" charset="0"/>
              <a:cs typeface="Arial" panose="020B0604020202020204" pitchFamily="34" charset="0"/>
            </a:rPr>
            <a:t>Situation nach Maßnahmen bewerten</a:t>
          </a:r>
        </a:p>
      </dgm:t>
    </dgm:pt>
    <dgm:pt modelId="{FA30088C-D3E5-44B0-A2B7-A5E533259D35}" type="parTrans" cxnId="{6CAE9B17-BD2B-4221-9F15-590BF19935D3}">
      <dgm:prSet/>
      <dgm:spPr/>
      <dgm:t>
        <a:bodyPr/>
        <a:lstStyle/>
        <a:p>
          <a:endParaRPr lang="de-DE" sz="1300">
            <a:latin typeface="Arial" panose="020B0604020202020204" pitchFamily="34" charset="0"/>
            <a:cs typeface="Arial" panose="020B0604020202020204" pitchFamily="34" charset="0"/>
          </a:endParaRPr>
        </a:p>
      </dgm:t>
    </dgm:pt>
    <dgm:pt modelId="{A1ABDE17-4733-485A-A247-3F538D88B624}" type="sibTrans" cxnId="{6CAE9B17-BD2B-4221-9F15-590BF19935D3}">
      <dgm:prSet/>
      <dgm:spPr/>
      <dgm:t>
        <a:bodyPr/>
        <a:lstStyle/>
        <a:p>
          <a:endParaRPr lang="de-DE" sz="1300">
            <a:latin typeface="Arial" panose="020B0604020202020204" pitchFamily="34" charset="0"/>
            <a:cs typeface="Arial" panose="020B0604020202020204" pitchFamily="34" charset="0"/>
          </a:endParaRPr>
        </a:p>
      </dgm:t>
    </dgm:pt>
    <dgm:pt modelId="{ECC7EAE2-B302-439D-A2A8-065735CEF7BB}">
      <dgm:prSet phldrT="[Text]" custT="1"/>
      <dgm:spPr/>
      <dgm:t>
        <a:bodyPr/>
        <a:lstStyle/>
        <a:p>
          <a:r>
            <a:rPr lang="de-DE" sz="1300" dirty="0">
              <a:latin typeface="Arial" panose="020B0604020202020204" pitchFamily="34" charset="0"/>
              <a:cs typeface="Arial" panose="020B0604020202020204" pitchFamily="34" charset="0"/>
            </a:rPr>
            <a:t>Entscheidung über Maßnahmen treffen</a:t>
          </a:r>
        </a:p>
      </dgm:t>
    </dgm:pt>
    <dgm:pt modelId="{67C660F9-BB33-427C-B5C0-CA0DD2EAFCB6}" type="parTrans" cxnId="{6AA2F58A-0D94-40A2-A4B2-B3E2C058BF22}">
      <dgm:prSet/>
      <dgm:spPr/>
      <dgm:t>
        <a:bodyPr/>
        <a:lstStyle/>
        <a:p>
          <a:endParaRPr lang="de-DE" sz="1300">
            <a:latin typeface="Arial" panose="020B0604020202020204" pitchFamily="34" charset="0"/>
            <a:cs typeface="Arial" panose="020B0604020202020204" pitchFamily="34" charset="0"/>
          </a:endParaRPr>
        </a:p>
      </dgm:t>
    </dgm:pt>
    <dgm:pt modelId="{3093782E-E585-4F5F-B186-640ADEC88A51}" type="sibTrans" cxnId="{6AA2F58A-0D94-40A2-A4B2-B3E2C058BF22}">
      <dgm:prSet/>
      <dgm:spPr/>
      <dgm:t>
        <a:bodyPr/>
        <a:lstStyle/>
        <a:p>
          <a:endParaRPr lang="de-DE" sz="1300">
            <a:latin typeface="Arial" panose="020B0604020202020204" pitchFamily="34" charset="0"/>
            <a:cs typeface="Arial" panose="020B0604020202020204" pitchFamily="34" charset="0"/>
          </a:endParaRPr>
        </a:p>
      </dgm:t>
    </dgm:pt>
    <dgm:pt modelId="{4D7D3380-4C21-4A13-A49D-99F3256A0ACB}">
      <dgm:prSet phldrT="[Text]" custT="1"/>
      <dgm:spPr/>
      <dgm:t>
        <a:bodyPr/>
        <a:lstStyle/>
        <a:p>
          <a:r>
            <a:rPr lang="de-DE" sz="1300" dirty="0">
              <a:latin typeface="Arial" panose="020B0604020202020204" pitchFamily="34" charset="0"/>
              <a:cs typeface="Arial" panose="020B0604020202020204" pitchFamily="34" charset="0"/>
            </a:rPr>
            <a:t>Maßnahmen einplanen, durchführen &amp; überwachen</a:t>
          </a:r>
        </a:p>
      </dgm:t>
    </dgm:pt>
    <dgm:pt modelId="{74DFCC11-0D47-4A82-9E1C-E6125EF86C08}" type="parTrans" cxnId="{A81F82CA-4522-4629-BBA6-3F0F5312FBCB}">
      <dgm:prSet/>
      <dgm:spPr/>
      <dgm:t>
        <a:bodyPr/>
        <a:lstStyle/>
        <a:p>
          <a:endParaRPr lang="de-DE" sz="1300">
            <a:latin typeface="Arial" panose="020B0604020202020204" pitchFamily="34" charset="0"/>
            <a:cs typeface="Arial" panose="020B0604020202020204" pitchFamily="34" charset="0"/>
          </a:endParaRPr>
        </a:p>
      </dgm:t>
    </dgm:pt>
    <dgm:pt modelId="{EC682175-0B7D-49A4-8737-4CA8B9790273}" type="sibTrans" cxnId="{A81F82CA-4522-4629-BBA6-3F0F5312FBCB}">
      <dgm:prSet/>
      <dgm:spPr/>
      <dgm:t>
        <a:bodyPr/>
        <a:lstStyle/>
        <a:p>
          <a:endParaRPr lang="de-DE" sz="1300">
            <a:latin typeface="Arial" panose="020B0604020202020204" pitchFamily="34" charset="0"/>
            <a:cs typeface="Arial" panose="020B0604020202020204" pitchFamily="34" charset="0"/>
          </a:endParaRPr>
        </a:p>
      </dgm:t>
    </dgm:pt>
    <dgm:pt modelId="{95F34869-3A58-48CD-A7BB-071B8BB96357}" type="pres">
      <dgm:prSet presAssocID="{567995E7-31B2-40E3-AC29-206AE9BF1439}" presName="Name0" presStyleCnt="0">
        <dgm:presLayoutVars>
          <dgm:dir/>
          <dgm:resizeHandles val="exact"/>
        </dgm:presLayoutVars>
      </dgm:prSet>
      <dgm:spPr/>
      <dgm:t>
        <a:bodyPr/>
        <a:lstStyle/>
        <a:p>
          <a:endParaRPr lang="de-DE"/>
        </a:p>
      </dgm:t>
    </dgm:pt>
    <dgm:pt modelId="{38A3FCD2-F46E-4572-B84D-7A4C948298AF}" type="pres">
      <dgm:prSet presAssocID="{567995E7-31B2-40E3-AC29-206AE9BF1439}" presName="cycle" presStyleCnt="0"/>
      <dgm:spPr/>
    </dgm:pt>
    <dgm:pt modelId="{B545A7DF-71FF-43D1-8B5F-36F72F6975D8}" type="pres">
      <dgm:prSet presAssocID="{AD801664-D27F-4DDC-9159-4EF9AE247902}" presName="nodeFirstNode" presStyleLbl="node1" presStyleIdx="0" presStyleCnt="6">
        <dgm:presLayoutVars>
          <dgm:bulletEnabled val="1"/>
        </dgm:presLayoutVars>
      </dgm:prSet>
      <dgm:spPr/>
      <dgm:t>
        <a:bodyPr/>
        <a:lstStyle/>
        <a:p>
          <a:endParaRPr lang="de-DE"/>
        </a:p>
      </dgm:t>
    </dgm:pt>
    <dgm:pt modelId="{71D58011-419F-440A-8922-57075361C0B0}" type="pres">
      <dgm:prSet presAssocID="{E9ADC940-92F9-46F9-AA10-6AACBDC465FC}" presName="sibTransFirstNode" presStyleLbl="bgShp" presStyleIdx="0" presStyleCnt="1"/>
      <dgm:spPr/>
      <dgm:t>
        <a:bodyPr/>
        <a:lstStyle/>
        <a:p>
          <a:endParaRPr lang="de-DE"/>
        </a:p>
      </dgm:t>
    </dgm:pt>
    <dgm:pt modelId="{BD90E08D-4582-49CC-9DC7-CB1C3F0A4B94}" type="pres">
      <dgm:prSet presAssocID="{54FA0015-D2C9-46FF-9CA3-E8F7C9AF47CA}" presName="nodeFollowingNodes" presStyleLbl="node1" presStyleIdx="1" presStyleCnt="6">
        <dgm:presLayoutVars>
          <dgm:bulletEnabled val="1"/>
        </dgm:presLayoutVars>
      </dgm:prSet>
      <dgm:spPr/>
      <dgm:t>
        <a:bodyPr/>
        <a:lstStyle/>
        <a:p>
          <a:endParaRPr lang="de-DE"/>
        </a:p>
      </dgm:t>
    </dgm:pt>
    <dgm:pt modelId="{E5917227-5348-4E86-BB42-B20B627B92AD}" type="pres">
      <dgm:prSet presAssocID="{93EEFAC3-48EA-415F-A0A0-4E92742F1CDC}" presName="nodeFollowingNodes" presStyleLbl="node1" presStyleIdx="2" presStyleCnt="6">
        <dgm:presLayoutVars>
          <dgm:bulletEnabled val="1"/>
        </dgm:presLayoutVars>
      </dgm:prSet>
      <dgm:spPr/>
      <dgm:t>
        <a:bodyPr/>
        <a:lstStyle/>
        <a:p>
          <a:endParaRPr lang="de-DE"/>
        </a:p>
      </dgm:t>
    </dgm:pt>
    <dgm:pt modelId="{0B8F6B5A-5B18-479D-B568-82872A548878}" type="pres">
      <dgm:prSet presAssocID="{5C131E73-88ED-4CFF-BEE3-A167F4559D33}" presName="nodeFollowingNodes" presStyleLbl="node1" presStyleIdx="3" presStyleCnt="6">
        <dgm:presLayoutVars>
          <dgm:bulletEnabled val="1"/>
        </dgm:presLayoutVars>
      </dgm:prSet>
      <dgm:spPr/>
      <dgm:t>
        <a:bodyPr/>
        <a:lstStyle/>
        <a:p>
          <a:endParaRPr lang="de-DE"/>
        </a:p>
      </dgm:t>
    </dgm:pt>
    <dgm:pt modelId="{95E4EB9C-5683-4100-A1D5-CFB13560383C}" type="pres">
      <dgm:prSet presAssocID="{ECC7EAE2-B302-439D-A2A8-065735CEF7BB}" presName="nodeFollowingNodes" presStyleLbl="node1" presStyleIdx="4" presStyleCnt="6">
        <dgm:presLayoutVars>
          <dgm:bulletEnabled val="1"/>
        </dgm:presLayoutVars>
      </dgm:prSet>
      <dgm:spPr/>
      <dgm:t>
        <a:bodyPr/>
        <a:lstStyle/>
        <a:p>
          <a:endParaRPr lang="de-DE"/>
        </a:p>
      </dgm:t>
    </dgm:pt>
    <dgm:pt modelId="{A3C3C9BA-8D93-4A82-9CF0-7D94B8A9F7D8}" type="pres">
      <dgm:prSet presAssocID="{4D7D3380-4C21-4A13-A49D-99F3256A0ACB}" presName="nodeFollowingNodes" presStyleLbl="node1" presStyleIdx="5" presStyleCnt="6">
        <dgm:presLayoutVars>
          <dgm:bulletEnabled val="1"/>
        </dgm:presLayoutVars>
      </dgm:prSet>
      <dgm:spPr/>
      <dgm:t>
        <a:bodyPr/>
        <a:lstStyle/>
        <a:p>
          <a:endParaRPr lang="de-DE"/>
        </a:p>
      </dgm:t>
    </dgm:pt>
  </dgm:ptLst>
  <dgm:cxnLst>
    <dgm:cxn modelId="{E9F47D41-78C7-44CB-BBB1-01A5FE74BE6B}" srcId="{567995E7-31B2-40E3-AC29-206AE9BF1439}" destId="{93EEFAC3-48EA-415F-A0A0-4E92742F1CDC}" srcOrd="2" destOrd="0" parTransId="{153AE27A-06D1-4894-A526-08E151E7E3C5}" sibTransId="{D1B88E1F-A4DD-4FB6-9A01-03C6F1248A53}"/>
    <dgm:cxn modelId="{091F9043-3301-47CE-B32C-DD5A98DC8D14}" type="presOf" srcId="{AD801664-D27F-4DDC-9159-4EF9AE247902}" destId="{B545A7DF-71FF-43D1-8B5F-36F72F6975D8}" srcOrd="0" destOrd="0" presId="urn:microsoft.com/office/officeart/2005/8/layout/cycle3"/>
    <dgm:cxn modelId="{68875BDB-2AD3-498B-9055-D800EA8797DC}" srcId="{567995E7-31B2-40E3-AC29-206AE9BF1439}" destId="{AD801664-D27F-4DDC-9159-4EF9AE247902}" srcOrd="0" destOrd="0" parTransId="{E8BA5EA5-3FD4-47CE-ABD3-AFCDBE31B585}" sibTransId="{E9ADC940-92F9-46F9-AA10-6AACBDC465FC}"/>
    <dgm:cxn modelId="{AE7A45E6-688E-455D-8E27-E0429DE56199}" type="presOf" srcId="{E9ADC940-92F9-46F9-AA10-6AACBDC465FC}" destId="{71D58011-419F-440A-8922-57075361C0B0}" srcOrd="0" destOrd="0" presId="urn:microsoft.com/office/officeart/2005/8/layout/cycle3"/>
    <dgm:cxn modelId="{6AA2F58A-0D94-40A2-A4B2-B3E2C058BF22}" srcId="{567995E7-31B2-40E3-AC29-206AE9BF1439}" destId="{ECC7EAE2-B302-439D-A2A8-065735CEF7BB}" srcOrd="4" destOrd="0" parTransId="{67C660F9-BB33-427C-B5C0-CA0DD2EAFCB6}" sibTransId="{3093782E-E585-4F5F-B186-640ADEC88A51}"/>
    <dgm:cxn modelId="{E6E979D6-0E71-4C9D-83CC-050B44D53545}" type="presOf" srcId="{567995E7-31B2-40E3-AC29-206AE9BF1439}" destId="{95F34869-3A58-48CD-A7BB-071B8BB96357}" srcOrd="0" destOrd="0" presId="urn:microsoft.com/office/officeart/2005/8/layout/cycle3"/>
    <dgm:cxn modelId="{4823925E-826D-44F3-BEE2-D3CED9439F53}" type="presOf" srcId="{4D7D3380-4C21-4A13-A49D-99F3256A0ACB}" destId="{A3C3C9BA-8D93-4A82-9CF0-7D94B8A9F7D8}" srcOrd="0" destOrd="0" presId="urn:microsoft.com/office/officeart/2005/8/layout/cycle3"/>
    <dgm:cxn modelId="{A81F82CA-4522-4629-BBA6-3F0F5312FBCB}" srcId="{567995E7-31B2-40E3-AC29-206AE9BF1439}" destId="{4D7D3380-4C21-4A13-A49D-99F3256A0ACB}" srcOrd="5" destOrd="0" parTransId="{74DFCC11-0D47-4A82-9E1C-E6125EF86C08}" sibTransId="{EC682175-0B7D-49A4-8737-4CA8B9790273}"/>
    <dgm:cxn modelId="{BF7DD93D-E937-4EAD-AD55-B52953FDCD46}" type="presOf" srcId="{5C131E73-88ED-4CFF-BEE3-A167F4559D33}" destId="{0B8F6B5A-5B18-479D-B568-82872A548878}" srcOrd="0" destOrd="0" presId="urn:microsoft.com/office/officeart/2005/8/layout/cycle3"/>
    <dgm:cxn modelId="{6CAE9B17-BD2B-4221-9F15-590BF19935D3}" srcId="{567995E7-31B2-40E3-AC29-206AE9BF1439}" destId="{5C131E73-88ED-4CFF-BEE3-A167F4559D33}" srcOrd="3" destOrd="0" parTransId="{FA30088C-D3E5-44B0-A2B7-A5E533259D35}" sibTransId="{A1ABDE17-4733-485A-A247-3F538D88B624}"/>
    <dgm:cxn modelId="{351E8E32-B33D-479F-99DF-980AD1214A89}" type="presOf" srcId="{54FA0015-D2C9-46FF-9CA3-E8F7C9AF47CA}" destId="{BD90E08D-4582-49CC-9DC7-CB1C3F0A4B94}" srcOrd="0" destOrd="0" presId="urn:microsoft.com/office/officeart/2005/8/layout/cycle3"/>
    <dgm:cxn modelId="{28E18032-DE25-420D-8AB4-B07301053739}" type="presOf" srcId="{93EEFAC3-48EA-415F-A0A0-4E92742F1CDC}" destId="{E5917227-5348-4E86-BB42-B20B627B92AD}" srcOrd="0" destOrd="0" presId="urn:microsoft.com/office/officeart/2005/8/layout/cycle3"/>
    <dgm:cxn modelId="{E28AD1C8-7590-41D9-98C8-E2BFA74507CF}" type="presOf" srcId="{ECC7EAE2-B302-439D-A2A8-065735CEF7BB}" destId="{95E4EB9C-5683-4100-A1D5-CFB13560383C}" srcOrd="0" destOrd="0" presId="urn:microsoft.com/office/officeart/2005/8/layout/cycle3"/>
    <dgm:cxn modelId="{97A3DFE3-926A-4248-AE0E-FAA19944415E}" srcId="{567995E7-31B2-40E3-AC29-206AE9BF1439}" destId="{54FA0015-D2C9-46FF-9CA3-E8F7C9AF47CA}" srcOrd="1" destOrd="0" parTransId="{AB172F33-114D-4D28-833B-0AC4CE3096B2}" sibTransId="{AA5AD0BD-8521-44FC-953F-C84ACB685405}"/>
    <dgm:cxn modelId="{278B616D-8509-4C34-8D44-143095BEDB60}" type="presParOf" srcId="{95F34869-3A58-48CD-A7BB-071B8BB96357}" destId="{38A3FCD2-F46E-4572-B84D-7A4C948298AF}" srcOrd="0" destOrd="0" presId="urn:microsoft.com/office/officeart/2005/8/layout/cycle3"/>
    <dgm:cxn modelId="{57A9D922-C68A-4A58-8A71-23E97D02CFDD}" type="presParOf" srcId="{38A3FCD2-F46E-4572-B84D-7A4C948298AF}" destId="{B545A7DF-71FF-43D1-8B5F-36F72F6975D8}" srcOrd="0" destOrd="0" presId="urn:microsoft.com/office/officeart/2005/8/layout/cycle3"/>
    <dgm:cxn modelId="{01FD9676-5D26-438B-8F23-3E81A5F3DAA8}" type="presParOf" srcId="{38A3FCD2-F46E-4572-B84D-7A4C948298AF}" destId="{71D58011-419F-440A-8922-57075361C0B0}" srcOrd="1" destOrd="0" presId="urn:microsoft.com/office/officeart/2005/8/layout/cycle3"/>
    <dgm:cxn modelId="{560CA0FA-D143-4236-AB5D-28250092CDE2}" type="presParOf" srcId="{38A3FCD2-F46E-4572-B84D-7A4C948298AF}" destId="{BD90E08D-4582-49CC-9DC7-CB1C3F0A4B94}" srcOrd="2" destOrd="0" presId="urn:microsoft.com/office/officeart/2005/8/layout/cycle3"/>
    <dgm:cxn modelId="{66718230-C8C8-4340-8011-EE747A43A36E}" type="presParOf" srcId="{38A3FCD2-F46E-4572-B84D-7A4C948298AF}" destId="{E5917227-5348-4E86-BB42-B20B627B92AD}" srcOrd="3" destOrd="0" presId="urn:microsoft.com/office/officeart/2005/8/layout/cycle3"/>
    <dgm:cxn modelId="{34C67667-2012-445D-ABC4-8DCFE3F053B9}" type="presParOf" srcId="{38A3FCD2-F46E-4572-B84D-7A4C948298AF}" destId="{0B8F6B5A-5B18-479D-B568-82872A548878}" srcOrd="4" destOrd="0" presId="urn:microsoft.com/office/officeart/2005/8/layout/cycle3"/>
    <dgm:cxn modelId="{16385B94-1E64-47DF-80F4-92B8A2518056}" type="presParOf" srcId="{38A3FCD2-F46E-4572-B84D-7A4C948298AF}" destId="{95E4EB9C-5683-4100-A1D5-CFB13560383C}" srcOrd="5" destOrd="0" presId="urn:microsoft.com/office/officeart/2005/8/layout/cycle3"/>
    <dgm:cxn modelId="{2339B876-F242-4E0F-A46C-D1B5F67E688B}" type="presParOf" srcId="{38A3FCD2-F46E-4572-B84D-7A4C948298AF}" destId="{A3C3C9BA-8D93-4A82-9CF0-7D94B8A9F7D8}"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9E43E5-5621-46A1-9802-B9846B7B7E50}">
      <dsp:nvSpPr>
        <dsp:cNvPr id="0" name=""/>
        <dsp:cNvSpPr/>
      </dsp:nvSpPr>
      <dsp:spPr>
        <a:xfrm>
          <a:off x="2347573" y="259512"/>
          <a:ext cx="3791140" cy="3791140"/>
        </a:xfrm>
        <a:prstGeom prst="pie">
          <a:avLst>
            <a:gd name="adj1" fmla="val 16200000"/>
            <a:gd name="adj2" fmla="val 19285716"/>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de-DE" sz="1200" b="1" kern="1200" baseline="0" dirty="0">
              <a:latin typeface="Arial" panose="020B0604020202020204" pitchFamily="34" charset="0"/>
              <a:cs typeface="Arial" panose="020B0604020202020204" pitchFamily="34" charset="0"/>
            </a:rPr>
            <a:t>Hochwasser-risiko</a:t>
          </a:r>
        </a:p>
      </dsp:txBody>
      <dsp:txXfrm>
        <a:off x="4280603" y="620573"/>
        <a:ext cx="1038050" cy="654423"/>
      </dsp:txXfrm>
    </dsp:sp>
    <dsp:sp modelId="{9C7BB940-7517-4A3C-B030-8EE518837FBE}">
      <dsp:nvSpPr>
        <dsp:cNvPr id="0" name=""/>
        <dsp:cNvSpPr/>
      </dsp:nvSpPr>
      <dsp:spPr>
        <a:xfrm>
          <a:off x="2249635" y="462609"/>
          <a:ext cx="3791140" cy="3791140"/>
        </a:xfrm>
        <a:prstGeom prst="pie">
          <a:avLst>
            <a:gd name="adj1" fmla="val 19285716"/>
            <a:gd name="adj2" fmla="val 771428"/>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de-DE" sz="1200" b="1" kern="1200" baseline="0" dirty="0">
              <a:latin typeface="Arial" panose="020B0604020202020204" pitchFamily="34" charset="0"/>
              <a:cs typeface="Arial" panose="020B0604020202020204" pitchFamily="34" charset="0"/>
            </a:rPr>
            <a:t>Datenschutz</a:t>
          </a:r>
        </a:p>
      </dsp:txBody>
      <dsp:txXfrm>
        <a:off x="4844761" y="1816588"/>
        <a:ext cx="1101236" cy="699555"/>
      </dsp:txXfrm>
    </dsp:sp>
    <dsp:sp modelId="{03AA057F-4656-4F5E-A265-D4C68C0DABD5}">
      <dsp:nvSpPr>
        <dsp:cNvPr id="0" name=""/>
        <dsp:cNvSpPr/>
      </dsp:nvSpPr>
      <dsp:spPr>
        <a:xfrm>
          <a:off x="2249635" y="462609"/>
          <a:ext cx="3791140" cy="3791140"/>
        </a:xfrm>
        <a:prstGeom prst="pie">
          <a:avLst>
            <a:gd name="adj1" fmla="val 771428"/>
            <a:gd name="adj2" fmla="val 3857143"/>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de-DE" sz="1200" b="1" kern="1200" baseline="0" dirty="0">
              <a:latin typeface="Arial" panose="020B0604020202020204" pitchFamily="34" charset="0"/>
              <a:cs typeface="Arial" panose="020B0604020202020204" pitchFamily="34" charset="0"/>
            </a:rPr>
            <a:t>Export-kontrolle</a:t>
          </a:r>
          <a:r>
            <a:rPr lang="de-DE" sz="1200" b="1" kern="1200" dirty="0">
              <a:latin typeface="Arial" panose="020B0604020202020204" pitchFamily="34" charset="0"/>
              <a:cs typeface="Arial" panose="020B0604020202020204" pitchFamily="34" charset="0"/>
            </a:rPr>
            <a:t> </a:t>
          </a:r>
          <a:r>
            <a:rPr lang="de-DE" sz="1200" b="1" kern="1200" baseline="0" dirty="0">
              <a:latin typeface="Arial" panose="020B0604020202020204" pitchFamily="34" charset="0"/>
              <a:cs typeface="Arial" panose="020B0604020202020204" pitchFamily="34" charset="0"/>
            </a:rPr>
            <a:t>und</a:t>
          </a:r>
          <a:r>
            <a:rPr lang="de-DE" sz="1200" b="1" kern="1200" dirty="0">
              <a:latin typeface="Arial" panose="020B0604020202020204" pitchFamily="34" charset="0"/>
              <a:cs typeface="Arial" panose="020B0604020202020204" pitchFamily="34" charset="0"/>
            </a:rPr>
            <a:t> </a:t>
          </a:r>
          <a:r>
            <a:rPr lang="de-DE" sz="1200" b="1" kern="1200" baseline="0" dirty="0">
              <a:latin typeface="Arial" panose="020B0604020202020204" pitchFamily="34" charset="0"/>
              <a:cs typeface="Arial" panose="020B0604020202020204" pitchFamily="34" charset="0"/>
            </a:rPr>
            <a:t>Außen-wirtschafts-recht</a:t>
          </a:r>
        </a:p>
      </dsp:txBody>
      <dsp:txXfrm>
        <a:off x="4686797" y="2719240"/>
        <a:ext cx="992917" cy="722122"/>
      </dsp:txXfrm>
    </dsp:sp>
    <dsp:sp modelId="{CD664A43-B8A9-4118-895C-CBB881A7964F}">
      <dsp:nvSpPr>
        <dsp:cNvPr id="0" name=""/>
        <dsp:cNvSpPr/>
      </dsp:nvSpPr>
      <dsp:spPr>
        <a:xfrm>
          <a:off x="2249635" y="462609"/>
          <a:ext cx="3791140" cy="3791140"/>
        </a:xfrm>
        <a:prstGeom prst="pie">
          <a:avLst>
            <a:gd name="adj1" fmla="val 3857226"/>
            <a:gd name="adj2" fmla="val 6942858"/>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de-DE" sz="1200" b="1" kern="1200" baseline="0" dirty="0">
              <a:latin typeface="Arial" panose="020B0604020202020204" pitchFamily="34" charset="0"/>
              <a:cs typeface="Arial" panose="020B0604020202020204" pitchFamily="34" charset="0"/>
            </a:rPr>
            <a:t>Tax-Compliance</a:t>
          </a:r>
        </a:p>
      </dsp:txBody>
      <dsp:txXfrm>
        <a:off x="3637464" y="3441363"/>
        <a:ext cx="1015484" cy="722122"/>
      </dsp:txXfrm>
    </dsp:sp>
    <dsp:sp modelId="{C57D3036-76A9-44AC-B35C-D0F26BAAE968}">
      <dsp:nvSpPr>
        <dsp:cNvPr id="0" name=""/>
        <dsp:cNvSpPr/>
      </dsp:nvSpPr>
      <dsp:spPr>
        <a:xfrm>
          <a:off x="2249635" y="462609"/>
          <a:ext cx="3791140" cy="3791140"/>
        </a:xfrm>
        <a:prstGeom prst="pie">
          <a:avLst>
            <a:gd name="adj1" fmla="val 6942858"/>
            <a:gd name="adj2" fmla="val 10028574"/>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de-DE" sz="1200" b="1" kern="1200" dirty="0">
              <a:latin typeface="Arial" panose="020B0604020202020204" pitchFamily="34" charset="0"/>
              <a:cs typeface="Arial" panose="020B0604020202020204" pitchFamily="34" charset="0"/>
            </a:rPr>
            <a:t>Arbeits-sicherheit</a:t>
          </a:r>
        </a:p>
      </dsp:txBody>
      <dsp:txXfrm>
        <a:off x="2610696" y="2719240"/>
        <a:ext cx="992917" cy="722122"/>
      </dsp:txXfrm>
    </dsp:sp>
    <dsp:sp modelId="{91973F23-F02F-41EE-8E93-0768A79A620A}">
      <dsp:nvSpPr>
        <dsp:cNvPr id="0" name=""/>
        <dsp:cNvSpPr/>
      </dsp:nvSpPr>
      <dsp:spPr>
        <a:xfrm>
          <a:off x="2249635" y="462609"/>
          <a:ext cx="3791140" cy="3791140"/>
        </a:xfrm>
        <a:prstGeom prst="pie">
          <a:avLst>
            <a:gd name="adj1" fmla="val 10028574"/>
            <a:gd name="adj2" fmla="val 13114284"/>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de-DE" sz="1200" b="1" kern="1200" baseline="0" dirty="0">
              <a:latin typeface="Arial" panose="020B0604020202020204" pitchFamily="34" charset="0"/>
              <a:cs typeface="Arial" panose="020B0604020202020204" pitchFamily="34" charset="0"/>
            </a:rPr>
            <a:t>Anti-Korruption</a:t>
          </a:r>
        </a:p>
      </dsp:txBody>
      <dsp:txXfrm>
        <a:off x="2344414" y="1816588"/>
        <a:ext cx="1101236" cy="699555"/>
      </dsp:txXfrm>
    </dsp:sp>
    <dsp:sp modelId="{844A22C2-839D-40DD-A410-6C7C087317C1}">
      <dsp:nvSpPr>
        <dsp:cNvPr id="0" name=""/>
        <dsp:cNvSpPr/>
      </dsp:nvSpPr>
      <dsp:spPr>
        <a:xfrm>
          <a:off x="2249635" y="433379"/>
          <a:ext cx="3791140" cy="3791140"/>
        </a:xfrm>
        <a:prstGeom prst="pie">
          <a:avLst>
            <a:gd name="adj1" fmla="val 13114284"/>
            <a:gd name="adj2" fmla="val 1620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de-DE" sz="1200" b="1" kern="1200" baseline="0" dirty="0">
              <a:latin typeface="Arial" panose="020B0604020202020204" pitchFamily="34" charset="0"/>
              <a:cs typeface="Arial" panose="020B0604020202020204" pitchFamily="34" charset="0"/>
            </a:rPr>
            <a:t>und</a:t>
          </a:r>
          <a:r>
            <a:rPr lang="de-DE" sz="1200" b="1" kern="1200" dirty="0">
              <a:latin typeface="Arial" panose="020B0604020202020204" pitchFamily="34" charset="0"/>
              <a:cs typeface="Arial" panose="020B0604020202020204" pitchFamily="34" charset="0"/>
            </a:rPr>
            <a:t> </a:t>
          </a:r>
          <a:r>
            <a:rPr lang="de-DE" sz="1200" b="1" kern="1200" baseline="0" dirty="0">
              <a:latin typeface="Arial" panose="020B0604020202020204" pitchFamily="34" charset="0"/>
              <a:cs typeface="Arial" panose="020B0604020202020204" pitchFamily="34" charset="0"/>
            </a:rPr>
            <a:t>andere</a:t>
          </a:r>
          <a:r>
            <a:rPr lang="de-DE" sz="1200" b="1" kern="1200" dirty="0">
              <a:latin typeface="Arial" panose="020B0604020202020204" pitchFamily="34" charset="0"/>
              <a:cs typeface="Arial" panose="020B0604020202020204" pitchFamily="34" charset="0"/>
            </a:rPr>
            <a:t> …</a:t>
          </a:r>
        </a:p>
      </dsp:txBody>
      <dsp:txXfrm>
        <a:off x="3071049" y="794440"/>
        <a:ext cx="1038050" cy="6544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D58011-419F-440A-8922-57075361C0B0}">
      <dsp:nvSpPr>
        <dsp:cNvPr id="0" name=""/>
        <dsp:cNvSpPr/>
      </dsp:nvSpPr>
      <dsp:spPr>
        <a:xfrm>
          <a:off x="1857409" y="-4538"/>
          <a:ext cx="3917880" cy="3917880"/>
        </a:xfrm>
        <a:prstGeom prst="circularArrow">
          <a:avLst>
            <a:gd name="adj1" fmla="val 5274"/>
            <a:gd name="adj2" fmla="val 312630"/>
            <a:gd name="adj3" fmla="val 14235523"/>
            <a:gd name="adj4" fmla="val 17122694"/>
            <a:gd name="adj5" fmla="val 547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45A7DF-71FF-43D1-8B5F-36F72F6975D8}">
      <dsp:nvSpPr>
        <dsp:cNvPr id="0" name=""/>
        <dsp:cNvSpPr/>
      </dsp:nvSpPr>
      <dsp:spPr>
        <a:xfrm>
          <a:off x="3074696" y="331"/>
          <a:ext cx="1483307" cy="7416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de-DE" sz="1300" kern="1200" dirty="0">
              <a:latin typeface="Arial" panose="020B0604020202020204" pitchFamily="34" charset="0"/>
              <a:cs typeface="Arial" panose="020B0604020202020204" pitchFamily="34" charset="0"/>
            </a:rPr>
            <a:t>Risiken identifizieren &amp; analysieren</a:t>
          </a:r>
        </a:p>
      </dsp:txBody>
      <dsp:txXfrm>
        <a:off x="3110901" y="36536"/>
        <a:ext cx="1410897" cy="669243"/>
      </dsp:txXfrm>
    </dsp:sp>
    <dsp:sp modelId="{BD90E08D-4582-49CC-9DC7-CB1C3F0A4B94}">
      <dsp:nvSpPr>
        <dsp:cNvPr id="0" name=""/>
        <dsp:cNvSpPr/>
      </dsp:nvSpPr>
      <dsp:spPr>
        <a:xfrm>
          <a:off x="4451160" y="795033"/>
          <a:ext cx="1483307" cy="7416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de-DE" sz="1300" kern="1200" dirty="0">
              <a:latin typeface="Arial" panose="020B0604020202020204" pitchFamily="34" charset="0"/>
              <a:cs typeface="Arial" panose="020B0604020202020204" pitchFamily="34" charset="0"/>
            </a:rPr>
            <a:t>Risiken bewerten</a:t>
          </a:r>
        </a:p>
      </dsp:txBody>
      <dsp:txXfrm>
        <a:off x="4487365" y="831238"/>
        <a:ext cx="1410897" cy="669243"/>
      </dsp:txXfrm>
    </dsp:sp>
    <dsp:sp modelId="{E5917227-5348-4E86-BB42-B20B627B92AD}">
      <dsp:nvSpPr>
        <dsp:cNvPr id="0" name=""/>
        <dsp:cNvSpPr/>
      </dsp:nvSpPr>
      <dsp:spPr>
        <a:xfrm>
          <a:off x="4451160" y="2384437"/>
          <a:ext cx="1483307" cy="7416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de-DE" sz="1300" kern="1200" dirty="0">
              <a:latin typeface="Arial" panose="020B0604020202020204" pitchFamily="34" charset="0"/>
              <a:cs typeface="Arial" panose="020B0604020202020204" pitchFamily="34" charset="0"/>
            </a:rPr>
            <a:t>Maßnahmen planen</a:t>
          </a:r>
        </a:p>
      </dsp:txBody>
      <dsp:txXfrm>
        <a:off x="4487365" y="2420642"/>
        <a:ext cx="1410897" cy="669243"/>
      </dsp:txXfrm>
    </dsp:sp>
    <dsp:sp modelId="{0B8F6B5A-5B18-479D-B568-82872A548878}">
      <dsp:nvSpPr>
        <dsp:cNvPr id="0" name=""/>
        <dsp:cNvSpPr/>
      </dsp:nvSpPr>
      <dsp:spPr>
        <a:xfrm>
          <a:off x="3074696" y="3179139"/>
          <a:ext cx="1483307" cy="7416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de-DE" sz="1300" kern="1200" dirty="0">
              <a:latin typeface="Arial" panose="020B0604020202020204" pitchFamily="34" charset="0"/>
              <a:cs typeface="Arial" panose="020B0604020202020204" pitchFamily="34" charset="0"/>
            </a:rPr>
            <a:t>Situation nach Maßnahmen bewerten</a:t>
          </a:r>
        </a:p>
      </dsp:txBody>
      <dsp:txXfrm>
        <a:off x="3110901" y="3215344"/>
        <a:ext cx="1410897" cy="669243"/>
      </dsp:txXfrm>
    </dsp:sp>
    <dsp:sp modelId="{95E4EB9C-5683-4100-A1D5-CFB13560383C}">
      <dsp:nvSpPr>
        <dsp:cNvPr id="0" name=""/>
        <dsp:cNvSpPr/>
      </dsp:nvSpPr>
      <dsp:spPr>
        <a:xfrm>
          <a:off x="1698232" y="2384437"/>
          <a:ext cx="1483307" cy="7416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de-DE" sz="1300" kern="1200" dirty="0">
              <a:latin typeface="Arial" panose="020B0604020202020204" pitchFamily="34" charset="0"/>
              <a:cs typeface="Arial" panose="020B0604020202020204" pitchFamily="34" charset="0"/>
            </a:rPr>
            <a:t>Entscheidung über Maßnahmen treffen</a:t>
          </a:r>
        </a:p>
      </dsp:txBody>
      <dsp:txXfrm>
        <a:off x="1734437" y="2420642"/>
        <a:ext cx="1410897" cy="669243"/>
      </dsp:txXfrm>
    </dsp:sp>
    <dsp:sp modelId="{A3C3C9BA-8D93-4A82-9CF0-7D94B8A9F7D8}">
      <dsp:nvSpPr>
        <dsp:cNvPr id="0" name=""/>
        <dsp:cNvSpPr/>
      </dsp:nvSpPr>
      <dsp:spPr>
        <a:xfrm>
          <a:off x="1698232" y="795033"/>
          <a:ext cx="1483307" cy="7416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de-DE" sz="1300" kern="1200" dirty="0">
              <a:latin typeface="Arial" panose="020B0604020202020204" pitchFamily="34" charset="0"/>
              <a:cs typeface="Arial" panose="020B0604020202020204" pitchFamily="34" charset="0"/>
            </a:rPr>
            <a:t>Maßnahmen einplanen, durchführen &amp; überwachen</a:t>
          </a:r>
        </a:p>
      </dsp:txBody>
      <dsp:txXfrm>
        <a:off x="1734437" y="831238"/>
        <a:ext cx="1410897" cy="669243"/>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1" y="0"/>
            <a:ext cx="2945659" cy="496332"/>
          </a:xfrm>
          <a:prstGeom prst="rect">
            <a:avLst/>
          </a:prstGeom>
        </p:spPr>
        <p:txBody>
          <a:bodyPr vert="horz" lIns="91430" tIns="45716" rIns="91430" bIns="45716" rtlCol="0"/>
          <a:lstStyle>
            <a:lvl1pPr algn="l" fontAlgn="auto">
              <a:spcBef>
                <a:spcPts val="0"/>
              </a:spcBef>
              <a:spcAft>
                <a:spcPts val="0"/>
              </a:spcAft>
              <a:defRPr sz="1200">
                <a:latin typeface="+mn-lt"/>
                <a:ea typeface="+mn-ea"/>
                <a:cs typeface="+mn-cs"/>
              </a:defRPr>
            </a:lvl1pPr>
          </a:lstStyle>
          <a:p>
            <a:pPr>
              <a:defRPr/>
            </a:pPr>
            <a:endParaRPr lang="de-DE" dirty="0"/>
          </a:p>
        </p:txBody>
      </p:sp>
      <p:sp>
        <p:nvSpPr>
          <p:cNvPr id="3" name="Datumsplatzhalter 2"/>
          <p:cNvSpPr>
            <a:spLocks noGrp="1"/>
          </p:cNvSpPr>
          <p:nvPr>
            <p:ph type="dt" sz="quarter" idx="1"/>
          </p:nvPr>
        </p:nvSpPr>
        <p:spPr>
          <a:xfrm>
            <a:off x="3850444" y="0"/>
            <a:ext cx="2945659" cy="496332"/>
          </a:xfrm>
          <a:prstGeom prst="rect">
            <a:avLst/>
          </a:prstGeom>
        </p:spPr>
        <p:txBody>
          <a:bodyPr vert="horz" wrap="square" lIns="91430" tIns="45716" rIns="91430" bIns="45716" numCol="1" anchor="t" anchorCtr="0" compatLnSpc="1">
            <a:prstTxWarp prst="textNoShape">
              <a:avLst/>
            </a:prstTxWarp>
          </a:bodyPr>
          <a:lstStyle>
            <a:lvl1pPr algn="r">
              <a:defRPr sz="1200"/>
            </a:lvl1pPr>
          </a:lstStyle>
          <a:p>
            <a:pPr>
              <a:defRPr/>
            </a:pPr>
            <a:fld id="{33A88FAF-7E62-4226-AF77-F071B9E75348}" type="datetimeFigureOut">
              <a:rPr lang="de-DE"/>
              <a:pPr>
                <a:defRPr/>
              </a:pPr>
              <a:t>22.09.2023</a:t>
            </a:fld>
            <a:endParaRPr lang="de-DE" dirty="0"/>
          </a:p>
        </p:txBody>
      </p:sp>
      <p:sp>
        <p:nvSpPr>
          <p:cNvPr id="4" name="Fußzeilenplatzhalter 3"/>
          <p:cNvSpPr>
            <a:spLocks noGrp="1"/>
          </p:cNvSpPr>
          <p:nvPr>
            <p:ph type="ftr" sz="quarter" idx="2"/>
          </p:nvPr>
        </p:nvSpPr>
        <p:spPr>
          <a:xfrm>
            <a:off x="1" y="9428584"/>
            <a:ext cx="2945659" cy="496332"/>
          </a:xfrm>
          <a:prstGeom prst="rect">
            <a:avLst/>
          </a:prstGeom>
        </p:spPr>
        <p:txBody>
          <a:bodyPr vert="horz" lIns="91430" tIns="45716" rIns="91430" bIns="45716" rtlCol="0" anchor="b"/>
          <a:lstStyle>
            <a:lvl1pPr algn="l" fontAlgn="auto">
              <a:spcBef>
                <a:spcPts val="0"/>
              </a:spcBef>
              <a:spcAft>
                <a:spcPts val="0"/>
              </a:spcAft>
              <a:defRPr sz="1200">
                <a:latin typeface="+mn-lt"/>
                <a:ea typeface="+mn-ea"/>
                <a:cs typeface="+mn-cs"/>
              </a:defRPr>
            </a:lvl1pPr>
          </a:lstStyle>
          <a:p>
            <a:pPr>
              <a:defRPr/>
            </a:pPr>
            <a:endParaRPr lang="de-DE" dirty="0"/>
          </a:p>
        </p:txBody>
      </p:sp>
      <p:sp>
        <p:nvSpPr>
          <p:cNvPr id="5" name="Foliennummernplatzhalter 4"/>
          <p:cNvSpPr>
            <a:spLocks noGrp="1"/>
          </p:cNvSpPr>
          <p:nvPr>
            <p:ph type="sldNum" sz="quarter" idx="3"/>
          </p:nvPr>
        </p:nvSpPr>
        <p:spPr>
          <a:xfrm>
            <a:off x="3850444" y="9428584"/>
            <a:ext cx="2945659" cy="496332"/>
          </a:xfrm>
          <a:prstGeom prst="rect">
            <a:avLst/>
          </a:prstGeom>
        </p:spPr>
        <p:txBody>
          <a:bodyPr vert="horz" wrap="square" lIns="91430" tIns="45716" rIns="91430" bIns="45716" numCol="1" anchor="b" anchorCtr="0" compatLnSpc="1">
            <a:prstTxWarp prst="textNoShape">
              <a:avLst/>
            </a:prstTxWarp>
          </a:bodyPr>
          <a:lstStyle>
            <a:lvl1pPr algn="r">
              <a:defRPr sz="1200"/>
            </a:lvl1pPr>
          </a:lstStyle>
          <a:p>
            <a:pPr>
              <a:defRPr/>
            </a:pPr>
            <a:fld id="{C21D8C12-AB4A-4AB1-924B-6FFCB945EB09}" type="slidenum">
              <a:rPr lang="de-DE"/>
              <a:pPr>
                <a:defRPr/>
              </a:pPr>
              <a:t>‹Nr.›</a:t>
            </a:fld>
            <a:endParaRPr lang="de-DE" dirty="0"/>
          </a:p>
        </p:txBody>
      </p:sp>
    </p:spTree>
    <p:extLst>
      <p:ext uri="{BB962C8B-B14F-4D97-AF65-F5344CB8AC3E}">
        <p14:creationId xmlns:p14="http://schemas.microsoft.com/office/powerpoint/2010/main" val="396129923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1" y="0"/>
            <a:ext cx="2945659" cy="496332"/>
          </a:xfrm>
          <a:prstGeom prst="rect">
            <a:avLst/>
          </a:prstGeom>
        </p:spPr>
        <p:txBody>
          <a:bodyPr vert="horz" lIns="91430" tIns="45716" rIns="91430" bIns="45716" rtlCol="0"/>
          <a:lstStyle>
            <a:lvl1pPr algn="l" fontAlgn="auto">
              <a:spcBef>
                <a:spcPts val="0"/>
              </a:spcBef>
              <a:spcAft>
                <a:spcPts val="0"/>
              </a:spcAft>
              <a:defRPr sz="1200">
                <a:latin typeface="+mn-lt"/>
                <a:ea typeface="+mn-ea"/>
                <a:cs typeface="+mn-cs"/>
              </a:defRPr>
            </a:lvl1pPr>
          </a:lstStyle>
          <a:p>
            <a:pPr>
              <a:defRPr/>
            </a:pPr>
            <a:endParaRPr lang="de-DE" dirty="0"/>
          </a:p>
        </p:txBody>
      </p:sp>
      <p:sp>
        <p:nvSpPr>
          <p:cNvPr id="3" name="Datumsplatzhalter 2"/>
          <p:cNvSpPr>
            <a:spLocks noGrp="1"/>
          </p:cNvSpPr>
          <p:nvPr>
            <p:ph type="dt" idx="1"/>
          </p:nvPr>
        </p:nvSpPr>
        <p:spPr>
          <a:xfrm>
            <a:off x="3850444" y="0"/>
            <a:ext cx="2945659" cy="496332"/>
          </a:xfrm>
          <a:prstGeom prst="rect">
            <a:avLst/>
          </a:prstGeom>
        </p:spPr>
        <p:txBody>
          <a:bodyPr vert="horz" wrap="square" lIns="91430" tIns="45716" rIns="91430" bIns="45716" numCol="1" anchor="t" anchorCtr="0" compatLnSpc="1">
            <a:prstTxWarp prst="textNoShape">
              <a:avLst/>
            </a:prstTxWarp>
          </a:bodyPr>
          <a:lstStyle>
            <a:lvl1pPr algn="r">
              <a:defRPr sz="1200"/>
            </a:lvl1pPr>
          </a:lstStyle>
          <a:p>
            <a:pPr>
              <a:defRPr/>
            </a:pPr>
            <a:fld id="{905DFA94-BD52-444D-B467-0A4D675909B9}" type="datetimeFigureOut">
              <a:rPr lang="de-DE"/>
              <a:pPr>
                <a:defRPr/>
              </a:pPr>
              <a:t>22.09.2023</a:t>
            </a:fld>
            <a:endParaRPr lang="de-DE" dirty="0"/>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30" tIns="45716" rIns="91430" bIns="45716" rtlCol="0" anchor="ctr"/>
          <a:lstStyle/>
          <a:p>
            <a:pPr lvl="0"/>
            <a:endParaRPr lang="de-DE" noProof="0" dirty="0"/>
          </a:p>
        </p:txBody>
      </p:sp>
      <p:sp>
        <p:nvSpPr>
          <p:cNvPr id="5" name="Notizenplatzhalter 4"/>
          <p:cNvSpPr>
            <a:spLocks noGrp="1"/>
          </p:cNvSpPr>
          <p:nvPr>
            <p:ph type="body" sz="quarter" idx="3"/>
          </p:nvPr>
        </p:nvSpPr>
        <p:spPr>
          <a:xfrm>
            <a:off x="679768" y="4715154"/>
            <a:ext cx="5438140" cy="4466987"/>
          </a:xfrm>
          <a:prstGeom prst="rect">
            <a:avLst/>
          </a:prstGeom>
        </p:spPr>
        <p:txBody>
          <a:bodyPr vert="horz" wrap="square" lIns="91430" tIns="45716" rIns="91430" bIns="45716" numCol="1" anchor="t" anchorCtr="0" compatLnSpc="1">
            <a:prstTxWarp prst="textNoShape">
              <a:avLst/>
            </a:prstTxWarp>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1" y="9428584"/>
            <a:ext cx="2945659" cy="496332"/>
          </a:xfrm>
          <a:prstGeom prst="rect">
            <a:avLst/>
          </a:prstGeom>
        </p:spPr>
        <p:txBody>
          <a:bodyPr vert="horz" lIns="91430" tIns="45716" rIns="91430" bIns="45716" rtlCol="0" anchor="b"/>
          <a:lstStyle>
            <a:lvl1pPr algn="l" fontAlgn="auto">
              <a:spcBef>
                <a:spcPts val="0"/>
              </a:spcBef>
              <a:spcAft>
                <a:spcPts val="0"/>
              </a:spcAft>
              <a:defRPr sz="1200">
                <a:latin typeface="+mn-lt"/>
                <a:ea typeface="+mn-ea"/>
                <a:cs typeface="+mn-cs"/>
              </a:defRPr>
            </a:lvl1pPr>
          </a:lstStyle>
          <a:p>
            <a:pPr>
              <a:defRPr/>
            </a:pPr>
            <a:endParaRPr lang="de-DE" dirty="0"/>
          </a:p>
        </p:txBody>
      </p:sp>
      <p:sp>
        <p:nvSpPr>
          <p:cNvPr id="7" name="Foliennummernplatzhalter 6"/>
          <p:cNvSpPr>
            <a:spLocks noGrp="1"/>
          </p:cNvSpPr>
          <p:nvPr>
            <p:ph type="sldNum" sz="quarter" idx="5"/>
          </p:nvPr>
        </p:nvSpPr>
        <p:spPr>
          <a:xfrm>
            <a:off x="3850444" y="9428584"/>
            <a:ext cx="2945659" cy="496332"/>
          </a:xfrm>
          <a:prstGeom prst="rect">
            <a:avLst/>
          </a:prstGeom>
        </p:spPr>
        <p:txBody>
          <a:bodyPr vert="horz" wrap="square" lIns="91430" tIns="45716" rIns="91430" bIns="45716" numCol="1" anchor="b" anchorCtr="0" compatLnSpc="1">
            <a:prstTxWarp prst="textNoShape">
              <a:avLst/>
            </a:prstTxWarp>
          </a:bodyPr>
          <a:lstStyle>
            <a:lvl1pPr algn="r">
              <a:defRPr sz="1200"/>
            </a:lvl1pPr>
          </a:lstStyle>
          <a:p>
            <a:pPr>
              <a:defRPr/>
            </a:pPr>
            <a:fld id="{47DCC78E-561A-4570-845E-DD82371F85BE}" type="slidenum">
              <a:rPr lang="de-DE"/>
              <a:pPr>
                <a:defRPr/>
              </a:pPr>
              <a:t>‹Nr.›</a:t>
            </a:fld>
            <a:endParaRPr lang="de-DE" dirty="0"/>
          </a:p>
        </p:txBody>
      </p:sp>
    </p:spTree>
    <p:extLst>
      <p:ext uri="{BB962C8B-B14F-4D97-AF65-F5344CB8AC3E}">
        <p14:creationId xmlns:p14="http://schemas.microsoft.com/office/powerpoint/2010/main" val="2150253267"/>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hochwasserbw.d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hochwasserbw.d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7DCC78E-561A-4570-845E-DD82371F85BE}" type="slidenum">
              <a:rPr lang="de-DE" smtClean="0"/>
              <a:pPr>
                <a:defRPr/>
              </a:pPr>
              <a:t>1</a:t>
            </a:fld>
            <a:endParaRPr lang="de-DE" dirty="0"/>
          </a:p>
        </p:txBody>
      </p:sp>
    </p:spTree>
    <p:extLst>
      <p:ext uri="{BB962C8B-B14F-4D97-AF65-F5344CB8AC3E}">
        <p14:creationId xmlns:p14="http://schemas.microsoft.com/office/powerpoint/2010/main" val="834494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de-DE" altLang="de-DE" dirty="0">
                <a:latin typeface="Arial" pitchFamily="34" charset="0"/>
                <a:cs typeface="Arial" pitchFamily="34" charset="0"/>
              </a:rPr>
              <a:t>Die ruhigen Zeiten sind die, in denen man Vorsorge treffen kann!</a:t>
            </a:r>
            <a:r>
              <a:rPr lang="de-DE" altLang="de-DE" baseline="0" dirty="0">
                <a:latin typeface="Arial" pitchFamily="34" charset="0"/>
                <a:cs typeface="Arial" pitchFamily="34" charset="0"/>
              </a:rPr>
              <a:t> Im Ernstfall ist für diese Maßnahmen keine Zeit.</a:t>
            </a:r>
          </a:p>
          <a:p>
            <a:pPr>
              <a:lnSpc>
                <a:spcPct val="90000"/>
              </a:lnSpc>
            </a:pPr>
            <a:endParaRPr lang="de-DE" altLang="de-DE" dirty="0">
              <a:latin typeface="Arial" pitchFamily="34" charset="0"/>
              <a:cs typeface="Arial" pitchFamily="34" charset="0"/>
            </a:endParaRPr>
          </a:p>
          <a:p>
            <a:pPr>
              <a:lnSpc>
                <a:spcPct val="90000"/>
              </a:lnSpc>
            </a:pPr>
            <a:r>
              <a:rPr lang="de-DE" dirty="0">
                <a:cs typeface="MS PGothic" charset="0"/>
              </a:rPr>
              <a:t>Der Vorhersagezeitraum ist im günstigstes Fall in Baden-Württemberg ca. 24 Stunden.</a:t>
            </a:r>
            <a:r>
              <a:rPr lang="de-DE" altLang="de-DE" dirty="0">
                <a:latin typeface="Arial" pitchFamily="34" charset="0"/>
                <a:cs typeface="Arial" pitchFamily="34" charset="0"/>
              </a:rPr>
              <a:t> </a:t>
            </a:r>
          </a:p>
        </p:txBody>
      </p:sp>
      <p:sp>
        <p:nvSpPr>
          <p:cNvPr id="20480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761" indent="-285293" eaLnBrk="0" hangingPunct="0">
              <a:spcBef>
                <a:spcPct val="30000"/>
              </a:spcBef>
              <a:defRPr sz="1200">
                <a:solidFill>
                  <a:schemeClr val="tx1"/>
                </a:solidFill>
                <a:latin typeface="Calibri" pitchFamily="34" charset="0"/>
                <a:ea typeface="MS PGothic" pitchFamily="34" charset="-128"/>
              </a:defRPr>
            </a:lvl2pPr>
            <a:lvl3pPr marL="1141171" indent="-228234" eaLnBrk="0" hangingPunct="0">
              <a:spcBef>
                <a:spcPct val="30000"/>
              </a:spcBef>
              <a:defRPr sz="1200">
                <a:solidFill>
                  <a:schemeClr val="tx1"/>
                </a:solidFill>
                <a:latin typeface="Calibri" pitchFamily="34" charset="0"/>
                <a:ea typeface="MS PGothic" pitchFamily="34" charset="-128"/>
              </a:defRPr>
            </a:lvl3pPr>
            <a:lvl4pPr marL="1597640" indent="-228234" eaLnBrk="0" hangingPunct="0">
              <a:spcBef>
                <a:spcPct val="30000"/>
              </a:spcBef>
              <a:defRPr sz="1200">
                <a:solidFill>
                  <a:schemeClr val="tx1"/>
                </a:solidFill>
                <a:latin typeface="Calibri" pitchFamily="34" charset="0"/>
                <a:ea typeface="MS PGothic" pitchFamily="34" charset="-128"/>
              </a:defRPr>
            </a:lvl4pPr>
            <a:lvl5pPr marL="2054108" indent="-228234" eaLnBrk="0" hangingPunct="0">
              <a:spcBef>
                <a:spcPct val="30000"/>
              </a:spcBef>
              <a:defRPr sz="1200">
                <a:solidFill>
                  <a:schemeClr val="tx1"/>
                </a:solidFill>
                <a:latin typeface="Calibri" pitchFamily="34" charset="0"/>
                <a:ea typeface="MS PGothic" pitchFamily="34" charset="-128"/>
              </a:defRPr>
            </a:lvl5pPr>
            <a:lvl6pPr marL="2510577"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B902B9AA-1A51-4179-A1F9-5B4BBC99E2D5}" type="slidenum">
              <a:rPr lang="de-DE" altLang="de-DE" smtClean="0">
                <a:solidFill>
                  <a:prstClr val="black"/>
                </a:solidFill>
              </a:rPr>
              <a:pPr eaLnBrk="1" hangingPunct="1">
                <a:spcBef>
                  <a:spcPct val="0"/>
                </a:spcBef>
              </a:pPr>
              <a:t>10</a:t>
            </a:fld>
            <a:endParaRPr lang="de-DE" altLang="de-DE"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latin typeface="Arial" pitchFamily="34" charset="0"/>
                <a:cs typeface="Arial" pitchFamily="34" charset="0"/>
              </a:rPr>
              <a:t>Vor dem Schaden klug bleiben! </a:t>
            </a:r>
          </a:p>
          <a:p>
            <a:endParaRPr lang="de-DE" altLang="de-DE" dirty="0">
              <a:latin typeface="Arial" pitchFamily="34" charset="0"/>
              <a:cs typeface="Arial" pitchFamily="34" charset="0"/>
            </a:endParaRPr>
          </a:p>
          <a:p>
            <a:r>
              <a:rPr lang="de-DE" altLang="de-DE" dirty="0">
                <a:latin typeface="Arial" pitchFamily="34" charset="0"/>
                <a:cs typeface="Arial" pitchFamily="34" charset="0"/>
              </a:rPr>
              <a:t>Das erste was die betroffenen Unternehmen im Schadensfall beschäftigt war nicht die unbrauchbar gewordene Maschine also der materielle Schaden, sondern die Liefertreue. </a:t>
            </a:r>
          </a:p>
          <a:p>
            <a:r>
              <a:rPr lang="de-DE" altLang="de-DE" dirty="0">
                <a:latin typeface="Arial" pitchFamily="34" charset="0"/>
                <a:cs typeface="Arial" pitchFamily="34" charset="0"/>
              </a:rPr>
              <a:t>Wie schnell kann ich wieder in Betrieb sein, damit die Kundschaft nicht abwandert? Das war die wichtigste Aufgabe für die Unternehmen!</a:t>
            </a:r>
          </a:p>
          <a:p>
            <a:r>
              <a:rPr lang="de-DE" altLang="de-DE" dirty="0">
                <a:latin typeface="Arial" pitchFamily="34" charset="0"/>
                <a:cs typeface="Arial" pitchFamily="34" charset="0"/>
              </a:rPr>
              <a:t>Natürlich kamen die anderen Punkte auch zur Sprache wie:</a:t>
            </a:r>
          </a:p>
          <a:p>
            <a:pPr>
              <a:buFontTx/>
              <a:buChar char="•"/>
            </a:pPr>
            <a:r>
              <a:rPr lang="de-DE" altLang="de-DE" dirty="0">
                <a:latin typeface="Arial" pitchFamily="34" charset="0"/>
                <a:cs typeface="Arial" pitchFamily="34" charset="0"/>
              </a:rPr>
              <a:t> die materielle Schäden, </a:t>
            </a:r>
          </a:p>
          <a:p>
            <a:pPr>
              <a:buFontTx/>
              <a:buChar char="•"/>
            </a:pPr>
            <a:r>
              <a:rPr lang="de-DE" altLang="de-DE" dirty="0">
                <a:latin typeface="Arial" pitchFamily="34" charset="0"/>
                <a:cs typeface="Arial" pitchFamily="34" charset="0"/>
              </a:rPr>
              <a:t> die Freisetzung von wassergefährdenden Stoffe,</a:t>
            </a:r>
          </a:p>
          <a:p>
            <a:pPr>
              <a:buFontTx/>
              <a:buChar char="•"/>
            </a:pPr>
            <a:r>
              <a:rPr lang="de-DE" altLang="de-DE" dirty="0">
                <a:latin typeface="Arial" pitchFamily="34" charset="0"/>
                <a:cs typeface="Arial" pitchFamily="34" charset="0"/>
              </a:rPr>
              <a:t> die Gefährdung von Leib und Seele für Kunden und Mitarbeiter,</a:t>
            </a:r>
          </a:p>
          <a:p>
            <a:pPr>
              <a:buFontTx/>
              <a:buChar char="•"/>
            </a:pPr>
            <a:r>
              <a:rPr lang="de-DE" altLang="de-DE" dirty="0">
                <a:latin typeface="Arial" pitchFamily="34" charset="0"/>
                <a:cs typeface="Arial" pitchFamily="34" charset="0"/>
              </a:rPr>
              <a:t> der Ausfall von technischen Anlagen</a:t>
            </a:r>
          </a:p>
          <a:p>
            <a:pPr>
              <a:buFontTx/>
              <a:buChar char="•"/>
            </a:pPr>
            <a:r>
              <a:rPr lang="de-DE" altLang="de-DE" dirty="0">
                <a:latin typeface="Arial" pitchFamily="34" charset="0"/>
                <a:cs typeface="Arial" pitchFamily="34" charset="0"/>
              </a:rPr>
              <a:t> und auch nicht zu vergessen, da im Moment ein ganz heißes Eisen: die Haftung für Hochwasserschäden (hierzu dann aber später noch mehr)</a:t>
            </a:r>
          </a:p>
          <a:p>
            <a:endParaRPr lang="de-DE" altLang="de-DE" dirty="0">
              <a:latin typeface="Arial" pitchFamily="34" charset="0"/>
              <a:cs typeface="Arial" pitchFamily="34" charset="0"/>
            </a:endParaRPr>
          </a:p>
          <a:p>
            <a:r>
              <a:rPr lang="de-DE" altLang="de-DE" dirty="0">
                <a:latin typeface="Arial" pitchFamily="34" charset="0"/>
                <a:cs typeface="Arial" pitchFamily="34" charset="0"/>
              </a:rPr>
              <a:t>Ein Hochwasser trifft die meisten Unternehmen unvorbereitet, plötzlich und überraschend. </a:t>
            </a:r>
          </a:p>
          <a:p>
            <a:endParaRPr lang="de-DE" altLang="de-DE" dirty="0">
              <a:latin typeface="Arial" pitchFamily="34" charset="0"/>
              <a:cs typeface="Arial" pitchFamily="34" charset="0"/>
            </a:endParaRPr>
          </a:p>
          <a:p>
            <a:r>
              <a:rPr lang="de-DE" altLang="de-DE" dirty="0">
                <a:latin typeface="Arial" pitchFamily="34" charset="0"/>
                <a:cs typeface="Arial" pitchFamily="34" charset="0"/>
              </a:rPr>
              <a:t>Das Hochwasser KANN für Unternehmen eine Existenzbedrohung darstellen! Wir wissen nicht, ob das bei Ihnen der Fall ist…daher das „Fragezeichen“</a:t>
            </a:r>
          </a:p>
        </p:txBody>
      </p:sp>
      <p:sp>
        <p:nvSpPr>
          <p:cNvPr id="20582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761" indent="-285293" eaLnBrk="0" hangingPunct="0">
              <a:spcBef>
                <a:spcPct val="30000"/>
              </a:spcBef>
              <a:defRPr sz="1200">
                <a:solidFill>
                  <a:schemeClr val="tx1"/>
                </a:solidFill>
                <a:latin typeface="Calibri" pitchFamily="34" charset="0"/>
                <a:ea typeface="MS PGothic" pitchFamily="34" charset="-128"/>
              </a:defRPr>
            </a:lvl2pPr>
            <a:lvl3pPr marL="1141171" indent="-228234" eaLnBrk="0" hangingPunct="0">
              <a:spcBef>
                <a:spcPct val="30000"/>
              </a:spcBef>
              <a:defRPr sz="1200">
                <a:solidFill>
                  <a:schemeClr val="tx1"/>
                </a:solidFill>
                <a:latin typeface="Calibri" pitchFamily="34" charset="0"/>
                <a:ea typeface="MS PGothic" pitchFamily="34" charset="-128"/>
              </a:defRPr>
            </a:lvl3pPr>
            <a:lvl4pPr marL="1597640" indent="-228234" eaLnBrk="0" hangingPunct="0">
              <a:spcBef>
                <a:spcPct val="30000"/>
              </a:spcBef>
              <a:defRPr sz="1200">
                <a:solidFill>
                  <a:schemeClr val="tx1"/>
                </a:solidFill>
                <a:latin typeface="Calibri" pitchFamily="34" charset="0"/>
                <a:ea typeface="MS PGothic" pitchFamily="34" charset="-128"/>
              </a:defRPr>
            </a:lvl4pPr>
            <a:lvl5pPr marL="2054108" indent="-228234" eaLnBrk="0" hangingPunct="0">
              <a:spcBef>
                <a:spcPct val="30000"/>
              </a:spcBef>
              <a:defRPr sz="1200">
                <a:solidFill>
                  <a:schemeClr val="tx1"/>
                </a:solidFill>
                <a:latin typeface="Calibri" pitchFamily="34" charset="0"/>
                <a:ea typeface="MS PGothic" pitchFamily="34" charset="-128"/>
              </a:defRPr>
            </a:lvl5pPr>
            <a:lvl6pPr marL="2510577"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CC24ABD1-7803-46B1-9BD2-B8F76CFBF4DA}" type="slidenum">
              <a:rPr lang="de-DE" altLang="de-DE" smtClean="0"/>
              <a:pPr eaLnBrk="1" hangingPunct="1">
                <a:spcBef>
                  <a:spcPct val="0"/>
                </a:spcBef>
              </a:pPr>
              <a:t>11</a:t>
            </a:fld>
            <a:endParaRPr lang="de-DE" altLang="de-DE"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latin typeface="Arial" pitchFamily="34" charset="0"/>
                <a:cs typeface="Arial" pitchFamily="34" charset="0"/>
              </a:rPr>
              <a:t>Nun kann Niemand mehr im Nachhinein sagen,</a:t>
            </a:r>
          </a:p>
          <a:p>
            <a:pPr>
              <a:buFontTx/>
              <a:buChar char="•"/>
            </a:pPr>
            <a:r>
              <a:rPr lang="de-DE" altLang="de-DE" dirty="0">
                <a:latin typeface="Arial" pitchFamily="34" charset="0"/>
                <a:cs typeface="Arial" pitchFamily="34" charset="0"/>
              </a:rPr>
              <a:t> wir ahnten nicht, wer und was betroffen sein könnte</a:t>
            </a:r>
          </a:p>
          <a:p>
            <a:pPr>
              <a:buFontTx/>
              <a:buChar char="•"/>
            </a:pPr>
            <a:r>
              <a:rPr lang="de-DE" altLang="de-DE" dirty="0">
                <a:latin typeface="Arial" pitchFamily="34" charset="0"/>
                <a:cs typeface="Arial" pitchFamily="34" charset="0"/>
              </a:rPr>
              <a:t> wir ahnten nicht wo die Gefahrenschwerpunkte liegen könnten</a:t>
            </a:r>
          </a:p>
          <a:p>
            <a:pPr>
              <a:buFontTx/>
              <a:buChar char="•"/>
            </a:pPr>
            <a:r>
              <a:rPr lang="de-DE" altLang="de-DE" dirty="0">
                <a:latin typeface="Arial" pitchFamily="34" charset="0"/>
                <a:cs typeface="Arial" pitchFamily="34" charset="0"/>
              </a:rPr>
              <a:t> wir hatten keinen Überblick</a:t>
            </a:r>
          </a:p>
          <a:p>
            <a:pPr>
              <a:buFontTx/>
              <a:buChar char="•"/>
            </a:pPr>
            <a:r>
              <a:rPr lang="de-DE" altLang="de-DE" dirty="0">
                <a:latin typeface="Arial" pitchFamily="34" charset="0"/>
                <a:cs typeface="Arial" pitchFamily="34" charset="0"/>
              </a:rPr>
              <a:t> wir hätten keine Vorsorgemaßnahmen treffen können</a:t>
            </a:r>
          </a:p>
          <a:p>
            <a:endParaRPr lang="de-DE" altLang="de-DE" dirty="0">
              <a:latin typeface="Arial" pitchFamily="34" charset="0"/>
              <a:cs typeface="Arial" pitchFamily="34" charset="0"/>
            </a:endParaRPr>
          </a:p>
        </p:txBody>
      </p:sp>
      <p:sp>
        <p:nvSpPr>
          <p:cNvPr id="20685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761" indent="-285293" eaLnBrk="0" hangingPunct="0">
              <a:spcBef>
                <a:spcPct val="30000"/>
              </a:spcBef>
              <a:defRPr sz="1200">
                <a:solidFill>
                  <a:schemeClr val="tx1"/>
                </a:solidFill>
                <a:latin typeface="Calibri" pitchFamily="34" charset="0"/>
                <a:ea typeface="MS PGothic" pitchFamily="34" charset="-128"/>
              </a:defRPr>
            </a:lvl2pPr>
            <a:lvl3pPr marL="1141171" indent="-228234" eaLnBrk="0" hangingPunct="0">
              <a:spcBef>
                <a:spcPct val="30000"/>
              </a:spcBef>
              <a:defRPr sz="1200">
                <a:solidFill>
                  <a:schemeClr val="tx1"/>
                </a:solidFill>
                <a:latin typeface="Calibri" pitchFamily="34" charset="0"/>
                <a:ea typeface="MS PGothic" pitchFamily="34" charset="-128"/>
              </a:defRPr>
            </a:lvl3pPr>
            <a:lvl4pPr marL="1597640" indent="-228234" eaLnBrk="0" hangingPunct="0">
              <a:spcBef>
                <a:spcPct val="30000"/>
              </a:spcBef>
              <a:defRPr sz="1200">
                <a:solidFill>
                  <a:schemeClr val="tx1"/>
                </a:solidFill>
                <a:latin typeface="Calibri" pitchFamily="34" charset="0"/>
                <a:ea typeface="MS PGothic" pitchFamily="34" charset="-128"/>
              </a:defRPr>
            </a:lvl4pPr>
            <a:lvl5pPr marL="2054108" indent="-228234" eaLnBrk="0" hangingPunct="0">
              <a:spcBef>
                <a:spcPct val="30000"/>
              </a:spcBef>
              <a:defRPr sz="1200">
                <a:solidFill>
                  <a:schemeClr val="tx1"/>
                </a:solidFill>
                <a:latin typeface="Calibri" pitchFamily="34" charset="0"/>
                <a:ea typeface="MS PGothic" pitchFamily="34" charset="-128"/>
              </a:defRPr>
            </a:lvl5pPr>
            <a:lvl6pPr marL="2510577"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14C73877-0973-41F9-8C7B-20025273DDFC}" type="slidenum">
              <a:rPr lang="de-DE" altLang="de-DE" smtClean="0">
                <a:solidFill>
                  <a:srgbClr val="000000"/>
                </a:solidFill>
              </a:rPr>
              <a:pPr eaLnBrk="1" hangingPunct="1">
                <a:spcBef>
                  <a:spcPct val="0"/>
                </a:spcBef>
              </a:pPr>
              <a:t>12</a:t>
            </a:fld>
            <a:endParaRPr lang="de-DE" altLang="de-DE" dirty="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latin typeface="Arial" pitchFamily="34" charset="0"/>
                <a:cs typeface="Arial" pitchFamily="34" charset="0"/>
              </a:rPr>
              <a:t>Nun kann Niemand mehr im Nachhinein sagen,</a:t>
            </a:r>
          </a:p>
          <a:p>
            <a:pPr>
              <a:buFontTx/>
              <a:buChar char="•"/>
            </a:pPr>
            <a:r>
              <a:rPr lang="de-DE" altLang="de-DE" dirty="0">
                <a:latin typeface="Arial" pitchFamily="34" charset="0"/>
                <a:cs typeface="Arial" pitchFamily="34" charset="0"/>
              </a:rPr>
              <a:t> wir ahnten nicht, wer und was betroffen sein könnte</a:t>
            </a:r>
          </a:p>
          <a:p>
            <a:pPr>
              <a:buFontTx/>
              <a:buChar char="•"/>
            </a:pPr>
            <a:r>
              <a:rPr lang="de-DE" altLang="de-DE" dirty="0">
                <a:latin typeface="Arial" pitchFamily="34" charset="0"/>
                <a:cs typeface="Arial" pitchFamily="34" charset="0"/>
              </a:rPr>
              <a:t> wir ahnten nicht wo die Gefahrenschwerpunkte liegen könnten</a:t>
            </a:r>
          </a:p>
          <a:p>
            <a:pPr>
              <a:buFontTx/>
              <a:buChar char="•"/>
            </a:pPr>
            <a:r>
              <a:rPr lang="de-DE" altLang="de-DE" dirty="0">
                <a:latin typeface="Arial" pitchFamily="34" charset="0"/>
                <a:cs typeface="Arial" pitchFamily="34" charset="0"/>
              </a:rPr>
              <a:t> wir hatten keinen Überblick</a:t>
            </a:r>
          </a:p>
          <a:p>
            <a:pPr>
              <a:buFontTx/>
              <a:buChar char="•"/>
            </a:pPr>
            <a:r>
              <a:rPr lang="de-DE" altLang="de-DE" dirty="0">
                <a:latin typeface="Arial" pitchFamily="34" charset="0"/>
                <a:cs typeface="Arial" pitchFamily="34" charset="0"/>
              </a:rPr>
              <a:t> wir hätten keine Vorsorgemaßnahmen treffen können</a:t>
            </a:r>
          </a:p>
          <a:p>
            <a:endParaRPr lang="de-DE" altLang="de-DE" dirty="0">
              <a:latin typeface="Arial" pitchFamily="34" charset="0"/>
              <a:cs typeface="Arial" pitchFamily="34" charset="0"/>
            </a:endParaRPr>
          </a:p>
        </p:txBody>
      </p:sp>
      <p:sp>
        <p:nvSpPr>
          <p:cNvPr id="20685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761" indent="-285293" eaLnBrk="0" hangingPunct="0">
              <a:spcBef>
                <a:spcPct val="30000"/>
              </a:spcBef>
              <a:defRPr sz="1200">
                <a:solidFill>
                  <a:schemeClr val="tx1"/>
                </a:solidFill>
                <a:latin typeface="Calibri" pitchFamily="34" charset="0"/>
                <a:ea typeface="MS PGothic" pitchFamily="34" charset="-128"/>
              </a:defRPr>
            </a:lvl2pPr>
            <a:lvl3pPr marL="1141171" indent="-228234" eaLnBrk="0" hangingPunct="0">
              <a:spcBef>
                <a:spcPct val="30000"/>
              </a:spcBef>
              <a:defRPr sz="1200">
                <a:solidFill>
                  <a:schemeClr val="tx1"/>
                </a:solidFill>
                <a:latin typeface="Calibri" pitchFamily="34" charset="0"/>
                <a:ea typeface="MS PGothic" pitchFamily="34" charset="-128"/>
              </a:defRPr>
            </a:lvl3pPr>
            <a:lvl4pPr marL="1597640" indent="-228234" eaLnBrk="0" hangingPunct="0">
              <a:spcBef>
                <a:spcPct val="30000"/>
              </a:spcBef>
              <a:defRPr sz="1200">
                <a:solidFill>
                  <a:schemeClr val="tx1"/>
                </a:solidFill>
                <a:latin typeface="Calibri" pitchFamily="34" charset="0"/>
                <a:ea typeface="MS PGothic" pitchFamily="34" charset="-128"/>
              </a:defRPr>
            </a:lvl4pPr>
            <a:lvl5pPr marL="2054108" indent="-228234" eaLnBrk="0" hangingPunct="0">
              <a:spcBef>
                <a:spcPct val="30000"/>
              </a:spcBef>
              <a:defRPr sz="1200">
                <a:solidFill>
                  <a:schemeClr val="tx1"/>
                </a:solidFill>
                <a:latin typeface="Calibri" pitchFamily="34" charset="0"/>
                <a:ea typeface="MS PGothic" pitchFamily="34" charset="-128"/>
              </a:defRPr>
            </a:lvl5pPr>
            <a:lvl6pPr marL="2510577"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14C73877-0973-41F9-8C7B-20025273DDFC}" type="slidenum">
              <a:rPr lang="de-DE" altLang="de-DE" smtClean="0">
                <a:solidFill>
                  <a:srgbClr val="000000"/>
                </a:solidFill>
              </a:rPr>
              <a:pPr eaLnBrk="1" hangingPunct="1">
                <a:spcBef>
                  <a:spcPct val="0"/>
                </a:spcBef>
              </a:pPr>
              <a:t>13</a:t>
            </a:fld>
            <a:endParaRPr lang="de-DE" altLang="de-DE" dirty="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b="1" dirty="0">
                <a:latin typeface="Arial" pitchFamily="34" charset="0"/>
              </a:rPr>
              <a:t>Hochwassergefahrenkarte Typ Überflutungsflächen und –häufigkeiten</a:t>
            </a:r>
          </a:p>
          <a:p>
            <a:endParaRPr lang="de-DE" altLang="de-DE" b="1" dirty="0">
              <a:latin typeface="Arial" pitchFamily="34" charset="0"/>
            </a:endParaRPr>
          </a:p>
          <a:p>
            <a:r>
              <a:rPr lang="de-DE" altLang="de-DE" dirty="0">
                <a:latin typeface="Arial" pitchFamily="34" charset="0"/>
              </a:rPr>
              <a:t>Kurz und knapp gesagt: die blauen Karten zeigen „WO“</a:t>
            </a:r>
          </a:p>
          <a:p>
            <a:endParaRPr lang="de-DE" altLang="de-DE" dirty="0">
              <a:latin typeface="Arial" pitchFamily="34" charset="0"/>
            </a:endParaRPr>
          </a:p>
          <a:p>
            <a:r>
              <a:rPr lang="de-DE" altLang="de-DE" dirty="0">
                <a:latin typeface="Arial" pitchFamily="34" charset="0"/>
              </a:rPr>
              <a:t>Den Zeitpunkt eines Hochwasserereignisses kann man nicht vorhersagen. Berechnen kann man aber seine statistische Eintrittswahrscheinlichkeit innerhalb eines Beobachtungszeitraums von 10, 50, 100 oder 1.000 Jahren. Diese Berechnungen bilden die Basis für die Erstellung der Hochwassergefahrenkarten des Typs Überflutungshäufigkeiten. Dort kann man ablesen, welche Flächen bei einem 10-, 50- und 100-jährlichen Hochwasser  (HQ</a:t>
            </a:r>
            <a:r>
              <a:rPr lang="de-DE" altLang="de-DE" baseline="-25000" dirty="0">
                <a:latin typeface="Arial" pitchFamily="34" charset="0"/>
              </a:rPr>
              <a:t>10</a:t>
            </a:r>
            <a:r>
              <a:rPr lang="de-DE" altLang="de-DE" dirty="0">
                <a:latin typeface="Arial" pitchFamily="34" charset="0"/>
              </a:rPr>
              <a:t>, HQ</a:t>
            </a:r>
            <a:r>
              <a:rPr lang="de-DE" altLang="de-DE" baseline="-25000" dirty="0">
                <a:latin typeface="Arial" pitchFamily="34" charset="0"/>
              </a:rPr>
              <a:t>50</a:t>
            </a:r>
            <a:r>
              <a:rPr lang="de-DE" altLang="de-DE" dirty="0">
                <a:latin typeface="Arial" pitchFamily="34" charset="0"/>
              </a:rPr>
              <a:t>, HQ</a:t>
            </a:r>
            <a:r>
              <a:rPr lang="de-DE" altLang="de-DE" baseline="-25000" dirty="0">
                <a:latin typeface="Arial" pitchFamily="34" charset="0"/>
              </a:rPr>
              <a:t>100</a:t>
            </a:r>
            <a:r>
              <a:rPr lang="de-DE" altLang="de-DE" dirty="0">
                <a:latin typeface="Arial" pitchFamily="34" charset="0"/>
              </a:rPr>
              <a:t>) sowie bei Extremhochwasser (HQ</a:t>
            </a:r>
            <a:r>
              <a:rPr lang="de-DE" altLang="de-DE" baseline="-25000" dirty="0">
                <a:latin typeface="Arial" pitchFamily="34" charset="0"/>
              </a:rPr>
              <a:t>extrem</a:t>
            </a:r>
            <a:r>
              <a:rPr lang="de-DE" altLang="de-DE" dirty="0">
                <a:latin typeface="Arial" pitchFamily="34" charset="0"/>
              </a:rPr>
              <a:t>) überflutet werden. (Das Extremhochwasser stellt nicht nur ein seltenes Ereignis dar, sondern auch andere Gefahrenfälle, insbesondere Bauwerksversagen. Bei einer Brücke beispielsweise wird dargestellt wie das Wasser fließen wird, wenn die Brücke verstopft ist). </a:t>
            </a:r>
          </a:p>
          <a:p>
            <a:r>
              <a:rPr lang="de-DE" altLang="de-DE" dirty="0">
                <a:latin typeface="Arial" pitchFamily="34" charset="0"/>
              </a:rPr>
              <a:t>Je dunkler das Blau, desto häufiger tritt ein solches Hochwasserereignis ein. Je heller das Blau, desto geringer ist die statistische Häufigkeit – aber desto höher sind die dabei auftretenden Wasserstände und entsprechend größer die davon überfluteten Flächen. </a:t>
            </a:r>
          </a:p>
          <a:p>
            <a:endParaRPr lang="de-DE" altLang="de-DE" dirty="0">
              <a:latin typeface="Arial" pitchFamily="34" charset="0"/>
            </a:endParaRPr>
          </a:p>
          <a:p>
            <a:r>
              <a:rPr lang="de-DE" altLang="de-DE" dirty="0">
                <a:latin typeface="Arial" pitchFamily="34" charset="0"/>
              </a:rPr>
              <a:t>Dieser Kartentyp gibt Antworten auf folgende Fragen:</a:t>
            </a:r>
          </a:p>
          <a:p>
            <a:pPr>
              <a:lnSpc>
                <a:spcPct val="90000"/>
              </a:lnSpc>
            </a:pPr>
            <a:r>
              <a:rPr lang="de-DE" altLang="de-DE" dirty="0"/>
              <a:t>Welche Flächen werden bei einem Hochwasser überflutet?</a:t>
            </a:r>
          </a:p>
          <a:p>
            <a:pPr>
              <a:lnSpc>
                <a:spcPct val="90000"/>
              </a:lnSpc>
            </a:pPr>
            <a:r>
              <a:rPr lang="de-DE" altLang="de-DE" dirty="0"/>
              <a:t>In welcher Häufigkeit kommt es zu Überflutungen?</a:t>
            </a:r>
          </a:p>
          <a:p>
            <a:pPr>
              <a:lnSpc>
                <a:spcPct val="90000"/>
              </a:lnSpc>
            </a:pPr>
            <a:r>
              <a:rPr lang="de-DE" altLang="de-DE" dirty="0"/>
              <a:t>Für welche Bereiche wirkt der Hochwasserschutz?</a:t>
            </a:r>
          </a:p>
          <a:p>
            <a:pPr>
              <a:lnSpc>
                <a:spcPct val="90000"/>
              </a:lnSpc>
            </a:pPr>
            <a:r>
              <a:rPr lang="de-DE" altLang="de-DE" dirty="0"/>
              <a:t>Welche Brücken werden bei einem HQ</a:t>
            </a:r>
            <a:r>
              <a:rPr lang="de-DE" altLang="de-DE" baseline="-25000" dirty="0"/>
              <a:t>100</a:t>
            </a:r>
            <a:r>
              <a:rPr lang="de-DE" altLang="de-DE" dirty="0"/>
              <a:t> versperrt und nicht mehr zugänglich sein?</a:t>
            </a:r>
          </a:p>
          <a:p>
            <a:pPr>
              <a:lnSpc>
                <a:spcPct val="90000"/>
              </a:lnSpc>
            </a:pPr>
            <a:r>
              <a:rPr lang="de-DE" altLang="de-DE" dirty="0"/>
              <a:t>Wo sind Schutzanlagen und wie sieht der geschützte Bereich bei HQ </a:t>
            </a:r>
            <a:r>
              <a:rPr lang="de-DE" altLang="de-DE" baseline="-25000" dirty="0"/>
              <a:t>100</a:t>
            </a:r>
            <a:r>
              <a:rPr lang="de-DE" altLang="de-DE" dirty="0"/>
              <a:t> aus?</a:t>
            </a:r>
            <a:endParaRPr lang="de-DE" altLang="de-DE" b="1" dirty="0"/>
          </a:p>
          <a:p>
            <a:endParaRPr lang="de-DE" altLang="de-DE" dirty="0">
              <a:latin typeface="Arial" pitchFamily="34" charset="0"/>
            </a:endParaRPr>
          </a:p>
        </p:txBody>
      </p:sp>
      <p:sp>
        <p:nvSpPr>
          <p:cNvPr id="20787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761" indent="-285293" eaLnBrk="0" hangingPunct="0">
              <a:spcBef>
                <a:spcPct val="30000"/>
              </a:spcBef>
              <a:defRPr sz="1200">
                <a:solidFill>
                  <a:schemeClr val="tx1"/>
                </a:solidFill>
                <a:latin typeface="Calibri" pitchFamily="34" charset="0"/>
                <a:ea typeface="MS PGothic" pitchFamily="34" charset="-128"/>
              </a:defRPr>
            </a:lvl2pPr>
            <a:lvl3pPr marL="1141171" indent="-228234" eaLnBrk="0" hangingPunct="0">
              <a:spcBef>
                <a:spcPct val="30000"/>
              </a:spcBef>
              <a:defRPr sz="1200">
                <a:solidFill>
                  <a:schemeClr val="tx1"/>
                </a:solidFill>
                <a:latin typeface="Calibri" pitchFamily="34" charset="0"/>
                <a:ea typeface="MS PGothic" pitchFamily="34" charset="-128"/>
              </a:defRPr>
            </a:lvl3pPr>
            <a:lvl4pPr marL="1597640" indent="-228234" eaLnBrk="0" hangingPunct="0">
              <a:spcBef>
                <a:spcPct val="30000"/>
              </a:spcBef>
              <a:defRPr sz="1200">
                <a:solidFill>
                  <a:schemeClr val="tx1"/>
                </a:solidFill>
                <a:latin typeface="Calibri" pitchFamily="34" charset="0"/>
                <a:ea typeface="MS PGothic" pitchFamily="34" charset="-128"/>
              </a:defRPr>
            </a:lvl4pPr>
            <a:lvl5pPr marL="2054108" indent="-228234" eaLnBrk="0" hangingPunct="0">
              <a:spcBef>
                <a:spcPct val="30000"/>
              </a:spcBef>
              <a:defRPr sz="1200">
                <a:solidFill>
                  <a:schemeClr val="tx1"/>
                </a:solidFill>
                <a:latin typeface="Calibri" pitchFamily="34" charset="0"/>
                <a:ea typeface="MS PGothic" pitchFamily="34" charset="-128"/>
              </a:defRPr>
            </a:lvl5pPr>
            <a:lvl6pPr marL="2510577"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0F08C023-52B8-44D2-9608-F6F098948814}" type="slidenum">
              <a:rPr lang="de-DE" altLang="de-DE" smtClean="0"/>
              <a:pPr eaLnBrk="1" hangingPunct="1">
                <a:spcBef>
                  <a:spcPct val="0"/>
                </a:spcBef>
              </a:pPr>
              <a:t>14</a:t>
            </a:fld>
            <a:endParaRPr lang="de-DE" altLang="de-DE"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b="1" dirty="0">
                <a:latin typeface="Arial" pitchFamily="34" charset="0"/>
              </a:rPr>
              <a:t>Hochwassergefahrenkarten Typ Überflutungstiefen</a:t>
            </a:r>
          </a:p>
          <a:p>
            <a:endParaRPr lang="de-DE" altLang="de-DE" b="1" dirty="0">
              <a:latin typeface="Arial" pitchFamily="34" charset="0"/>
            </a:endParaRPr>
          </a:p>
          <a:p>
            <a:r>
              <a:rPr lang="de-DE" altLang="de-DE" dirty="0">
                <a:latin typeface="Arial" pitchFamily="34" charset="0"/>
              </a:rPr>
              <a:t>Auch hier kurz und knapp gesagt: die roten Karten zeigen „WIE TIEF“ (je roter desto tiefer)</a:t>
            </a:r>
          </a:p>
          <a:p>
            <a:endParaRPr lang="de-DE" altLang="de-DE" b="1" dirty="0">
              <a:latin typeface="Arial" pitchFamily="34" charset="0"/>
            </a:endParaRPr>
          </a:p>
          <a:p>
            <a:r>
              <a:rPr lang="de-DE" altLang="de-DE" dirty="0">
                <a:latin typeface="Arial" pitchFamily="34" charset="0"/>
              </a:rPr>
              <a:t>Wie hoch steht das Wasser, wenn eine Fläche von einem 100-jährlichen Hochwasserereignis (HQ</a:t>
            </a:r>
            <a:r>
              <a:rPr lang="de-DE" altLang="de-DE" baseline="-25000" dirty="0">
                <a:latin typeface="Arial" pitchFamily="34" charset="0"/>
              </a:rPr>
              <a:t>100</a:t>
            </a:r>
            <a:r>
              <a:rPr lang="de-DE" altLang="de-DE" dirty="0">
                <a:latin typeface="Arial" pitchFamily="34" charset="0"/>
              </a:rPr>
              <a:t>) betroffen wird? Diese Frage lässt sich anhand der Hochwassergefahrenkarten des Typs „Überflutungstiefen“ beantworten. Die gelben und roten Farbflächen markieren dabei die unterschiedlichen Wasserstände. Je dunkler und je roter der Farbton, desto höher ist eine Fläche überflutet. Dieser Kartentyp gibt Antworten auf die Frage: </a:t>
            </a:r>
            <a:br>
              <a:rPr lang="de-DE" altLang="de-DE" dirty="0">
                <a:latin typeface="Arial" pitchFamily="34" charset="0"/>
              </a:rPr>
            </a:br>
            <a:r>
              <a:rPr lang="de-DE" altLang="de-DE" dirty="0">
                <a:latin typeface="Arial" pitchFamily="34" charset="0"/>
              </a:rPr>
              <a:t>Wie hoch ist die Überflutungstiefe bei einem HQ</a:t>
            </a:r>
            <a:r>
              <a:rPr lang="de-DE" altLang="de-DE" baseline="-25000" dirty="0">
                <a:latin typeface="Arial" pitchFamily="34" charset="0"/>
              </a:rPr>
              <a:t>100</a:t>
            </a:r>
            <a:r>
              <a:rPr lang="de-DE" altLang="de-DE" dirty="0">
                <a:latin typeface="Arial" pitchFamily="34" charset="0"/>
              </a:rPr>
              <a:t> innerhalb eines Gebäudes und sind beispielsweise die Bewohner im 1. Stockwerk sicher?</a:t>
            </a:r>
          </a:p>
          <a:p>
            <a:r>
              <a:rPr lang="de-DE" altLang="de-DE" dirty="0">
                <a:latin typeface="Arial" pitchFamily="34" charset="0"/>
              </a:rPr>
              <a:t>Wenn die Karten ausgelegt (also fertig) sind, werden die Tiefen bei allen Jährlichkeiten dargestellt. Während der Erstellung der Karten wird nur die Überflutungshöhe bei einem hundertjährlichen Hochwasser dargestellt.</a:t>
            </a:r>
          </a:p>
          <a:p>
            <a:endParaRPr lang="de-DE" altLang="de-DE" dirty="0">
              <a:latin typeface="Arial" pitchFamily="34" charset="0"/>
              <a:cs typeface="Arial" pitchFamily="34" charset="0"/>
            </a:endParaRPr>
          </a:p>
        </p:txBody>
      </p:sp>
      <p:sp>
        <p:nvSpPr>
          <p:cNvPr id="20890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761" indent="-285293" eaLnBrk="0" hangingPunct="0">
              <a:spcBef>
                <a:spcPct val="30000"/>
              </a:spcBef>
              <a:defRPr sz="1200">
                <a:solidFill>
                  <a:schemeClr val="tx1"/>
                </a:solidFill>
                <a:latin typeface="Calibri" pitchFamily="34" charset="0"/>
                <a:ea typeface="MS PGothic" pitchFamily="34" charset="-128"/>
              </a:defRPr>
            </a:lvl2pPr>
            <a:lvl3pPr marL="1141171" indent="-228234" eaLnBrk="0" hangingPunct="0">
              <a:spcBef>
                <a:spcPct val="30000"/>
              </a:spcBef>
              <a:defRPr sz="1200">
                <a:solidFill>
                  <a:schemeClr val="tx1"/>
                </a:solidFill>
                <a:latin typeface="Calibri" pitchFamily="34" charset="0"/>
                <a:ea typeface="MS PGothic" pitchFamily="34" charset="-128"/>
              </a:defRPr>
            </a:lvl3pPr>
            <a:lvl4pPr marL="1597640" indent="-228234" eaLnBrk="0" hangingPunct="0">
              <a:spcBef>
                <a:spcPct val="30000"/>
              </a:spcBef>
              <a:defRPr sz="1200">
                <a:solidFill>
                  <a:schemeClr val="tx1"/>
                </a:solidFill>
                <a:latin typeface="Calibri" pitchFamily="34" charset="0"/>
                <a:ea typeface="MS PGothic" pitchFamily="34" charset="-128"/>
              </a:defRPr>
            </a:lvl4pPr>
            <a:lvl5pPr marL="2054108" indent="-228234" eaLnBrk="0" hangingPunct="0">
              <a:spcBef>
                <a:spcPct val="30000"/>
              </a:spcBef>
              <a:defRPr sz="1200">
                <a:solidFill>
                  <a:schemeClr val="tx1"/>
                </a:solidFill>
                <a:latin typeface="Calibri" pitchFamily="34" charset="0"/>
                <a:ea typeface="MS PGothic" pitchFamily="34" charset="-128"/>
              </a:defRPr>
            </a:lvl5pPr>
            <a:lvl6pPr marL="2510577"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EF2BF358-31D4-4A66-A12F-E41BA6FEA944}" type="slidenum">
              <a:rPr lang="de-DE" altLang="de-DE" smtClean="0"/>
              <a:pPr eaLnBrk="1" hangingPunct="1">
                <a:spcBef>
                  <a:spcPct val="0"/>
                </a:spcBef>
              </a:pPr>
              <a:t>15</a:t>
            </a:fld>
            <a:endParaRPr lang="de-DE" altLang="de-DE"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b="1" dirty="0">
                <a:solidFill>
                  <a:srgbClr val="FF0000"/>
                </a:solidFill>
                <a:latin typeface="Arial" pitchFamily="34" charset="0"/>
              </a:rPr>
              <a:t>DIESE FOLIE ENTHÄLT EINE ANIMATION!</a:t>
            </a:r>
          </a:p>
          <a:p>
            <a:endParaRPr lang="de-DE" altLang="de-DE" b="1" dirty="0">
              <a:latin typeface="Arial" pitchFamily="34" charset="0"/>
            </a:endParaRPr>
          </a:p>
          <a:p>
            <a:r>
              <a:rPr lang="de-DE" altLang="de-DE" b="1" dirty="0">
                <a:latin typeface="Arial" pitchFamily="34" charset="0"/>
              </a:rPr>
              <a:t>Für jeden Bedarf die richtige Information </a:t>
            </a:r>
          </a:p>
          <a:p>
            <a:r>
              <a:rPr lang="de-DE" altLang="de-DE" dirty="0">
                <a:latin typeface="Arial" pitchFamily="34" charset="0"/>
              </a:rPr>
              <a:t>Es gibt nicht nur eine Hochwassergefahrenkarte, sondern - je nach Bedarf - unterschiedliche Versionen:</a:t>
            </a:r>
          </a:p>
          <a:p>
            <a:r>
              <a:rPr lang="de-DE" altLang="de-DE" dirty="0">
                <a:latin typeface="Arial" pitchFamily="34" charset="0"/>
              </a:rPr>
              <a:t>Auf der </a:t>
            </a:r>
            <a:r>
              <a:rPr lang="de-DE" altLang="de-DE" b="1" dirty="0">
                <a:latin typeface="Arial" pitchFamily="34" charset="0"/>
              </a:rPr>
              <a:t>Hochwassergefahrenkarte Typ </a:t>
            </a:r>
            <a:r>
              <a:rPr lang="de-DE" altLang="de-DE" b="1" dirty="0">
                <a:solidFill>
                  <a:srgbClr val="FF0000"/>
                </a:solidFill>
                <a:latin typeface="Arial" pitchFamily="34" charset="0"/>
              </a:rPr>
              <a:t>Überflutungsflächen und –</a:t>
            </a:r>
            <a:r>
              <a:rPr lang="de-DE" altLang="de-DE" b="1" dirty="0">
                <a:latin typeface="Arial" pitchFamily="34" charset="0"/>
              </a:rPr>
              <a:t>häufigkeiten (Typ 2)</a:t>
            </a:r>
            <a:r>
              <a:rPr lang="de-DE" altLang="de-DE" dirty="0">
                <a:latin typeface="Arial" pitchFamily="34" charset="0"/>
              </a:rPr>
              <a:t> wird dargestellt, welche Flächen bei Hochwasserereignissen unterschiedlicher Jährlichkeiten (also die statistische Häufigkeit des Auftretens alle 10, 50, 100 Jahre und das Extremhochwasser) jeweils überflutet werden. Weiter gibt es die </a:t>
            </a:r>
            <a:r>
              <a:rPr lang="de-DE" altLang="de-DE" b="1" dirty="0">
                <a:latin typeface="Arial" pitchFamily="34" charset="0"/>
              </a:rPr>
              <a:t>Hochwassergefahrenkarte Typ Überflutungstiefen (Typ 1a)</a:t>
            </a:r>
            <a:r>
              <a:rPr lang="de-DE" altLang="de-DE" dirty="0">
                <a:latin typeface="Arial" pitchFamily="34" charset="0"/>
              </a:rPr>
              <a:t>. Diese Karte stellt dar, wie hoch das Wasser steht, wenn eine Fläche von einem 100-jährlichen Hochwasserereignis (HQ</a:t>
            </a:r>
            <a:r>
              <a:rPr lang="de-DE" altLang="de-DE" baseline="-25000" dirty="0">
                <a:latin typeface="Arial" pitchFamily="34" charset="0"/>
              </a:rPr>
              <a:t>100</a:t>
            </a:r>
            <a:r>
              <a:rPr lang="de-DE" altLang="de-DE" dirty="0">
                <a:latin typeface="Arial" pitchFamily="34" charset="0"/>
              </a:rPr>
              <a:t>) betroffen wird.</a:t>
            </a:r>
          </a:p>
          <a:p>
            <a:r>
              <a:rPr lang="de-DE" altLang="de-DE" dirty="0">
                <a:latin typeface="Arial" pitchFamily="34" charset="0"/>
              </a:rPr>
              <a:t>Diese beiden Kartentypen sind Informationsbasis für vielfältige Aufgaben der Kommunen: Krisenmanagementplanung, Bauleitplanung, Objektschutz kommunaler Gebäude, Öffentlichkeitsarbeit und so weiter. Eine wesentliche Funktion der Darstellung von Überflutungsflächen im Falle eines HQ</a:t>
            </a:r>
            <a:r>
              <a:rPr lang="de-DE" altLang="de-DE" baseline="-25000" dirty="0">
                <a:latin typeface="Arial" pitchFamily="34" charset="0"/>
              </a:rPr>
              <a:t>100</a:t>
            </a:r>
            <a:r>
              <a:rPr lang="de-DE" altLang="de-DE" dirty="0">
                <a:latin typeface="Arial" pitchFamily="34" charset="0"/>
              </a:rPr>
              <a:t> ist die rechtliche Sicherung von HQ</a:t>
            </a:r>
            <a:r>
              <a:rPr lang="de-DE" altLang="de-DE" baseline="-25000" dirty="0">
                <a:latin typeface="Arial" pitchFamily="34" charset="0"/>
              </a:rPr>
              <a:t>100</a:t>
            </a:r>
            <a:r>
              <a:rPr lang="de-DE" altLang="de-DE" dirty="0">
                <a:latin typeface="Arial" pitchFamily="34" charset="0"/>
              </a:rPr>
              <a:t>-Flächen als Überschwemmungsgebiet. Auch Raumordnung, Wasserwirtschaft, Eigenvorsorge von Bürgern und Gewerbe nutzen die genannten HWGK-Typen.</a:t>
            </a:r>
          </a:p>
          <a:p>
            <a:r>
              <a:rPr lang="de-DE" altLang="de-DE" dirty="0">
                <a:latin typeface="Arial" pitchFamily="34" charset="0"/>
              </a:rPr>
              <a:t>Krisenmanagementplanung, Bauleitplanung, aber vor allem Katastrophenschutz und Gefahrenabwehr nutzen auch die weiteren Versionen der Hochwassergefahrenkarte: </a:t>
            </a:r>
          </a:p>
          <a:p>
            <a:r>
              <a:rPr lang="de-DE" altLang="de-DE" dirty="0">
                <a:latin typeface="Arial" pitchFamily="34" charset="0"/>
              </a:rPr>
              <a:t>Eine Szenariokarte ist die </a:t>
            </a:r>
            <a:r>
              <a:rPr lang="de-DE" altLang="de-DE" b="1" dirty="0">
                <a:latin typeface="Arial" pitchFamily="34" charset="0"/>
              </a:rPr>
              <a:t>Karte Wegfall der Schutzwirkung (Typ 1b)</a:t>
            </a:r>
            <a:r>
              <a:rPr lang="de-DE" altLang="de-DE" dirty="0">
                <a:latin typeface="Arial" pitchFamily="34" charset="0"/>
              </a:rPr>
              <a:t>. Sie zeigt die Überflutungstiefen bei Wegfall der HQ</a:t>
            </a:r>
            <a:r>
              <a:rPr lang="de-DE" altLang="de-DE" baseline="-25000" dirty="0">
                <a:latin typeface="Arial" pitchFamily="34" charset="0"/>
              </a:rPr>
              <a:t>100</a:t>
            </a:r>
            <a:r>
              <a:rPr lang="de-DE" altLang="de-DE" dirty="0">
                <a:latin typeface="Arial" pitchFamily="34" charset="0"/>
              </a:rPr>
              <a:t>-Schutzwirkung. </a:t>
            </a:r>
          </a:p>
          <a:p>
            <a:r>
              <a:rPr lang="de-DE" altLang="de-DE" dirty="0">
                <a:latin typeface="Arial" pitchFamily="34" charset="0"/>
              </a:rPr>
              <a:t>Als Zusatzkarte  zeigt die </a:t>
            </a:r>
            <a:r>
              <a:rPr lang="de-DE" altLang="de-DE" b="1" dirty="0">
                <a:latin typeface="Arial" pitchFamily="34" charset="0"/>
              </a:rPr>
              <a:t>Karte Schutzanlagen (Freibord-pdf)</a:t>
            </a:r>
            <a:r>
              <a:rPr lang="de-DE" altLang="de-DE" dirty="0">
                <a:latin typeface="Arial" pitchFamily="34" charset="0"/>
              </a:rPr>
              <a:t> die Schwachstellen in der Deichhöhe. </a:t>
            </a:r>
          </a:p>
        </p:txBody>
      </p:sp>
      <p:sp>
        <p:nvSpPr>
          <p:cNvPr id="20992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761" indent="-285293" eaLnBrk="0" hangingPunct="0">
              <a:spcBef>
                <a:spcPct val="30000"/>
              </a:spcBef>
              <a:defRPr sz="1200">
                <a:solidFill>
                  <a:schemeClr val="tx1"/>
                </a:solidFill>
                <a:latin typeface="Calibri" pitchFamily="34" charset="0"/>
                <a:ea typeface="MS PGothic" pitchFamily="34" charset="-128"/>
              </a:defRPr>
            </a:lvl2pPr>
            <a:lvl3pPr marL="1141171" indent="-228234" eaLnBrk="0" hangingPunct="0">
              <a:spcBef>
                <a:spcPct val="30000"/>
              </a:spcBef>
              <a:defRPr sz="1200">
                <a:solidFill>
                  <a:schemeClr val="tx1"/>
                </a:solidFill>
                <a:latin typeface="Calibri" pitchFamily="34" charset="0"/>
                <a:ea typeface="MS PGothic" pitchFamily="34" charset="-128"/>
              </a:defRPr>
            </a:lvl3pPr>
            <a:lvl4pPr marL="1597640" indent="-228234" eaLnBrk="0" hangingPunct="0">
              <a:spcBef>
                <a:spcPct val="30000"/>
              </a:spcBef>
              <a:defRPr sz="1200">
                <a:solidFill>
                  <a:schemeClr val="tx1"/>
                </a:solidFill>
                <a:latin typeface="Calibri" pitchFamily="34" charset="0"/>
                <a:ea typeface="MS PGothic" pitchFamily="34" charset="-128"/>
              </a:defRPr>
            </a:lvl4pPr>
            <a:lvl5pPr marL="2054108" indent="-228234" eaLnBrk="0" hangingPunct="0">
              <a:spcBef>
                <a:spcPct val="30000"/>
              </a:spcBef>
              <a:defRPr sz="1200">
                <a:solidFill>
                  <a:schemeClr val="tx1"/>
                </a:solidFill>
                <a:latin typeface="Calibri" pitchFamily="34" charset="0"/>
                <a:ea typeface="MS PGothic" pitchFamily="34" charset="-128"/>
              </a:defRPr>
            </a:lvl5pPr>
            <a:lvl6pPr marL="2510577"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56D4EA02-9657-485E-AB22-588E0C8B7F50}" type="slidenum">
              <a:rPr lang="de-DE" altLang="de-DE" smtClean="0"/>
              <a:pPr eaLnBrk="1" hangingPunct="1">
                <a:spcBef>
                  <a:spcPct val="0"/>
                </a:spcBef>
              </a:pPr>
              <a:t>16</a:t>
            </a:fld>
            <a:endParaRPr lang="de-DE" altLang="de-DE"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de-DE" altLang="de-DE" b="1" dirty="0">
                <a:latin typeface="Arial" pitchFamily="34" charset="0"/>
              </a:rPr>
              <a:t>Diese Folie enthält eine Animation!</a:t>
            </a:r>
          </a:p>
          <a:p>
            <a:pPr>
              <a:spcBef>
                <a:spcPct val="0"/>
              </a:spcBef>
            </a:pPr>
            <a:endParaRPr lang="de-DE" altLang="de-DE" b="1" dirty="0">
              <a:latin typeface="Arial" pitchFamily="34" charset="0"/>
            </a:endParaRPr>
          </a:p>
          <a:p>
            <a:pPr>
              <a:spcBef>
                <a:spcPct val="0"/>
              </a:spcBef>
            </a:pPr>
            <a:r>
              <a:rPr lang="de-DE" altLang="de-DE" b="1" dirty="0">
                <a:latin typeface="Arial" pitchFamily="34" charset="0"/>
              </a:rPr>
              <a:t>So finden Sie die Hochwassergefahrenkarten (siehe Animation)</a:t>
            </a:r>
          </a:p>
          <a:p>
            <a:pPr>
              <a:spcBef>
                <a:spcPct val="0"/>
              </a:spcBef>
            </a:pPr>
            <a:r>
              <a:rPr lang="de-DE" altLang="de-DE" dirty="0">
                <a:latin typeface="Arial" pitchFamily="34" charset="0"/>
              </a:rPr>
              <a:t>Auf der Webseite des Umweltministeriums </a:t>
            </a:r>
            <a:r>
              <a:rPr lang="de-DE" altLang="de-DE" dirty="0">
                <a:latin typeface="Arial" pitchFamily="34" charset="0"/>
                <a:hlinkClick r:id="rId3"/>
              </a:rPr>
              <a:t>www.hochwasserbw.de</a:t>
            </a:r>
            <a:r>
              <a:rPr lang="de-DE" altLang="de-DE" dirty="0">
                <a:latin typeface="Arial" pitchFamily="34" charset="0"/>
              </a:rPr>
              <a:t> befindet sich der Link „Interaktive Karten“. Dort gelangt man direkt zum Online Daten- und Kartenangebot der LUBW. Nach Eingabe des gewünschten Ortes in das Suchfeld wird der entsprechende Kartenausschnitt angezeigt. Neben dem Maßstab können auch einzelne Parameter in der Legende ausgewählt werden.</a:t>
            </a:r>
          </a:p>
          <a:p>
            <a:pPr>
              <a:spcBef>
                <a:spcPct val="0"/>
              </a:spcBef>
            </a:pPr>
            <a:r>
              <a:rPr lang="de-DE" altLang="de-DE" dirty="0">
                <a:latin typeface="Arial" pitchFamily="34" charset="0"/>
              </a:rPr>
              <a:t>Die über diese interaktive Karte angebotenen Inhalte bilden das Informationsangebot an die Öffentlichkeit. Im Rahmen dieses Angebotes werden Hochwassergefahrenkarten bis zu einem Maßstab von 1:5000 angeboten. Sie sind nicht haus- oder grundstücksnummerngenau. </a:t>
            </a:r>
          </a:p>
          <a:p>
            <a:pPr>
              <a:spcBef>
                <a:spcPct val="0"/>
              </a:spcBef>
            </a:pPr>
            <a:r>
              <a:rPr lang="de-DE" altLang="de-DE" dirty="0">
                <a:latin typeface="Arial" pitchFamily="34" charset="0"/>
              </a:rPr>
              <a:t>Hier ist auch eine Hochwasserrisikomanagment-Abfrage möglich. Diese zeigt für einen gewünschten Punkt die entsprechenden Informationen aus den Hochwassergefahrenkarten und ergänzende Informationen wie zum Beispiel Wasserspiegellagen abgefragt werden.</a:t>
            </a:r>
          </a:p>
          <a:p>
            <a:pPr>
              <a:spcBef>
                <a:spcPct val="0"/>
              </a:spcBef>
            </a:pPr>
            <a:endParaRPr lang="de-DE" altLang="de-DE" dirty="0">
              <a:latin typeface="Arial" pitchFamily="34" charset="0"/>
            </a:endParaRPr>
          </a:p>
          <a:p>
            <a:pPr>
              <a:spcBef>
                <a:spcPct val="0"/>
              </a:spcBef>
            </a:pPr>
            <a:r>
              <a:rPr lang="de-DE" altLang="de-DE" dirty="0">
                <a:latin typeface="Arial" pitchFamily="34" charset="0"/>
              </a:rPr>
              <a:t>Weitere Hinweise finden Sie auch auf www.hochwasserbw.de sowie in der Kompaktinformation „HWGK“.</a:t>
            </a:r>
          </a:p>
        </p:txBody>
      </p:sp>
      <p:sp>
        <p:nvSpPr>
          <p:cNvPr id="1433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1761" indent="-285293">
              <a:defRPr>
                <a:solidFill>
                  <a:schemeClr val="tx1"/>
                </a:solidFill>
                <a:latin typeface="Calibri" pitchFamily="34" charset="0"/>
                <a:ea typeface="MS PGothic" pitchFamily="34" charset="-128"/>
              </a:defRPr>
            </a:lvl2pPr>
            <a:lvl3pPr marL="1141171" indent="-228234">
              <a:defRPr>
                <a:solidFill>
                  <a:schemeClr val="tx1"/>
                </a:solidFill>
                <a:latin typeface="Calibri" pitchFamily="34" charset="0"/>
                <a:ea typeface="MS PGothic" pitchFamily="34" charset="-128"/>
              </a:defRPr>
            </a:lvl3pPr>
            <a:lvl4pPr marL="1597640" indent="-228234">
              <a:defRPr>
                <a:solidFill>
                  <a:schemeClr val="tx1"/>
                </a:solidFill>
                <a:latin typeface="Calibri" pitchFamily="34" charset="0"/>
                <a:ea typeface="MS PGothic" pitchFamily="34" charset="-128"/>
              </a:defRPr>
            </a:lvl4pPr>
            <a:lvl5pPr marL="2054108" indent="-228234">
              <a:defRPr>
                <a:solidFill>
                  <a:schemeClr val="tx1"/>
                </a:solidFill>
                <a:latin typeface="Calibri" pitchFamily="34" charset="0"/>
                <a:ea typeface="MS PGothic" pitchFamily="34" charset="-128"/>
              </a:defRPr>
            </a:lvl5pPr>
            <a:lvl6pPr marL="2510577" indent="-228234" fontAlgn="base">
              <a:spcBef>
                <a:spcPct val="0"/>
              </a:spcBef>
              <a:spcAft>
                <a:spcPct val="0"/>
              </a:spcAft>
              <a:defRPr>
                <a:solidFill>
                  <a:schemeClr val="tx1"/>
                </a:solidFill>
                <a:latin typeface="Calibri" pitchFamily="34" charset="0"/>
                <a:ea typeface="MS PGothic" pitchFamily="34" charset="-128"/>
              </a:defRPr>
            </a:lvl6pPr>
            <a:lvl7pPr marL="2967045" indent="-228234" fontAlgn="base">
              <a:spcBef>
                <a:spcPct val="0"/>
              </a:spcBef>
              <a:spcAft>
                <a:spcPct val="0"/>
              </a:spcAft>
              <a:defRPr>
                <a:solidFill>
                  <a:schemeClr val="tx1"/>
                </a:solidFill>
                <a:latin typeface="Calibri" pitchFamily="34" charset="0"/>
                <a:ea typeface="MS PGothic" pitchFamily="34" charset="-128"/>
              </a:defRPr>
            </a:lvl7pPr>
            <a:lvl8pPr marL="3423514" indent="-228234" fontAlgn="base">
              <a:spcBef>
                <a:spcPct val="0"/>
              </a:spcBef>
              <a:spcAft>
                <a:spcPct val="0"/>
              </a:spcAft>
              <a:defRPr>
                <a:solidFill>
                  <a:schemeClr val="tx1"/>
                </a:solidFill>
                <a:latin typeface="Calibri" pitchFamily="34" charset="0"/>
                <a:ea typeface="MS PGothic" pitchFamily="34" charset="-128"/>
              </a:defRPr>
            </a:lvl8pPr>
            <a:lvl9pPr marL="3879982" indent="-228234" fontAlgn="base">
              <a:spcBef>
                <a:spcPct val="0"/>
              </a:spcBef>
              <a:spcAft>
                <a:spcPct val="0"/>
              </a:spcAft>
              <a:defRPr>
                <a:solidFill>
                  <a:schemeClr val="tx1"/>
                </a:solidFill>
                <a:latin typeface="Calibri" pitchFamily="34" charset="0"/>
                <a:ea typeface="MS PGothic" pitchFamily="34" charset="-128"/>
              </a:defRPr>
            </a:lvl9pPr>
          </a:lstStyle>
          <a:p>
            <a:fld id="{F5E31F23-EE7B-44A7-BE9F-61C8F77EE102}" type="slidenum">
              <a:rPr lang="de-DE" altLang="de-DE">
                <a:solidFill>
                  <a:srgbClr val="000000"/>
                </a:solidFill>
              </a:rPr>
              <a:pPr/>
              <a:t>17</a:t>
            </a:fld>
            <a:endParaRPr lang="de-DE" altLang="de-DE" dirty="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latin typeface="Arial" pitchFamily="34" charset="0"/>
                <a:cs typeface="Arial" pitchFamily="34" charset="0"/>
              </a:rPr>
              <a:t>Ein HQ</a:t>
            </a:r>
            <a:r>
              <a:rPr lang="de-DE" altLang="de-DE" baseline="-25000" dirty="0">
                <a:latin typeface="Arial" pitchFamily="34" charset="0"/>
                <a:cs typeface="Arial" pitchFamily="34" charset="0"/>
              </a:rPr>
              <a:t>extrem</a:t>
            </a:r>
            <a:r>
              <a:rPr lang="de-DE" altLang="de-DE" dirty="0">
                <a:latin typeface="Arial" pitchFamily="34" charset="0"/>
                <a:cs typeface="Arial" pitchFamily="34" charset="0"/>
              </a:rPr>
              <a:t> ist statistisch gesehen ein sehr seltenes Ereignis. </a:t>
            </a:r>
          </a:p>
          <a:p>
            <a:pPr eaLnBrk="1" hangingPunct="1"/>
            <a:r>
              <a:rPr lang="de-DE" altLang="de-DE" dirty="0">
                <a:latin typeface="Arial" pitchFamily="34" charset="0"/>
              </a:rPr>
              <a:t>Durch Versagen von Schutzanlagen oder Verklausung von Brücken mit Treibgut können lokal auch bei kleineren Hochwasserereignissen vergleichbare Verhältnisse eintreten wie bei einem 1000-jährlichen Hochwasser. </a:t>
            </a:r>
          </a:p>
          <a:p>
            <a:r>
              <a:rPr lang="de-DE" altLang="de-DE" dirty="0">
                <a:latin typeface="Arial" pitchFamily="34" charset="0"/>
                <a:cs typeface="Arial" pitchFamily="34" charset="0"/>
              </a:rPr>
              <a:t>Es kann nicht in den HWGK dargestellt werden!</a:t>
            </a:r>
          </a:p>
          <a:p>
            <a:endParaRPr lang="de-DE" altLang="de-DE" dirty="0">
              <a:latin typeface="Arial" pitchFamily="34" charset="0"/>
              <a:cs typeface="Arial" pitchFamily="34" charset="0"/>
            </a:endParaRPr>
          </a:p>
          <a:p>
            <a:r>
              <a:rPr lang="de-DE" altLang="de-DE" dirty="0">
                <a:latin typeface="Arial" pitchFamily="34" charset="0"/>
                <a:cs typeface="Arial" pitchFamily="34" charset="0"/>
              </a:rPr>
              <a:t>Das Land kann und will aber auch kein Bauverbot unter der Annahme dass die Brücke zu 75% verklaust ist in der Nähe der Brücke erteilen. Aber es ist nun mal die Realität wie auf dem Foto dargestellt. </a:t>
            </a:r>
          </a:p>
          <a:p>
            <a:r>
              <a:rPr lang="de-DE" altLang="de-DE" dirty="0">
                <a:latin typeface="Arial" pitchFamily="34" charset="0"/>
                <a:cs typeface="Arial" pitchFamily="34" charset="0"/>
              </a:rPr>
              <a:t>Deshalb ist in den Karten das Extrem-Hochwasser dargestellt. Es wurde bei allen baulichen Anlagen hinterfragt, was passiert wenn diese nicht mehr funktionsfähig sind.</a:t>
            </a:r>
          </a:p>
          <a:p>
            <a:r>
              <a:rPr lang="de-DE" altLang="de-DE" dirty="0">
                <a:latin typeface="Arial" pitchFamily="34" charset="0"/>
                <a:cs typeface="Arial" pitchFamily="34" charset="0"/>
              </a:rPr>
              <a:t>Daher ist es sinnvoll sich im Risikomanagement die Karten genau anzuschauen ob eine Brücke oder ein anderes Bauwerk in der Nähe ist, die eine Überflutung verursachen könnte.</a:t>
            </a:r>
          </a:p>
          <a:p>
            <a:endParaRPr lang="de-DE" altLang="de-DE" dirty="0">
              <a:latin typeface="Arial" pitchFamily="34" charset="0"/>
              <a:cs typeface="Arial" pitchFamily="34" charset="0"/>
            </a:endParaRPr>
          </a:p>
        </p:txBody>
      </p:sp>
      <p:sp>
        <p:nvSpPr>
          <p:cNvPr id="21914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761" indent="-285293" eaLnBrk="0" hangingPunct="0">
              <a:spcBef>
                <a:spcPct val="30000"/>
              </a:spcBef>
              <a:defRPr sz="1200">
                <a:solidFill>
                  <a:schemeClr val="tx1"/>
                </a:solidFill>
                <a:latin typeface="Calibri" pitchFamily="34" charset="0"/>
                <a:ea typeface="MS PGothic" pitchFamily="34" charset="-128"/>
              </a:defRPr>
            </a:lvl2pPr>
            <a:lvl3pPr marL="1141171" indent="-228234" eaLnBrk="0" hangingPunct="0">
              <a:spcBef>
                <a:spcPct val="30000"/>
              </a:spcBef>
              <a:defRPr sz="1200">
                <a:solidFill>
                  <a:schemeClr val="tx1"/>
                </a:solidFill>
                <a:latin typeface="Calibri" pitchFamily="34" charset="0"/>
                <a:ea typeface="MS PGothic" pitchFamily="34" charset="-128"/>
              </a:defRPr>
            </a:lvl3pPr>
            <a:lvl4pPr marL="1597640" indent="-228234" eaLnBrk="0" hangingPunct="0">
              <a:spcBef>
                <a:spcPct val="30000"/>
              </a:spcBef>
              <a:defRPr sz="1200">
                <a:solidFill>
                  <a:schemeClr val="tx1"/>
                </a:solidFill>
                <a:latin typeface="Calibri" pitchFamily="34" charset="0"/>
                <a:ea typeface="MS PGothic" pitchFamily="34" charset="-128"/>
              </a:defRPr>
            </a:lvl4pPr>
            <a:lvl5pPr marL="2054108" indent="-228234" eaLnBrk="0" hangingPunct="0">
              <a:spcBef>
                <a:spcPct val="30000"/>
              </a:spcBef>
              <a:defRPr sz="1200">
                <a:solidFill>
                  <a:schemeClr val="tx1"/>
                </a:solidFill>
                <a:latin typeface="Calibri" pitchFamily="34" charset="0"/>
                <a:ea typeface="MS PGothic" pitchFamily="34" charset="-128"/>
              </a:defRPr>
            </a:lvl5pPr>
            <a:lvl6pPr marL="2510577"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5957E61E-355A-4899-9C22-D1E79F61534D}" type="slidenum">
              <a:rPr lang="de-DE" altLang="de-DE" smtClean="0"/>
              <a:pPr eaLnBrk="1" hangingPunct="1">
                <a:spcBef>
                  <a:spcPct val="0"/>
                </a:spcBef>
              </a:pPr>
              <a:t>18</a:t>
            </a:fld>
            <a:endParaRPr lang="de-DE" altLang="de-DE"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latin typeface="Arial" pitchFamily="34" charset="0"/>
                <a:cs typeface="Arial" pitchFamily="34" charset="0"/>
              </a:rPr>
              <a:t>Diese Grafik zeigt zwei Systembilder – was wird dargestellt in der Hochwassergefahrenkarte? </a:t>
            </a:r>
          </a:p>
          <a:p>
            <a:endParaRPr lang="de-DE" altLang="de-DE" dirty="0">
              <a:latin typeface="Arial" pitchFamily="34" charset="0"/>
              <a:cs typeface="Arial" pitchFamily="34" charset="0"/>
            </a:endParaRPr>
          </a:p>
          <a:p>
            <a:r>
              <a:rPr lang="de-DE" altLang="de-DE" dirty="0">
                <a:latin typeface="Arial" pitchFamily="34" charset="0"/>
                <a:cs typeface="Arial" pitchFamily="34" charset="0"/>
              </a:rPr>
              <a:t>Hochwasser durch Ausuferung der Gewässer wird in der Hochwassergefahrenkarte dargestellt;</a:t>
            </a:r>
          </a:p>
          <a:p>
            <a:r>
              <a:rPr lang="de-DE" altLang="de-DE" dirty="0">
                <a:latin typeface="Arial" pitchFamily="34" charset="0"/>
                <a:cs typeface="Arial" pitchFamily="34" charset="0"/>
              </a:rPr>
              <a:t>Überflutung durch Starkregen / Gewitterregen wird nicht dargestellt.</a:t>
            </a:r>
          </a:p>
          <a:p>
            <a:endParaRPr lang="de-DE" altLang="de-DE" dirty="0">
              <a:latin typeface="Arial" pitchFamily="34" charset="0"/>
              <a:cs typeface="Arial" pitchFamily="34" charset="0"/>
            </a:endParaRPr>
          </a:p>
          <a:p>
            <a:r>
              <a:rPr lang="de-DE" altLang="de-DE" dirty="0">
                <a:latin typeface="Arial" pitchFamily="34" charset="0"/>
                <a:cs typeface="Arial" pitchFamily="34" charset="0"/>
              </a:rPr>
              <a:t>ABER 50% der Überflutungsschäden kommen vom Gewässer und 50% aus Starkregen und Gewitter!</a:t>
            </a:r>
          </a:p>
          <a:p>
            <a:r>
              <a:rPr lang="de-DE" altLang="de-DE" dirty="0">
                <a:latin typeface="Arial" pitchFamily="34" charset="0"/>
                <a:cs typeface="Arial" pitchFamily="34" charset="0"/>
              </a:rPr>
              <a:t>Zu beachten ist allerdings, auch wenn Stark- bzw. Gewitterregen nicht in der Hochwassergefahrenkarte dargestellt wird, so helfen doch fast alle Maßnahmen die getroffen werden gegen Hochwasser bei Starkregen; auch wenn man vermeintlich hochwassergeschützt am Berg liegt (siehe die linke Siedlung in der Grafik). Ist z.B. die Serverlandschaft nicht mehr im Keller deponiert sondern im 1.Stock, ist es vorteilhaft für den Hochwasserschutz egal ob das Wasser aus dem Gewässer in das Gebäude eindringt oder vom Starkregen.</a:t>
            </a:r>
          </a:p>
          <a:p>
            <a:endParaRPr lang="de-DE" altLang="de-DE" dirty="0">
              <a:latin typeface="Arial" pitchFamily="34" charset="0"/>
              <a:cs typeface="Arial" pitchFamily="34" charset="0"/>
            </a:endParaRPr>
          </a:p>
        </p:txBody>
      </p:sp>
      <p:sp>
        <p:nvSpPr>
          <p:cNvPr id="21606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761" indent="-285293" eaLnBrk="0" hangingPunct="0">
              <a:spcBef>
                <a:spcPct val="30000"/>
              </a:spcBef>
              <a:defRPr sz="1200">
                <a:solidFill>
                  <a:schemeClr val="tx1"/>
                </a:solidFill>
                <a:latin typeface="Calibri" pitchFamily="34" charset="0"/>
                <a:ea typeface="MS PGothic" pitchFamily="34" charset="-128"/>
              </a:defRPr>
            </a:lvl2pPr>
            <a:lvl3pPr marL="1141171" indent="-228234" eaLnBrk="0" hangingPunct="0">
              <a:spcBef>
                <a:spcPct val="30000"/>
              </a:spcBef>
              <a:defRPr sz="1200">
                <a:solidFill>
                  <a:schemeClr val="tx1"/>
                </a:solidFill>
                <a:latin typeface="Calibri" pitchFamily="34" charset="0"/>
                <a:ea typeface="MS PGothic" pitchFamily="34" charset="-128"/>
              </a:defRPr>
            </a:lvl3pPr>
            <a:lvl4pPr marL="1597640" indent="-228234" eaLnBrk="0" hangingPunct="0">
              <a:spcBef>
                <a:spcPct val="30000"/>
              </a:spcBef>
              <a:defRPr sz="1200">
                <a:solidFill>
                  <a:schemeClr val="tx1"/>
                </a:solidFill>
                <a:latin typeface="Calibri" pitchFamily="34" charset="0"/>
                <a:ea typeface="MS PGothic" pitchFamily="34" charset="-128"/>
              </a:defRPr>
            </a:lvl4pPr>
            <a:lvl5pPr marL="2054108" indent="-228234" eaLnBrk="0" hangingPunct="0">
              <a:spcBef>
                <a:spcPct val="30000"/>
              </a:spcBef>
              <a:defRPr sz="1200">
                <a:solidFill>
                  <a:schemeClr val="tx1"/>
                </a:solidFill>
                <a:latin typeface="Calibri" pitchFamily="34" charset="0"/>
                <a:ea typeface="MS PGothic" pitchFamily="34" charset="-128"/>
              </a:defRPr>
            </a:lvl5pPr>
            <a:lvl6pPr marL="2510577"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ED03DFA2-FC27-473F-9274-2CBAA441DA1F}" type="slidenum">
              <a:rPr lang="de-DE" altLang="de-DE" sz="1100">
                <a:solidFill>
                  <a:srgbClr val="000000"/>
                </a:solidFill>
              </a:rPr>
              <a:pPr eaLnBrk="1" hangingPunct="1">
                <a:spcBef>
                  <a:spcPct val="0"/>
                </a:spcBef>
              </a:pPr>
              <a:t>19</a:t>
            </a:fld>
            <a:endParaRPr lang="de-DE" altLang="de-DE" sz="1100" dirty="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7DCC78E-561A-4570-845E-DD82371F85BE}" type="slidenum">
              <a:rPr lang="de-DE" smtClean="0"/>
              <a:pPr>
                <a:defRPr/>
              </a:pPr>
              <a:t>2</a:t>
            </a:fld>
            <a:endParaRPr lang="de-DE" dirty="0"/>
          </a:p>
        </p:txBody>
      </p:sp>
    </p:spTree>
    <p:extLst>
      <p:ext uri="{BB962C8B-B14F-4D97-AF65-F5344CB8AC3E}">
        <p14:creationId xmlns:p14="http://schemas.microsoft.com/office/powerpoint/2010/main" val="1734425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7DCC78E-561A-4570-845E-DD82371F85BE}" type="slidenum">
              <a:rPr lang="de-DE" smtClean="0"/>
              <a:pPr>
                <a:defRPr/>
              </a:pPr>
              <a:t>20</a:t>
            </a:fld>
            <a:endParaRPr lang="de-DE" dirty="0"/>
          </a:p>
        </p:txBody>
      </p:sp>
    </p:spTree>
    <p:extLst>
      <p:ext uri="{BB962C8B-B14F-4D97-AF65-F5344CB8AC3E}">
        <p14:creationId xmlns:p14="http://schemas.microsoft.com/office/powerpoint/2010/main" val="20690241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latin typeface="Arial" charset="0"/>
              </a:rPr>
              <a:t>Sprecher:</a:t>
            </a:r>
          </a:p>
          <a:p>
            <a:r>
              <a:rPr lang="de-DE" altLang="de-DE" dirty="0">
                <a:latin typeface="Arial" charset="0"/>
              </a:rPr>
              <a:t/>
            </a:r>
            <a:br>
              <a:rPr lang="de-DE" altLang="de-DE" dirty="0">
                <a:latin typeface="Arial" charset="0"/>
              </a:rPr>
            </a:br>
            <a:r>
              <a:rPr lang="de-DE" altLang="de-DE" dirty="0">
                <a:latin typeface="Arial" charset="0"/>
              </a:rPr>
              <a:t>Was wird in den Starkregengefahrenkarten dargestellt?</a:t>
            </a:r>
          </a:p>
          <a:p>
            <a:r>
              <a:rPr lang="de-DE" altLang="de-DE" dirty="0">
                <a:latin typeface="Arial" charset="0"/>
              </a:rPr>
              <a:t>In den Starkregengefahrenkarten werden jeweils die maximalen Überflutungsausdehnungen, Überflutungstiefen und Fließgeschwindigkeiten für die o.g. Szenarien dargestellt. Die Darstellung der Fließgeschwindigkeiten ist nicht überall erfoderlich bzw. kann auch generalisiert dargestellt werden.</a:t>
            </a:r>
          </a:p>
          <a:p>
            <a:endParaRPr lang="de-DE" altLang="de-DE" dirty="0"/>
          </a:p>
        </p:txBody>
      </p:sp>
      <p:sp>
        <p:nvSpPr>
          <p:cNvPr id="10035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841" indent="-284956" eaLnBrk="0" hangingPunct="0">
              <a:spcBef>
                <a:spcPct val="30000"/>
              </a:spcBef>
              <a:defRPr sz="1200">
                <a:solidFill>
                  <a:schemeClr val="tx1"/>
                </a:solidFill>
                <a:latin typeface="Calibri" pitchFamily="34" charset="0"/>
                <a:ea typeface="MS PGothic" pitchFamily="34" charset="-128"/>
              </a:defRPr>
            </a:lvl2pPr>
            <a:lvl3pPr marL="1141417" indent="-227647" eaLnBrk="0" hangingPunct="0">
              <a:spcBef>
                <a:spcPct val="30000"/>
              </a:spcBef>
              <a:defRPr sz="1200">
                <a:solidFill>
                  <a:schemeClr val="tx1"/>
                </a:solidFill>
                <a:latin typeface="Calibri" pitchFamily="34" charset="0"/>
                <a:ea typeface="MS PGothic" pitchFamily="34" charset="-128"/>
              </a:defRPr>
            </a:lvl3pPr>
            <a:lvl4pPr marL="1598302" indent="-227647" eaLnBrk="0" hangingPunct="0">
              <a:spcBef>
                <a:spcPct val="30000"/>
              </a:spcBef>
              <a:defRPr sz="1200">
                <a:solidFill>
                  <a:schemeClr val="tx1"/>
                </a:solidFill>
                <a:latin typeface="Calibri" pitchFamily="34" charset="0"/>
                <a:ea typeface="MS PGothic" pitchFamily="34" charset="-128"/>
              </a:defRPr>
            </a:lvl4pPr>
            <a:lvl5pPr marL="2056779" indent="-227647" eaLnBrk="0" hangingPunct="0">
              <a:spcBef>
                <a:spcPct val="30000"/>
              </a:spcBef>
              <a:defRPr sz="1200">
                <a:solidFill>
                  <a:schemeClr val="tx1"/>
                </a:solidFill>
                <a:latin typeface="Calibri" pitchFamily="34" charset="0"/>
                <a:ea typeface="MS PGothic" pitchFamily="34" charset="-128"/>
              </a:defRPr>
            </a:lvl5pPr>
            <a:lvl6pPr marL="2515255" indent="-227647" defTabSz="458477"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3732" indent="-227647" defTabSz="458477"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32210" indent="-227647" defTabSz="458477"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90686" indent="-227647" defTabSz="458477"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EAC2C9FD-728B-4089-B727-E77FFD2221FB}" type="slidenum">
              <a:rPr lang="de-DE" altLang="de-DE" smtClean="0"/>
              <a:pPr eaLnBrk="1" hangingPunct="1">
                <a:spcBef>
                  <a:spcPct val="0"/>
                </a:spcBef>
              </a:pPr>
              <a:t>21</a:t>
            </a:fld>
            <a:endParaRPr lang="de-DE" altLang="de-DE"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t>Wollte man diesem Thema gerecht werden, müsste man einen eigenen Vortrag hierzu halten. Deshalb nur ganz kurz zusammenfassend:</a:t>
            </a:r>
          </a:p>
          <a:p>
            <a:r>
              <a:rPr lang="de-DE" altLang="de-DE" dirty="0"/>
              <a:t>Der Betreiber haftet für Schäden durch ausgetretene wassergefährdende Stoffe (§ 89 WHG); </a:t>
            </a:r>
          </a:p>
          <a:p>
            <a:r>
              <a:rPr lang="de-DE" altLang="de-DE" dirty="0"/>
              <a:t>Gewässerverunreinigung kann auch privatrechtlich strafbar sein (§ 324 StGB)</a:t>
            </a:r>
          </a:p>
          <a:p>
            <a:endParaRPr lang="de-DE" altLang="de-DE" dirty="0"/>
          </a:p>
          <a:p>
            <a:r>
              <a:rPr lang="de-DE" altLang="de-DE" dirty="0"/>
              <a:t>Für weitere und detaillierte Informationen wenden Sie sich bitte an den Heizölhandel, ihre Kammern, Verbände, Sachverständige, Fachbetriebe, Schornsteinfeger und Versicherungen.</a:t>
            </a:r>
          </a:p>
          <a:p>
            <a:r>
              <a:rPr lang="de-DE" altLang="de-DE" dirty="0">
                <a:solidFill>
                  <a:srgbClr val="FF0000"/>
                </a:solidFill>
              </a:rPr>
              <a:t>Außerdem gibt es eine Broschüre des Landes „Anforderungen an Anlagen zum Umgang mit wassergefährdenden Stoffen“.</a:t>
            </a:r>
          </a:p>
          <a:p>
            <a:r>
              <a:rPr lang="de-DE" altLang="de-DE" dirty="0">
                <a:solidFill>
                  <a:srgbClr val="FF0000"/>
                </a:solidFill>
              </a:rPr>
              <a:t>Im Internet auf folgenden Seiten: </a:t>
            </a:r>
          </a:p>
          <a:p>
            <a:r>
              <a:rPr lang="de-DE" altLang="de-DE" dirty="0">
                <a:solidFill>
                  <a:srgbClr val="FF0000"/>
                </a:solidFill>
              </a:rPr>
              <a:t>www.bmu.de</a:t>
            </a:r>
          </a:p>
          <a:p>
            <a:r>
              <a:rPr lang="de-DE" altLang="de-DE" dirty="0">
                <a:solidFill>
                  <a:srgbClr val="FF0000"/>
                </a:solidFill>
              </a:rPr>
              <a:t>www.um.baden-wuerttemberg.de</a:t>
            </a:r>
          </a:p>
          <a:p>
            <a:r>
              <a:rPr lang="de-DE" altLang="de-DE" dirty="0">
                <a:solidFill>
                  <a:srgbClr val="FF0000"/>
                </a:solidFill>
              </a:rPr>
              <a:t>www.hochwasserbw.de</a:t>
            </a:r>
          </a:p>
          <a:p>
            <a:r>
              <a:rPr lang="de-DE" altLang="de-DE" dirty="0">
                <a:solidFill>
                  <a:srgbClr val="FF0000"/>
                </a:solidFill>
              </a:rPr>
              <a:t>www.gaa.baden-wuerttemberg.de</a:t>
            </a:r>
          </a:p>
          <a:p>
            <a:r>
              <a:rPr lang="de-DE" altLang="de-DE" dirty="0">
                <a:solidFill>
                  <a:srgbClr val="FF0000"/>
                </a:solidFill>
              </a:rPr>
              <a:t>www.lubw.baden-wurttemberg.de</a:t>
            </a:r>
          </a:p>
        </p:txBody>
      </p:sp>
      <p:sp>
        <p:nvSpPr>
          <p:cNvPr id="22016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761" indent="-285293" eaLnBrk="0" hangingPunct="0">
              <a:spcBef>
                <a:spcPct val="30000"/>
              </a:spcBef>
              <a:defRPr sz="1200">
                <a:solidFill>
                  <a:schemeClr val="tx1"/>
                </a:solidFill>
                <a:latin typeface="Calibri" pitchFamily="34" charset="0"/>
                <a:ea typeface="MS PGothic" pitchFamily="34" charset="-128"/>
              </a:defRPr>
            </a:lvl2pPr>
            <a:lvl3pPr marL="1141171" indent="-228234" eaLnBrk="0" hangingPunct="0">
              <a:spcBef>
                <a:spcPct val="30000"/>
              </a:spcBef>
              <a:defRPr sz="1200">
                <a:solidFill>
                  <a:schemeClr val="tx1"/>
                </a:solidFill>
                <a:latin typeface="Calibri" pitchFamily="34" charset="0"/>
                <a:ea typeface="MS PGothic" pitchFamily="34" charset="-128"/>
              </a:defRPr>
            </a:lvl3pPr>
            <a:lvl4pPr marL="1597640" indent="-228234" eaLnBrk="0" hangingPunct="0">
              <a:spcBef>
                <a:spcPct val="30000"/>
              </a:spcBef>
              <a:defRPr sz="1200">
                <a:solidFill>
                  <a:schemeClr val="tx1"/>
                </a:solidFill>
                <a:latin typeface="Calibri" pitchFamily="34" charset="0"/>
                <a:ea typeface="MS PGothic" pitchFamily="34" charset="-128"/>
              </a:defRPr>
            </a:lvl4pPr>
            <a:lvl5pPr marL="2054108" indent="-228234" eaLnBrk="0" hangingPunct="0">
              <a:spcBef>
                <a:spcPct val="30000"/>
              </a:spcBef>
              <a:defRPr sz="1200">
                <a:solidFill>
                  <a:schemeClr val="tx1"/>
                </a:solidFill>
                <a:latin typeface="Calibri" pitchFamily="34" charset="0"/>
                <a:ea typeface="MS PGothic" pitchFamily="34" charset="-128"/>
              </a:defRPr>
            </a:lvl5pPr>
            <a:lvl6pPr marL="2510577"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7FB7402B-3FF2-4C1D-901D-A0A3F6CEB540}" type="slidenum">
              <a:rPr lang="de-DE" altLang="de-DE" smtClean="0"/>
              <a:pPr eaLnBrk="1" hangingPunct="1">
                <a:spcBef>
                  <a:spcPct val="0"/>
                </a:spcBef>
              </a:pPr>
              <a:t>22</a:t>
            </a:fld>
            <a:endParaRPr lang="de-DE" altLang="de-DE"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t>Wollte man diesem Thema gerecht werden, müsste man einen eigenen Vortrag hierzu halten. Deshalb nur ganz kurz zusammenfassend:</a:t>
            </a:r>
          </a:p>
          <a:p>
            <a:r>
              <a:rPr lang="de-DE" altLang="de-DE" dirty="0"/>
              <a:t>Der Betreiber haftet für Schäden durch ausgetretene wassergefährdende Stoffe (§ 89 WHG); </a:t>
            </a:r>
          </a:p>
          <a:p>
            <a:r>
              <a:rPr lang="de-DE" altLang="de-DE" dirty="0"/>
              <a:t>Gewässerverunreinigung kann auch privatrechtlich strafbar sein (§ 324 StGB)</a:t>
            </a:r>
          </a:p>
          <a:p>
            <a:endParaRPr lang="de-DE" altLang="de-DE" dirty="0"/>
          </a:p>
          <a:p>
            <a:r>
              <a:rPr lang="de-DE" altLang="de-DE" dirty="0"/>
              <a:t>Für weitere und detaillierte Informationen wenden Sie sich bitte an den Heizölhandel, ihre Kammern, Verbände, Sachverständige, Fachbetriebe, Schornsteinfeger und Versicherungen.</a:t>
            </a:r>
          </a:p>
          <a:p>
            <a:r>
              <a:rPr lang="de-DE" altLang="de-DE" dirty="0">
                <a:solidFill>
                  <a:srgbClr val="FF0000"/>
                </a:solidFill>
              </a:rPr>
              <a:t>Außerdem gibt es eine Broschüre des Landes „Anforderungen an Anlagen zum Umgang mit wassergefährdenden Stoffen“.</a:t>
            </a:r>
          </a:p>
          <a:p>
            <a:r>
              <a:rPr lang="de-DE" altLang="de-DE" dirty="0">
                <a:solidFill>
                  <a:srgbClr val="FF0000"/>
                </a:solidFill>
              </a:rPr>
              <a:t>Im Internet auf folgenden Seiten: </a:t>
            </a:r>
          </a:p>
          <a:p>
            <a:r>
              <a:rPr lang="de-DE" altLang="de-DE" dirty="0">
                <a:solidFill>
                  <a:srgbClr val="FF0000"/>
                </a:solidFill>
              </a:rPr>
              <a:t>www.bmu.de</a:t>
            </a:r>
          </a:p>
          <a:p>
            <a:r>
              <a:rPr lang="de-DE" altLang="de-DE" dirty="0">
                <a:solidFill>
                  <a:srgbClr val="FF0000"/>
                </a:solidFill>
              </a:rPr>
              <a:t>www.um.baden-wuerttemberg.de</a:t>
            </a:r>
          </a:p>
          <a:p>
            <a:r>
              <a:rPr lang="de-DE" altLang="de-DE" dirty="0">
                <a:solidFill>
                  <a:srgbClr val="FF0000"/>
                </a:solidFill>
              </a:rPr>
              <a:t>www.hochwasserbw.de</a:t>
            </a:r>
          </a:p>
          <a:p>
            <a:r>
              <a:rPr lang="de-DE" altLang="de-DE" dirty="0">
                <a:solidFill>
                  <a:srgbClr val="FF0000"/>
                </a:solidFill>
              </a:rPr>
              <a:t>www.gaa.baden-wuerttemberg.de</a:t>
            </a:r>
          </a:p>
          <a:p>
            <a:r>
              <a:rPr lang="de-DE" altLang="de-DE" dirty="0">
                <a:solidFill>
                  <a:srgbClr val="FF0000"/>
                </a:solidFill>
              </a:rPr>
              <a:t>www.lubw.baden-wurttemberg.de</a:t>
            </a:r>
          </a:p>
        </p:txBody>
      </p:sp>
      <p:sp>
        <p:nvSpPr>
          <p:cNvPr id="22016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761" indent="-285293" eaLnBrk="0" hangingPunct="0">
              <a:spcBef>
                <a:spcPct val="30000"/>
              </a:spcBef>
              <a:defRPr sz="1200">
                <a:solidFill>
                  <a:schemeClr val="tx1"/>
                </a:solidFill>
                <a:latin typeface="Calibri" pitchFamily="34" charset="0"/>
                <a:ea typeface="MS PGothic" pitchFamily="34" charset="-128"/>
              </a:defRPr>
            </a:lvl2pPr>
            <a:lvl3pPr marL="1141171" indent="-228234" eaLnBrk="0" hangingPunct="0">
              <a:spcBef>
                <a:spcPct val="30000"/>
              </a:spcBef>
              <a:defRPr sz="1200">
                <a:solidFill>
                  <a:schemeClr val="tx1"/>
                </a:solidFill>
                <a:latin typeface="Calibri" pitchFamily="34" charset="0"/>
                <a:ea typeface="MS PGothic" pitchFamily="34" charset="-128"/>
              </a:defRPr>
            </a:lvl3pPr>
            <a:lvl4pPr marL="1597640" indent="-228234" eaLnBrk="0" hangingPunct="0">
              <a:spcBef>
                <a:spcPct val="30000"/>
              </a:spcBef>
              <a:defRPr sz="1200">
                <a:solidFill>
                  <a:schemeClr val="tx1"/>
                </a:solidFill>
                <a:latin typeface="Calibri" pitchFamily="34" charset="0"/>
                <a:ea typeface="MS PGothic" pitchFamily="34" charset="-128"/>
              </a:defRPr>
            </a:lvl4pPr>
            <a:lvl5pPr marL="2054108" indent="-228234" eaLnBrk="0" hangingPunct="0">
              <a:spcBef>
                <a:spcPct val="30000"/>
              </a:spcBef>
              <a:defRPr sz="1200">
                <a:solidFill>
                  <a:schemeClr val="tx1"/>
                </a:solidFill>
                <a:latin typeface="Calibri" pitchFamily="34" charset="0"/>
                <a:ea typeface="MS PGothic" pitchFamily="34" charset="-128"/>
              </a:defRPr>
            </a:lvl5pPr>
            <a:lvl6pPr marL="2510577"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7FB7402B-3FF2-4C1D-901D-A0A3F6CEB540}" type="slidenum">
              <a:rPr lang="de-DE" altLang="de-DE" smtClean="0"/>
              <a:pPr eaLnBrk="1" hangingPunct="1">
                <a:spcBef>
                  <a:spcPct val="0"/>
                </a:spcBef>
              </a:pPr>
              <a:t>23</a:t>
            </a:fld>
            <a:endParaRPr lang="de-DE" altLang="de-DE"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7DCC78E-561A-4570-845E-DD82371F85BE}" type="slidenum">
              <a:rPr lang="de-DE" smtClean="0"/>
              <a:pPr>
                <a:defRPr/>
              </a:pPr>
              <a:t>24</a:t>
            </a:fld>
            <a:endParaRPr lang="de-DE" dirty="0"/>
          </a:p>
        </p:txBody>
      </p:sp>
    </p:spTree>
    <p:extLst>
      <p:ext uri="{BB962C8B-B14F-4D97-AF65-F5344CB8AC3E}">
        <p14:creationId xmlns:p14="http://schemas.microsoft.com/office/powerpoint/2010/main" val="3170724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latin typeface="Arial" pitchFamily="34" charset="0"/>
                <a:cs typeface="Arial" pitchFamily="34" charset="0"/>
              </a:rPr>
              <a:t>Die Haftung des Geschäftsführers ist ein heiß diskutiertes Thema…</a:t>
            </a:r>
          </a:p>
        </p:txBody>
      </p:sp>
      <p:sp>
        <p:nvSpPr>
          <p:cNvPr id="22118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761" indent="-285293" eaLnBrk="0" hangingPunct="0">
              <a:spcBef>
                <a:spcPct val="30000"/>
              </a:spcBef>
              <a:defRPr sz="1200">
                <a:solidFill>
                  <a:schemeClr val="tx1"/>
                </a:solidFill>
                <a:latin typeface="Calibri" pitchFamily="34" charset="0"/>
                <a:ea typeface="MS PGothic" pitchFamily="34" charset="-128"/>
              </a:defRPr>
            </a:lvl2pPr>
            <a:lvl3pPr marL="1141171" indent="-228234" eaLnBrk="0" hangingPunct="0">
              <a:spcBef>
                <a:spcPct val="30000"/>
              </a:spcBef>
              <a:defRPr sz="1200">
                <a:solidFill>
                  <a:schemeClr val="tx1"/>
                </a:solidFill>
                <a:latin typeface="Calibri" pitchFamily="34" charset="0"/>
                <a:ea typeface="MS PGothic" pitchFamily="34" charset="-128"/>
              </a:defRPr>
            </a:lvl3pPr>
            <a:lvl4pPr marL="1597640" indent="-228234" eaLnBrk="0" hangingPunct="0">
              <a:spcBef>
                <a:spcPct val="30000"/>
              </a:spcBef>
              <a:defRPr sz="1200">
                <a:solidFill>
                  <a:schemeClr val="tx1"/>
                </a:solidFill>
                <a:latin typeface="Calibri" pitchFamily="34" charset="0"/>
                <a:ea typeface="MS PGothic" pitchFamily="34" charset="-128"/>
              </a:defRPr>
            </a:lvl4pPr>
            <a:lvl5pPr marL="2054108" indent="-228234" eaLnBrk="0" hangingPunct="0">
              <a:spcBef>
                <a:spcPct val="30000"/>
              </a:spcBef>
              <a:defRPr sz="1200">
                <a:solidFill>
                  <a:schemeClr val="tx1"/>
                </a:solidFill>
                <a:latin typeface="Calibri" pitchFamily="34" charset="0"/>
                <a:ea typeface="MS PGothic" pitchFamily="34" charset="-128"/>
              </a:defRPr>
            </a:lvl5pPr>
            <a:lvl6pPr marL="2510577"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8B6BA442-D83B-46EB-909E-2FC9FBBFB5CB}" type="slidenum">
              <a:rPr lang="de-DE" altLang="de-DE" smtClean="0"/>
              <a:pPr eaLnBrk="1" hangingPunct="1">
                <a:spcBef>
                  <a:spcPct val="0"/>
                </a:spcBef>
              </a:pPr>
              <a:t>25</a:t>
            </a:fld>
            <a:endParaRPr lang="de-DE" altLang="de-DE"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AEE45E09-8836-4FDC-9BFF-DFBE556A79E4}" type="slidenum">
              <a:rPr lang="de-DE" smtClean="0"/>
              <a:pPr>
                <a:defRPr/>
              </a:pPr>
              <a:t>29</a:t>
            </a:fld>
            <a:endParaRPr lang="de-DE" dirty="0"/>
          </a:p>
        </p:txBody>
      </p:sp>
    </p:spTree>
    <p:extLst>
      <p:ext uri="{BB962C8B-B14F-4D97-AF65-F5344CB8AC3E}">
        <p14:creationId xmlns:p14="http://schemas.microsoft.com/office/powerpoint/2010/main" val="13349251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47DCC78E-561A-4570-845E-DD82371F85BE}" type="slidenum">
              <a:rPr lang="de-DE" smtClean="0"/>
              <a:pPr>
                <a:defRPr/>
              </a:pPr>
              <a:t>30</a:t>
            </a:fld>
            <a:endParaRPr lang="de-DE" dirty="0"/>
          </a:p>
        </p:txBody>
      </p:sp>
    </p:spTree>
    <p:extLst>
      <p:ext uri="{BB962C8B-B14F-4D97-AF65-F5344CB8AC3E}">
        <p14:creationId xmlns:p14="http://schemas.microsoft.com/office/powerpoint/2010/main" val="8778714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7DCC78E-561A-4570-845E-DD82371F85BE}" type="slidenum">
              <a:rPr lang="de-DE" smtClean="0"/>
              <a:pPr>
                <a:defRPr/>
              </a:pPr>
              <a:t>31</a:t>
            </a:fld>
            <a:endParaRPr lang="de-DE" dirty="0"/>
          </a:p>
        </p:txBody>
      </p:sp>
    </p:spTree>
    <p:extLst>
      <p:ext uri="{BB962C8B-B14F-4D97-AF65-F5344CB8AC3E}">
        <p14:creationId xmlns:p14="http://schemas.microsoft.com/office/powerpoint/2010/main" val="15268694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latin typeface="Arial" pitchFamily="34" charset="0"/>
              </a:rPr>
              <a:t>Die Folie ist animiert!</a:t>
            </a:r>
          </a:p>
          <a:p>
            <a:endParaRPr lang="de-DE" altLang="de-DE" b="1" dirty="0">
              <a:latin typeface="Arial" pitchFamily="34" charset="0"/>
            </a:endParaRPr>
          </a:p>
          <a:p>
            <a:r>
              <a:rPr lang="de-DE" altLang="de-DE" b="1" dirty="0">
                <a:latin typeface="Arial" pitchFamily="34" charset="0"/>
              </a:rPr>
              <a:t>Die Gewässersituation:</a:t>
            </a:r>
          </a:p>
          <a:p>
            <a:endParaRPr lang="de-DE" altLang="de-DE" b="1" dirty="0">
              <a:latin typeface="Arial" pitchFamily="34" charset="0"/>
            </a:endParaRPr>
          </a:p>
          <a:p>
            <a:r>
              <a:rPr lang="de-DE" altLang="de-DE" b="1" dirty="0">
                <a:latin typeface="Arial" pitchFamily="34" charset="0"/>
              </a:rPr>
              <a:t>Klick</a:t>
            </a:r>
          </a:p>
          <a:p>
            <a:r>
              <a:rPr lang="de-DE" altLang="de-DE" dirty="0">
                <a:latin typeface="Arial" pitchFamily="34" charset="0"/>
              </a:rPr>
              <a:t>Anhand von </a:t>
            </a:r>
            <a:r>
              <a:rPr lang="de-DE" altLang="de-DE" b="1" dirty="0">
                <a:latin typeface="Arial" pitchFamily="34" charset="0"/>
              </a:rPr>
              <a:t>vier Fallbeispielen:</a:t>
            </a:r>
          </a:p>
          <a:p>
            <a:r>
              <a:rPr lang="de-DE" altLang="de-DE" b="1" dirty="0">
                <a:latin typeface="Arial" pitchFamily="34" charset="0"/>
              </a:rPr>
              <a:t>Klick</a:t>
            </a:r>
          </a:p>
          <a:p>
            <a:r>
              <a:rPr lang="de-DE" altLang="de-DE" b="1" dirty="0">
                <a:latin typeface="Arial" pitchFamily="34" charset="0"/>
              </a:rPr>
              <a:t>dem Kulturdenkmal,</a:t>
            </a:r>
          </a:p>
          <a:p>
            <a:r>
              <a:rPr lang="de-DE" altLang="de-DE" b="1" dirty="0">
                <a:latin typeface="Arial" pitchFamily="34" charset="0"/>
              </a:rPr>
              <a:t>Klick</a:t>
            </a:r>
          </a:p>
          <a:p>
            <a:r>
              <a:rPr lang="de-DE" altLang="de-DE" b="1" dirty="0">
                <a:latin typeface="Arial" pitchFamily="34" charset="0"/>
              </a:rPr>
              <a:t>dem Industriebetrieb</a:t>
            </a:r>
          </a:p>
          <a:p>
            <a:r>
              <a:rPr lang="de-DE" altLang="de-DE" b="1" dirty="0">
                <a:latin typeface="Arial" pitchFamily="34" charset="0"/>
              </a:rPr>
              <a:t>Klick</a:t>
            </a:r>
          </a:p>
          <a:p>
            <a:r>
              <a:rPr lang="de-DE" altLang="de-DE" b="1" dirty="0">
                <a:latin typeface="Arial" pitchFamily="34" charset="0"/>
              </a:rPr>
              <a:t>der Realschule, </a:t>
            </a:r>
          </a:p>
          <a:p>
            <a:r>
              <a:rPr lang="de-DE" altLang="de-DE" b="1" dirty="0">
                <a:latin typeface="Arial" pitchFamily="34" charset="0"/>
              </a:rPr>
              <a:t>Klick</a:t>
            </a:r>
          </a:p>
          <a:p>
            <a:r>
              <a:rPr lang="de-DE" altLang="de-DE" b="1" dirty="0">
                <a:latin typeface="Arial" pitchFamily="34" charset="0"/>
              </a:rPr>
              <a:t>und dem Supermarkt, die alle in derselben Kommune liegen, </a:t>
            </a:r>
            <a:r>
              <a:rPr lang="de-DE" altLang="de-DE" dirty="0">
                <a:latin typeface="Arial" pitchFamily="34" charset="0"/>
              </a:rPr>
              <a:t>werden nun unterschiedliche Elemente der Grundlage für Hochwasserrisikomanagement erläutert.</a:t>
            </a:r>
          </a:p>
          <a:p>
            <a:endParaRPr lang="de-DE" altLang="de-DE" dirty="0">
              <a:latin typeface="Arial" pitchFamily="34" charset="0"/>
            </a:endParaRPr>
          </a:p>
          <a:p>
            <a:r>
              <a:rPr lang="de-DE" altLang="de-DE" dirty="0">
                <a:latin typeface="Arial" pitchFamily="34" charset="0"/>
              </a:rPr>
              <a:t>Die Altstadt liegt auf einem ehemaligen Umlaufberg des Neckars.  </a:t>
            </a:r>
          </a:p>
          <a:p>
            <a:r>
              <a:rPr lang="de-DE" altLang="de-DE" dirty="0">
                <a:latin typeface="Arial" pitchFamily="34" charset="0"/>
              </a:rPr>
              <a:t>Dieser fließt von Süd-Westen kommend in das Stadtgebiet, streift die Kernstadt am westlichen Rand und verlässt das Stadtgebiet Richtung Nord-Osten.</a:t>
            </a:r>
          </a:p>
          <a:p>
            <a:endParaRPr lang="de-DE" altLang="de-DE" dirty="0">
              <a:latin typeface="Arial" pitchFamily="34" charset="0"/>
              <a:cs typeface="Arial" pitchFamily="34" charset="0"/>
            </a:endParaRPr>
          </a:p>
        </p:txBody>
      </p:sp>
      <p:sp>
        <p:nvSpPr>
          <p:cNvPr id="3686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5105" indent="-286579" eaLnBrk="0" hangingPunct="0">
              <a:spcBef>
                <a:spcPct val="30000"/>
              </a:spcBef>
              <a:defRPr sz="1200">
                <a:solidFill>
                  <a:schemeClr val="tx1"/>
                </a:solidFill>
                <a:latin typeface="Calibri" pitchFamily="34" charset="0"/>
                <a:ea typeface="MS PGothic" pitchFamily="34" charset="-128"/>
              </a:defRPr>
            </a:lvl2pPr>
            <a:lvl3pPr marL="1146315" indent="-229263" eaLnBrk="0" hangingPunct="0">
              <a:spcBef>
                <a:spcPct val="30000"/>
              </a:spcBef>
              <a:defRPr sz="1200">
                <a:solidFill>
                  <a:schemeClr val="tx1"/>
                </a:solidFill>
                <a:latin typeface="Calibri" pitchFamily="34" charset="0"/>
                <a:ea typeface="MS PGothic" pitchFamily="34" charset="-128"/>
              </a:defRPr>
            </a:lvl3pPr>
            <a:lvl4pPr marL="1604841" indent="-229263" eaLnBrk="0" hangingPunct="0">
              <a:spcBef>
                <a:spcPct val="30000"/>
              </a:spcBef>
              <a:defRPr sz="1200">
                <a:solidFill>
                  <a:schemeClr val="tx1"/>
                </a:solidFill>
                <a:latin typeface="Calibri" pitchFamily="34" charset="0"/>
                <a:ea typeface="MS PGothic" pitchFamily="34" charset="-128"/>
              </a:defRPr>
            </a:lvl4pPr>
            <a:lvl5pPr marL="2063366" indent="-229263" eaLnBrk="0" hangingPunct="0">
              <a:spcBef>
                <a:spcPct val="30000"/>
              </a:spcBef>
              <a:defRPr sz="1200">
                <a:solidFill>
                  <a:schemeClr val="tx1"/>
                </a:solidFill>
                <a:latin typeface="Calibri" pitchFamily="34" charset="0"/>
                <a:ea typeface="MS PGothic" pitchFamily="34" charset="-128"/>
              </a:defRPr>
            </a:lvl5pPr>
            <a:lvl6pPr marL="2521892" indent="-229263" defTabSz="458526"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80418" indent="-229263" defTabSz="458526"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38944" indent="-229263" defTabSz="458526"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97470" indent="-229263" defTabSz="458526"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9CE8EF74-4F19-42A1-9447-C97B5EC35F16}" type="slidenum">
              <a:rPr lang="de-DE" altLang="de-DE">
                <a:solidFill>
                  <a:prstClr val="black"/>
                </a:solidFill>
              </a:rPr>
              <a:pPr eaLnBrk="1" hangingPunct="1">
                <a:spcBef>
                  <a:spcPct val="0"/>
                </a:spcBef>
              </a:pPr>
              <a:t>33</a:t>
            </a:fld>
            <a:endParaRPr lang="de-DE" altLang="de-DE"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7DCC78E-561A-4570-845E-DD82371F85BE}" type="slidenum">
              <a:rPr lang="de-DE" smtClean="0"/>
              <a:pPr>
                <a:defRPr/>
              </a:pPr>
              <a:t>3</a:t>
            </a:fld>
            <a:endParaRPr lang="de-DE" dirty="0"/>
          </a:p>
        </p:txBody>
      </p:sp>
    </p:spTree>
    <p:extLst>
      <p:ext uri="{BB962C8B-B14F-4D97-AF65-F5344CB8AC3E}">
        <p14:creationId xmlns:p14="http://schemas.microsoft.com/office/powerpoint/2010/main" val="3305362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a:latin typeface="Arial" pitchFamily="34" charset="0"/>
              </a:rPr>
              <a:t>Als erstes Beispiel schauen wir uns das Kulturdenkmal der Altstadt an.</a:t>
            </a:r>
          </a:p>
          <a:p>
            <a:pPr eaLnBrk="1" hangingPunct="1"/>
            <a:endParaRPr lang="de-DE" altLang="de-DE" dirty="0">
              <a:latin typeface="Arial" pitchFamily="34" charset="0"/>
            </a:endParaRPr>
          </a:p>
          <a:p>
            <a:pPr eaLnBrk="1" hangingPunct="1"/>
            <a:r>
              <a:rPr lang="de-DE" altLang="de-DE" dirty="0">
                <a:latin typeface="Arial" pitchFamily="34" charset="0"/>
              </a:rPr>
              <a:t>Die Hochwassergefahrenkarte „Überflutungsflächen und –häufigkeiten“ zeigt hier, dass dieses statistisch gesehen alle 50 Jahre von einem Hochwasser betroffen sein wird.</a:t>
            </a:r>
          </a:p>
          <a:p>
            <a:r>
              <a:rPr lang="de-DE" altLang="de-DE" dirty="0">
                <a:latin typeface="Arial" pitchFamily="34" charset="0"/>
              </a:rPr>
              <a:t>Dieser Kartentyp gibt Antworten auf folgende Fragen:</a:t>
            </a:r>
          </a:p>
          <a:p>
            <a:pPr>
              <a:lnSpc>
                <a:spcPct val="90000"/>
              </a:lnSpc>
            </a:pPr>
            <a:r>
              <a:rPr lang="de-DE" altLang="de-DE" dirty="0">
                <a:latin typeface="Arial" pitchFamily="34" charset="0"/>
              </a:rPr>
              <a:t>Welche Flächen werden bei einem Hochwasser überflutet?</a:t>
            </a:r>
          </a:p>
          <a:p>
            <a:pPr>
              <a:lnSpc>
                <a:spcPct val="90000"/>
              </a:lnSpc>
            </a:pPr>
            <a:r>
              <a:rPr lang="de-DE" altLang="de-DE" dirty="0">
                <a:latin typeface="Arial" pitchFamily="34" charset="0"/>
              </a:rPr>
              <a:t>In welcher Häufigkeit kommt es zu Überflutungen?</a:t>
            </a:r>
          </a:p>
          <a:p>
            <a:pPr>
              <a:lnSpc>
                <a:spcPct val="90000"/>
              </a:lnSpc>
            </a:pPr>
            <a:r>
              <a:rPr lang="de-DE" altLang="de-DE" dirty="0">
                <a:latin typeface="Arial" pitchFamily="34" charset="0"/>
              </a:rPr>
              <a:t>Welche Flächen werden zuerst überflutet?</a:t>
            </a:r>
          </a:p>
          <a:p>
            <a:pPr>
              <a:lnSpc>
                <a:spcPct val="90000"/>
              </a:lnSpc>
            </a:pPr>
            <a:r>
              <a:rPr lang="de-DE" altLang="de-DE" dirty="0">
                <a:latin typeface="Arial" pitchFamily="34" charset="0"/>
              </a:rPr>
              <a:t>Für welche Bereiche wirkt der Hochwasserschutz?</a:t>
            </a:r>
          </a:p>
          <a:p>
            <a:pPr>
              <a:lnSpc>
                <a:spcPct val="90000"/>
              </a:lnSpc>
            </a:pPr>
            <a:r>
              <a:rPr lang="de-DE" altLang="de-DE" dirty="0">
                <a:latin typeface="Arial" pitchFamily="34" charset="0"/>
              </a:rPr>
              <a:t>Welche Brücken werden bei einem HQ</a:t>
            </a:r>
            <a:r>
              <a:rPr lang="de-DE" altLang="de-DE" baseline="-25000" dirty="0">
                <a:latin typeface="Arial" pitchFamily="34" charset="0"/>
              </a:rPr>
              <a:t>100</a:t>
            </a:r>
            <a:r>
              <a:rPr lang="de-DE" altLang="de-DE" dirty="0">
                <a:latin typeface="Arial" pitchFamily="34" charset="0"/>
              </a:rPr>
              <a:t> – welches statistisch alle 100 Jahre aufritt- versperrt und sind dann nicht mehr zugänglich?</a:t>
            </a:r>
          </a:p>
          <a:p>
            <a:pPr>
              <a:lnSpc>
                <a:spcPct val="90000"/>
              </a:lnSpc>
            </a:pPr>
            <a:r>
              <a:rPr lang="de-DE" altLang="de-DE" dirty="0">
                <a:latin typeface="Arial" pitchFamily="34" charset="0"/>
              </a:rPr>
              <a:t>Wo sind Schutzanlagen, und wie sieht der geschützte Bereich bei HQ</a:t>
            </a:r>
            <a:r>
              <a:rPr lang="de-DE" altLang="de-DE" baseline="-25000" dirty="0">
                <a:latin typeface="Arial" pitchFamily="34" charset="0"/>
              </a:rPr>
              <a:t>100</a:t>
            </a:r>
            <a:r>
              <a:rPr lang="de-DE" altLang="de-DE" dirty="0">
                <a:latin typeface="Arial" pitchFamily="34" charset="0"/>
              </a:rPr>
              <a:t> aus?</a:t>
            </a:r>
            <a:endParaRPr lang="de-DE" altLang="de-DE" b="1" dirty="0">
              <a:latin typeface="Arial" pitchFamily="34" charset="0"/>
            </a:endParaRPr>
          </a:p>
        </p:txBody>
      </p:sp>
      <p:sp>
        <p:nvSpPr>
          <p:cNvPr id="3789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5105" indent="-286579" eaLnBrk="0" hangingPunct="0">
              <a:spcBef>
                <a:spcPct val="30000"/>
              </a:spcBef>
              <a:defRPr sz="1200">
                <a:solidFill>
                  <a:schemeClr val="tx1"/>
                </a:solidFill>
                <a:latin typeface="Calibri" pitchFamily="34" charset="0"/>
                <a:ea typeface="MS PGothic" pitchFamily="34" charset="-128"/>
              </a:defRPr>
            </a:lvl2pPr>
            <a:lvl3pPr marL="1146315" indent="-229263" eaLnBrk="0" hangingPunct="0">
              <a:spcBef>
                <a:spcPct val="30000"/>
              </a:spcBef>
              <a:defRPr sz="1200">
                <a:solidFill>
                  <a:schemeClr val="tx1"/>
                </a:solidFill>
                <a:latin typeface="Calibri" pitchFamily="34" charset="0"/>
                <a:ea typeface="MS PGothic" pitchFamily="34" charset="-128"/>
              </a:defRPr>
            </a:lvl3pPr>
            <a:lvl4pPr marL="1604841" indent="-229263" eaLnBrk="0" hangingPunct="0">
              <a:spcBef>
                <a:spcPct val="30000"/>
              </a:spcBef>
              <a:defRPr sz="1200">
                <a:solidFill>
                  <a:schemeClr val="tx1"/>
                </a:solidFill>
                <a:latin typeface="Calibri" pitchFamily="34" charset="0"/>
                <a:ea typeface="MS PGothic" pitchFamily="34" charset="-128"/>
              </a:defRPr>
            </a:lvl4pPr>
            <a:lvl5pPr marL="2063366" indent="-229263" eaLnBrk="0" hangingPunct="0">
              <a:spcBef>
                <a:spcPct val="30000"/>
              </a:spcBef>
              <a:defRPr sz="1200">
                <a:solidFill>
                  <a:schemeClr val="tx1"/>
                </a:solidFill>
                <a:latin typeface="Calibri" pitchFamily="34" charset="0"/>
                <a:ea typeface="MS PGothic" pitchFamily="34" charset="-128"/>
              </a:defRPr>
            </a:lvl5pPr>
            <a:lvl6pPr marL="2521892" indent="-229263" defTabSz="458526"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80418" indent="-229263" defTabSz="458526"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38944" indent="-229263" defTabSz="458526"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97470" indent="-229263" defTabSz="458526"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97F3A579-8277-4A29-AE70-95239A5A3B30}" type="slidenum">
              <a:rPr lang="de-DE" altLang="de-DE">
                <a:solidFill>
                  <a:prstClr val="black"/>
                </a:solidFill>
              </a:rPr>
              <a:pPr eaLnBrk="1" hangingPunct="1">
                <a:spcBef>
                  <a:spcPct val="0"/>
                </a:spcBef>
              </a:pPr>
              <a:t>34</a:t>
            </a:fld>
            <a:endParaRPr lang="de-DE" altLang="de-DE" dirty="0">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latin typeface="Arial" pitchFamily="34" charset="0"/>
              </a:rPr>
              <a:t>Im zweiten Beispiel geht es um einen Industriebetrieb im Nordosten der Kommune. </a:t>
            </a:r>
          </a:p>
          <a:p>
            <a:r>
              <a:rPr lang="de-DE" altLang="de-DE" dirty="0">
                <a:latin typeface="Arial" pitchFamily="34" charset="0"/>
              </a:rPr>
              <a:t>Mit Hilfe der Hochwassergefahrenkarte kann der Industriebetrieb das Hochwasserrisiko für die einzelnen in rot dargestellten Betriebsteile auf dem Firmengelände benennen.</a:t>
            </a:r>
          </a:p>
          <a:p>
            <a:r>
              <a:rPr lang="de-DE" altLang="de-DE" dirty="0">
                <a:latin typeface="Arial" pitchFamily="34" charset="0"/>
              </a:rPr>
              <a:t>Nach Prüfung der Hochwassergefahrenkarte zeigt sich, dass nur die Zentrale der Firma nicht von einem HQ</a:t>
            </a:r>
            <a:r>
              <a:rPr lang="de-DE" altLang="de-DE" baseline="-25000" dirty="0">
                <a:latin typeface="Arial" pitchFamily="34" charset="0"/>
              </a:rPr>
              <a:t>10</a:t>
            </a:r>
            <a:r>
              <a:rPr lang="de-DE" altLang="de-DE" dirty="0">
                <a:latin typeface="Arial" pitchFamily="34" charset="0"/>
              </a:rPr>
              <a:t>, HQ</a:t>
            </a:r>
            <a:r>
              <a:rPr lang="de-DE" altLang="de-DE" baseline="-25000" dirty="0">
                <a:latin typeface="Arial" pitchFamily="34" charset="0"/>
              </a:rPr>
              <a:t>50</a:t>
            </a:r>
            <a:r>
              <a:rPr lang="de-DE" altLang="de-DE" dirty="0">
                <a:latin typeface="Arial" pitchFamily="34" charset="0"/>
              </a:rPr>
              <a:t> oder HQ</a:t>
            </a:r>
            <a:r>
              <a:rPr lang="de-DE" altLang="de-DE" baseline="-25000" dirty="0">
                <a:latin typeface="Arial" pitchFamily="34" charset="0"/>
              </a:rPr>
              <a:t>100</a:t>
            </a:r>
            <a:r>
              <a:rPr lang="de-DE" altLang="de-DE" dirty="0">
                <a:latin typeface="Arial" pitchFamily="34" charset="0"/>
              </a:rPr>
              <a:t> betroffen sein wird. </a:t>
            </a:r>
          </a:p>
        </p:txBody>
      </p:sp>
      <p:sp>
        <p:nvSpPr>
          <p:cNvPr id="3891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5105" indent="-286579" eaLnBrk="0" hangingPunct="0">
              <a:spcBef>
                <a:spcPct val="30000"/>
              </a:spcBef>
              <a:defRPr sz="1200">
                <a:solidFill>
                  <a:schemeClr val="tx1"/>
                </a:solidFill>
                <a:latin typeface="Calibri" pitchFamily="34" charset="0"/>
                <a:ea typeface="MS PGothic" pitchFamily="34" charset="-128"/>
              </a:defRPr>
            </a:lvl2pPr>
            <a:lvl3pPr marL="1146315" indent="-229263" eaLnBrk="0" hangingPunct="0">
              <a:spcBef>
                <a:spcPct val="30000"/>
              </a:spcBef>
              <a:defRPr sz="1200">
                <a:solidFill>
                  <a:schemeClr val="tx1"/>
                </a:solidFill>
                <a:latin typeface="Calibri" pitchFamily="34" charset="0"/>
                <a:ea typeface="MS PGothic" pitchFamily="34" charset="-128"/>
              </a:defRPr>
            </a:lvl3pPr>
            <a:lvl4pPr marL="1604841" indent="-229263" eaLnBrk="0" hangingPunct="0">
              <a:spcBef>
                <a:spcPct val="30000"/>
              </a:spcBef>
              <a:defRPr sz="1200">
                <a:solidFill>
                  <a:schemeClr val="tx1"/>
                </a:solidFill>
                <a:latin typeface="Calibri" pitchFamily="34" charset="0"/>
                <a:ea typeface="MS PGothic" pitchFamily="34" charset="-128"/>
              </a:defRPr>
            </a:lvl4pPr>
            <a:lvl5pPr marL="2063366" indent="-229263" eaLnBrk="0" hangingPunct="0">
              <a:spcBef>
                <a:spcPct val="30000"/>
              </a:spcBef>
              <a:defRPr sz="1200">
                <a:solidFill>
                  <a:schemeClr val="tx1"/>
                </a:solidFill>
                <a:latin typeface="Calibri" pitchFamily="34" charset="0"/>
                <a:ea typeface="MS PGothic" pitchFamily="34" charset="-128"/>
              </a:defRPr>
            </a:lvl5pPr>
            <a:lvl6pPr marL="2521892" indent="-229263" defTabSz="458526"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80418" indent="-229263" defTabSz="458526"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38944" indent="-229263" defTabSz="458526"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97470" indent="-229263" defTabSz="458526"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A78C3F47-8DA5-4310-A1D4-0C78B5D5ABC3}" type="slidenum">
              <a:rPr lang="de-DE" altLang="de-DE">
                <a:solidFill>
                  <a:prstClr val="black"/>
                </a:solidFill>
              </a:rPr>
              <a:pPr eaLnBrk="1" hangingPunct="1">
                <a:spcBef>
                  <a:spcPct val="0"/>
                </a:spcBef>
              </a:pPr>
              <a:t>35</a:t>
            </a:fld>
            <a:endParaRPr lang="de-DE" altLang="de-DE" dirty="0">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a:latin typeface="Arial" pitchFamily="34" charset="0"/>
              </a:rPr>
              <a:t>Das dritte Beispiel betrifft die örtliche Realschule.</a:t>
            </a:r>
          </a:p>
          <a:p>
            <a:pPr eaLnBrk="1" hangingPunct="1"/>
            <a:r>
              <a:rPr lang="de-DE" altLang="de-DE" dirty="0">
                <a:latin typeface="Arial" pitchFamily="34" charset="0"/>
              </a:rPr>
              <a:t>Die Karte der Überflutungstiefen stellt dar, wie hoch die Überflutungstiefe bei einem Hochwasser HQ</a:t>
            </a:r>
            <a:r>
              <a:rPr lang="de-DE" altLang="de-DE" baseline="-25000" dirty="0">
                <a:latin typeface="Arial" pitchFamily="34" charset="0"/>
              </a:rPr>
              <a:t>100</a:t>
            </a:r>
            <a:r>
              <a:rPr lang="de-DE" altLang="de-DE" dirty="0">
                <a:latin typeface="Arial" pitchFamily="34" charset="0"/>
              </a:rPr>
              <a:t> voraussichtlich sein wird.</a:t>
            </a:r>
          </a:p>
          <a:p>
            <a:pPr eaLnBrk="1" hangingPunct="1"/>
            <a:r>
              <a:rPr lang="de-DE" altLang="de-DE" dirty="0">
                <a:latin typeface="Arial" pitchFamily="34" charset="0"/>
              </a:rPr>
              <a:t>Wir können erkennen, dass im Falle eines HQ</a:t>
            </a:r>
            <a:r>
              <a:rPr lang="de-DE" altLang="de-DE" baseline="-25000" dirty="0">
                <a:latin typeface="Arial" pitchFamily="34" charset="0"/>
              </a:rPr>
              <a:t>100</a:t>
            </a:r>
            <a:r>
              <a:rPr lang="de-DE" altLang="de-DE" dirty="0">
                <a:latin typeface="Arial" pitchFamily="34" charset="0"/>
              </a:rPr>
              <a:t> bis 1,5 m Überflutungstiefe entstehen können.</a:t>
            </a:r>
          </a:p>
          <a:p>
            <a:r>
              <a:rPr lang="de-DE" altLang="de-DE" dirty="0">
                <a:latin typeface="Arial" pitchFamily="34" charset="0"/>
              </a:rPr>
              <a:t>Dieser Kartentyp gibt Antworten auf folgende Frage:</a:t>
            </a:r>
          </a:p>
          <a:p>
            <a:pPr>
              <a:lnSpc>
                <a:spcPct val="90000"/>
              </a:lnSpc>
            </a:pPr>
            <a:r>
              <a:rPr lang="de-DE" altLang="de-DE" dirty="0">
                <a:latin typeface="Arial" pitchFamily="34" charset="0"/>
              </a:rPr>
              <a:t>Wo steht das Wasser wie hoch?</a:t>
            </a:r>
            <a:endParaRPr lang="de-DE" altLang="de-DE" b="1" dirty="0">
              <a:latin typeface="Arial" pitchFamily="34" charset="0"/>
            </a:endParaRPr>
          </a:p>
        </p:txBody>
      </p:sp>
      <p:sp>
        <p:nvSpPr>
          <p:cNvPr id="3994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5105" indent="-286579" eaLnBrk="0" hangingPunct="0">
              <a:spcBef>
                <a:spcPct val="30000"/>
              </a:spcBef>
              <a:defRPr sz="1200">
                <a:solidFill>
                  <a:schemeClr val="tx1"/>
                </a:solidFill>
                <a:latin typeface="Calibri" pitchFamily="34" charset="0"/>
                <a:ea typeface="MS PGothic" pitchFamily="34" charset="-128"/>
              </a:defRPr>
            </a:lvl2pPr>
            <a:lvl3pPr marL="1146315" indent="-229263" eaLnBrk="0" hangingPunct="0">
              <a:spcBef>
                <a:spcPct val="30000"/>
              </a:spcBef>
              <a:defRPr sz="1200">
                <a:solidFill>
                  <a:schemeClr val="tx1"/>
                </a:solidFill>
                <a:latin typeface="Calibri" pitchFamily="34" charset="0"/>
                <a:ea typeface="MS PGothic" pitchFamily="34" charset="-128"/>
              </a:defRPr>
            </a:lvl3pPr>
            <a:lvl4pPr marL="1604841" indent="-229263" eaLnBrk="0" hangingPunct="0">
              <a:spcBef>
                <a:spcPct val="30000"/>
              </a:spcBef>
              <a:defRPr sz="1200">
                <a:solidFill>
                  <a:schemeClr val="tx1"/>
                </a:solidFill>
                <a:latin typeface="Calibri" pitchFamily="34" charset="0"/>
                <a:ea typeface="MS PGothic" pitchFamily="34" charset="-128"/>
              </a:defRPr>
            </a:lvl4pPr>
            <a:lvl5pPr marL="2063366" indent="-229263" eaLnBrk="0" hangingPunct="0">
              <a:spcBef>
                <a:spcPct val="30000"/>
              </a:spcBef>
              <a:defRPr sz="1200">
                <a:solidFill>
                  <a:schemeClr val="tx1"/>
                </a:solidFill>
                <a:latin typeface="Calibri" pitchFamily="34" charset="0"/>
                <a:ea typeface="MS PGothic" pitchFamily="34" charset="-128"/>
              </a:defRPr>
            </a:lvl5pPr>
            <a:lvl6pPr marL="2521892" indent="-229263" defTabSz="458526"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80418" indent="-229263" defTabSz="458526"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38944" indent="-229263" defTabSz="458526"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97470" indent="-229263" defTabSz="458526"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6B09230F-89E9-4286-9FC0-D862D2FEEA53}" type="slidenum">
              <a:rPr lang="de-DE" altLang="de-DE">
                <a:solidFill>
                  <a:prstClr val="black"/>
                </a:solidFill>
              </a:rPr>
              <a:pPr eaLnBrk="1" hangingPunct="1">
                <a:spcBef>
                  <a:spcPct val="0"/>
                </a:spcBef>
              </a:pPr>
              <a:t>36</a:t>
            </a:fld>
            <a:endParaRPr lang="de-DE" altLang="de-DE" dirty="0">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a:latin typeface="Arial" pitchFamily="34" charset="0"/>
              </a:rPr>
              <a:t>„Geschützter Bereich bei HQ</a:t>
            </a:r>
            <a:r>
              <a:rPr lang="de-DE" altLang="de-DE" baseline="-25000" dirty="0">
                <a:latin typeface="Arial" pitchFamily="34" charset="0"/>
              </a:rPr>
              <a:t>100 </a:t>
            </a:r>
            <a:r>
              <a:rPr lang="de-DE" altLang="de-DE" dirty="0">
                <a:latin typeface="Arial" pitchFamily="34" charset="0"/>
              </a:rPr>
              <a:t>“  bedeutet, dass Bereiche im Falle eines HW-Ereignis, das statistisch alle 100 Jahre auftritt, durch eine Schutzanlage mit entsprechender Schutzwirkung geschützt sind. Eine solche Schutzanlage hat einen Schutzgrad HQ</a:t>
            </a:r>
            <a:r>
              <a:rPr lang="de-DE" altLang="de-DE" baseline="-25000" dirty="0">
                <a:latin typeface="Arial" pitchFamily="34" charset="0"/>
              </a:rPr>
              <a:t>100</a:t>
            </a:r>
            <a:r>
              <a:rPr lang="de-DE" altLang="de-DE" dirty="0">
                <a:latin typeface="Arial" pitchFamily="34" charset="0"/>
              </a:rPr>
              <a:t>.</a:t>
            </a:r>
          </a:p>
          <a:p>
            <a:pPr eaLnBrk="1" hangingPunct="1"/>
            <a:endParaRPr lang="de-DE" altLang="de-DE" dirty="0">
              <a:latin typeface="Arial" pitchFamily="34" charset="0"/>
            </a:endParaRPr>
          </a:p>
          <a:p>
            <a:pPr eaLnBrk="1" hangingPunct="1"/>
            <a:r>
              <a:rPr lang="de-DE" altLang="de-DE" dirty="0">
                <a:latin typeface="Arial" pitchFamily="34" charset="0"/>
              </a:rPr>
              <a:t>An dieser Karte der Geschützten Bereiche bei HQ</a:t>
            </a:r>
            <a:r>
              <a:rPr lang="de-DE" altLang="de-DE" baseline="-25000" dirty="0">
                <a:latin typeface="Arial" pitchFamily="34" charset="0"/>
              </a:rPr>
              <a:t>100</a:t>
            </a:r>
            <a:r>
              <a:rPr lang="de-DE" altLang="de-DE" dirty="0">
                <a:latin typeface="Arial" pitchFamily="34" charset="0"/>
              </a:rPr>
              <a:t>  kann mit Hilfe der schraffierten Fläche entnommen werden, dass der Supermarkt in einem geschützten Bereich, also im Wirkungsbereich einer Hochwasserschutzanlage mit einem Schutzgrad HQ</a:t>
            </a:r>
            <a:r>
              <a:rPr lang="de-DE" altLang="de-DE" baseline="-25000" dirty="0">
                <a:latin typeface="Arial" pitchFamily="34" charset="0"/>
              </a:rPr>
              <a:t>100</a:t>
            </a:r>
            <a:r>
              <a:rPr lang="de-DE" altLang="de-DE" dirty="0">
                <a:latin typeface="Arial" pitchFamily="34" charset="0"/>
              </a:rPr>
              <a:t> liegt. Mit Hilfe der Farbe wird erkennbar, dass hier im Falle des Versagens der Schutzanlage Überflutungstiefen von bis zu 100 cm eintreten können.</a:t>
            </a:r>
          </a:p>
        </p:txBody>
      </p:sp>
      <p:sp>
        <p:nvSpPr>
          <p:cNvPr id="4096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5105" indent="-286579" eaLnBrk="0" hangingPunct="0">
              <a:spcBef>
                <a:spcPct val="30000"/>
              </a:spcBef>
              <a:defRPr sz="1200">
                <a:solidFill>
                  <a:schemeClr val="tx1"/>
                </a:solidFill>
                <a:latin typeface="Calibri" pitchFamily="34" charset="0"/>
                <a:ea typeface="MS PGothic" pitchFamily="34" charset="-128"/>
              </a:defRPr>
            </a:lvl2pPr>
            <a:lvl3pPr marL="1146315" indent="-229263" eaLnBrk="0" hangingPunct="0">
              <a:spcBef>
                <a:spcPct val="30000"/>
              </a:spcBef>
              <a:defRPr sz="1200">
                <a:solidFill>
                  <a:schemeClr val="tx1"/>
                </a:solidFill>
                <a:latin typeface="Calibri" pitchFamily="34" charset="0"/>
                <a:ea typeface="MS PGothic" pitchFamily="34" charset="-128"/>
              </a:defRPr>
            </a:lvl3pPr>
            <a:lvl4pPr marL="1604841" indent="-229263" eaLnBrk="0" hangingPunct="0">
              <a:spcBef>
                <a:spcPct val="30000"/>
              </a:spcBef>
              <a:defRPr sz="1200">
                <a:solidFill>
                  <a:schemeClr val="tx1"/>
                </a:solidFill>
                <a:latin typeface="Calibri" pitchFamily="34" charset="0"/>
                <a:ea typeface="MS PGothic" pitchFamily="34" charset="-128"/>
              </a:defRPr>
            </a:lvl4pPr>
            <a:lvl5pPr marL="2063366" indent="-229263" eaLnBrk="0" hangingPunct="0">
              <a:spcBef>
                <a:spcPct val="30000"/>
              </a:spcBef>
              <a:defRPr sz="1200">
                <a:solidFill>
                  <a:schemeClr val="tx1"/>
                </a:solidFill>
                <a:latin typeface="Calibri" pitchFamily="34" charset="0"/>
                <a:ea typeface="MS PGothic" pitchFamily="34" charset="-128"/>
              </a:defRPr>
            </a:lvl5pPr>
            <a:lvl6pPr marL="2521892" indent="-229263" defTabSz="458526"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80418" indent="-229263" defTabSz="458526"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38944" indent="-229263" defTabSz="458526"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97470" indent="-229263" defTabSz="458526"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9E863E8F-BB9A-4ECF-A247-7BBB8C2A2D55}" type="slidenum">
              <a:rPr lang="de-DE" altLang="de-DE">
                <a:solidFill>
                  <a:prstClr val="black"/>
                </a:solidFill>
              </a:rPr>
              <a:pPr eaLnBrk="1" hangingPunct="1">
                <a:spcBef>
                  <a:spcPct val="0"/>
                </a:spcBef>
              </a:pPr>
              <a:t>37</a:t>
            </a:fld>
            <a:endParaRPr lang="de-DE" altLang="de-DE" dirty="0">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latin typeface="Times" pitchFamily="18" charset="0"/>
              </a:rPr>
              <a:t>Hochwassergefahrenkarten können nicht nur bei den Kommunen und Landratsämtern eingesehen werden, sondern auch online unter https://udo.lubw.baden-wuerttemberg.de/. Hier steht der Öffentlichkeit eine interaktive Hochwassergefahrenkarte bis zum Maßstab 1:5000 zur Verfügung inkl. der Möglichkeit, eine </a:t>
            </a:r>
            <a:r>
              <a:rPr lang="de-DE" altLang="de-DE" b="1" dirty="0">
                <a:latin typeface="Times" pitchFamily="18" charset="0"/>
              </a:rPr>
              <a:t>Hochwasserrisikomanagement-Abfrage</a:t>
            </a:r>
            <a:r>
              <a:rPr lang="de-DE" altLang="de-DE" dirty="0">
                <a:latin typeface="Times" pitchFamily="18" charset="0"/>
              </a:rPr>
              <a:t> durchzuführen.</a:t>
            </a:r>
            <a:endParaRPr lang="de-DE" altLang="de-DE" b="1" dirty="0">
              <a:latin typeface="Arial" pitchFamily="34" charset="0"/>
              <a:cs typeface="Arial" pitchFamily="34" charset="0"/>
            </a:endParaRPr>
          </a:p>
          <a:p>
            <a:endParaRPr lang="de-DE" altLang="de-DE" dirty="0">
              <a:latin typeface="Arial" pitchFamily="34" charset="0"/>
            </a:endParaRPr>
          </a:p>
        </p:txBody>
      </p:sp>
      <p:sp>
        <p:nvSpPr>
          <p:cNvPr id="4608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5105" indent="-286579" eaLnBrk="0" hangingPunct="0">
              <a:spcBef>
                <a:spcPct val="30000"/>
              </a:spcBef>
              <a:defRPr sz="1200">
                <a:solidFill>
                  <a:schemeClr val="tx1"/>
                </a:solidFill>
                <a:latin typeface="Calibri" pitchFamily="34" charset="0"/>
                <a:ea typeface="MS PGothic" pitchFamily="34" charset="-128"/>
              </a:defRPr>
            </a:lvl2pPr>
            <a:lvl3pPr marL="1146315" indent="-229263" eaLnBrk="0" hangingPunct="0">
              <a:spcBef>
                <a:spcPct val="30000"/>
              </a:spcBef>
              <a:defRPr sz="1200">
                <a:solidFill>
                  <a:schemeClr val="tx1"/>
                </a:solidFill>
                <a:latin typeface="Calibri" pitchFamily="34" charset="0"/>
                <a:ea typeface="MS PGothic" pitchFamily="34" charset="-128"/>
              </a:defRPr>
            </a:lvl3pPr>
            <a:lvl4pPr marL="1604841" indent="-229263" eaLnBrk="0" hangingPunct="0">
              <a:spcBef>
                <a:spcPct val="30000"/>
              </a:spcBef>
              <a:defRPr sz="1200">
                <a:solidFill>
                  <a:schemeClr val="tx1"/>
                </a:solidFill>
                <a:latin typeface="Calibri" pitchFamily="34" charset="0"/>
                <a:ea typeface="MS PGothic" pitchFamily="34" charset="-128"/>
              </a:defRPr>
            </a:lvl4pPr>
            <a:lvl5pPr marL="2063366" indent="-229263" eaLnBrk="0" hangingPunct="0">
              <a:spcBef>
                <a:spcPct val="30000"/>
              </a:spcBef>
              <a:defRPr sz="1200">
                <a:solidFill>
                  <a:schemeClr val="tx1"/>
                </a:solidFill>
                <a:latin typeface="Calibri" pitchFamily="34" charset="0"/>
                <a:ea typeface="MS PGothic" pitchFamily="34" charset="-128"/>
              </a:defRPr>
            </a:lvl5pPr>
            <a:lvl6pPr marL="2521892" indent="-229263" defTabSz="458526"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80418" indent="-229263" defTabSz="458526"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38944" indent="-229263" defTabSz="458526"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97470" indent="-229263" defTabSz="458526"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6E3DDB24-6ACF-4F98-AB7B-CA0B8DB9EED5}" type="slidenum">
              <a:rPr lang="de-DE" altLang="de-DE">
                <a:solidFill>
                  <a:prstClr val="black"/>
                </a:solidFill>
              </a:rPr>
              <a:pPr eaLnBrk="1" hangingPunct="1">
                <a:spcBef>
                  <a:spcPct val="0"/>
                </a:spcBef>
              </a:pPr>
              <a:t>38</a:t>
            </a:fld>
            <a:endParaRPr lang="de-DE" altLang="de-DE" dirty="0">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b="1" dirty="0">
                <a:latin typeface="Arial" pitchFamily="34" charset="0"/>
              </a:rPr>
              <a:t>So finden Sie die für die Öffentlichkeit zugänglichen Hochwassergefahrenkarten</a:t>
            </a:r>
          </a:p>
          <a:p>
            <a:r>
              <a:rPr lang="de-DE" altLang="de-DE" b="1" dirty="0">
                <a:latin typeface="Arial" pitchFamily="34" charset="0"/>
              </a:rPr>
              <a:t>(UDO ist der online abrufbare Umwelt-Daten- und Kartendienst der LUBW für die Öffentlichkeit):</a:t>
            </a:r>
          </a:p>
          <a:p>
            <a:endParaRPr lang="de-DE" altLang="de-DE" b="1" dirty="0">
              <a:latin typeface="Arial" pitchFamily="34" charset="0"/>
            </a:endParaRPr>
          </a:p>
          <a:p>
            <a:r>
              <a:rPr lang="de-DE" altLang="de-DE" dirty="0">
                <a:latin typeface="Arial" pitchFamily="34" charset="0"/>
              </a:rPr>
              <a:t>Auf der Webseite des Umweltministeriums </a:t>
            </a:r>
            <a:r>
              <a:rPr lang="de-DE" altLang="de-DE" dirty="0">
                <a:latin typeface="Arial" pitchFamily="34" charset="0"/>
                <a:hlinkClick r:id="rId3"/>
              </a:rPr>
              <a:t>www.hochwasserbw.de</a:t>
            </a:r>
            <a:r>
              <a:rPr lang="de-DE" altLang="de-DE" dirty="0">
                <a:latin typeface="Arial" pitchFamily="34" charset="0"/>
              </a:rPr>
              <a:t> befindet sich der Link „Gefahrenkarte (Überflutungsflächen)“ bzw. „Gefahrenkarte (Überflutungstiefen)“. Dort gelangt man direkt zum online Daten- und Kartenangebot der Landesanstalt für Umwelt, „LUBW“.</a:t>
            </a:r>
          </a:p>
          <a:p>
            <a:endParaRPr lang="de-DE" altLang="de-DE" dirty="0">
              <a:latin typeface="Arial" pitchFamily="34" charset="0"/>
            </a:endParaRPr>
          </a:p>
          <a:p>
            <a:r>
              <a:rPr lang="de-DE" altLang="de-DE" b="1" dirty="0">
                <a:latin typeface="Arial" pitchFamily="34" charset="0"/>
              </a:rPr>
              <a:t>Klick</a:t>
            </a:r>
          </a:p>
          <a:p>
            <a:r>
              <a:rPr lang="de-DE" altLang="de-DE" dirty="0">
                <a:latin typeface="Arial" pitchFamily="34" charset="0"/>
              </a:rPr>
              <a:t>Nach Eingabe des gewünschten Ortes in das Suchfeld wird der entsprechende Kartenausschnitt angezeigt. </a:t>
            </a:r>
          </a:p>
          <a:p>
            <a:r>
              <a:rPr lang="de-DE" altLang="de-DE" b="1" dirty="0">
                <a:latin typeface="Arial" pitchFamily="34" charset="0"/>
              </a:rPr>
              <a:t>Klick</a:t>
            </a:r>
          </a:p>
          <a:p>
            <a:r>
              <a:rPr lang="de-DE" altLang="de-DE" dirty="0">
                <a:latin typeface="Arial" pitchFamily="34" charset="0"/>
              </a:rPr>
              <a:t>Im Feld Maßstab kann der gewünschte Kartenmaßstab eingegeben werden (maximal 1:5000). Alternativ dazu kann nach Aktivieren des Lupenwerkzeugs auch mit einer diagonalen Mausbewegung und gedrückter Maustaste in das Gemeindegebiet hineingezoomt oder mit dem Verschiebewerkzeug (Hand-Icon) der Kartenausschnitt verändert werden.</a:t>
            </a:r>
          </a:p>
          <a:p>
            <a:r>
              <a:rPr lang="de-DE" altLang="de-DE" dirty="0">
                <a:latin typeface="Arial" pitchFamily="34" charset="0"/>
              </a:rPr>
              <a:t>Zudem können in der Legende weitere Parameter ausgewählt werden.</a:t>
            </a:r>
          </a:p>
          <a:p>
            <a:r>
              <a:rPr lang="de-DE" altLang="de-DE" dirty="0">
                <a:latin typeface="Arial" pitchFamily="34" charset="0"/>
              </a:rPr>
              <a:t>Die über diese interaktive Karte angebotenen Inhalte stellen das Informationsangebot an die Öffentlichkeit dar. </a:t>
            </a:r>
          </a:p>
          <a:p>
            <a:endParaRPr lang="de-DE" altLang="de-DE" dirty="0">
              <a:latin typeface="Arial" pitchFamily="34" charset="0"/>
            </a:endParaRPr>
          </a:p>
          <a:p>
            <a:r>
              <a:rPr lang="de-DE" altLang="de-DE" b="1" dirty="0">
                <a:latin typeface="Arial" pitchFamily="34" charset="0"/>
                <a:cs typeface="Arial" pitchFamily="34" charset="0"/>
              </a:rPr>
              <a:t>Wechsel auf nächste Folie</a:t>
            </a:r>
          </a:p>
        </p:txBody>
      </p:sp>
      <p:sp>
        <p:nvSpPr>
          <p:cNvPr id="4710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5105" indent="-286579" eaLnBrk="0" hangingPunct="0">
              <a:spcBef>
                <a:spcPct val="30000"/>
              </a:spcBef>
              <a:defRPr sz="1200">
                <a:solidFill>
                  <a:schemeClr val="tx1"/>
                </a:solidFill>
                <a:latin typeface="Calibri" pitchFamily="34" charset="0"/>
                <a:ea typeface="MS PGothic" pitchFamily="34" charset="-128"/>
              </a:defRPr>
            </a:lvl2pPr>
            <a:lvl3pPr marL="1146315" indent="-229263" eaLnBrk="0" hangingPunct="0">
              <a:spcBef>
                <a:spcPct val="30000"/>
              </a:spcBef>
              <a:defRPr sz="1200">
                <a:solidFill>
                  <a:schemeClr val="tx1"/>
                </a:solidFill>
                <a:latin typeface="Calibri" pitchFamily="34" charset="0"/>
                <a:ea typeface="MS PGothic" pitchFamily="34" charset="-128"/>
              </a:defRPr>
            </a:lvl3pPr>
            <a:lvl4pPr marL="1604841" indent="-229263" eaLnBrk="0" hangingPunct="0">
              <a:spcBef>
                <a:spcPct val="30000"/>
              </a:spcBef>
              <a:defRPr sz="1200">
                <a:solidFill>
                  <a:schemeClr val="tx1"/>
                </a:solidFill>
                <a:latin typeface="Calibri" pitchFamily="34" charset="0"/>
                <a:ea typeface="MS PGothic" pitchFamily="34" charset="-128"/>
              </a:defRPr>
            </a:lvl4pPr>
            <a:lvl5pPr marL="2063366" indent="-229263" eaLnBrk="0" hangingPunct="0">
              <a:spcBef>
                <a:spcPct val="30000"/>
              </a:spcBef>
              <a:defRPr sz="1200">
                <a:solidFill>
                  <a:schemeClr val="tx1"/>
                </a:solidFill>
                <a:latin typeface="Calibri" pitchFamily="34" charset="0"/>
                <a:ea typeface="MS PGothic" pitchFamily="34" charset="-128"/>
              </a:defRPr>
            </a:lvl5pPr>
            <a:lvl6pPr marL="2521892" indent="-229263" defTabSz="458526"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80418" indent="-229263" defTabSz="458526"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38944" indent="-229263" defTabSz="458526"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97470" indent="-229263" defTabSz="458526"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FDEAFAF9-058D-4EAD-A38D-AF8FE5AE49B2}" type="slidenum">
              <a:rPr lang="de-DE" altLang="de-DE">
                <a:solidFill>
                  <a:prstClr val="black"/>
                </a:solidFill>
              </a:rPr>
              <a:pPr eaLnBrk="1" hangingPunct="1">
                <a:spcBef>
                  <a:spcPct val="0"/>
                </a:spcBef>
              </a:pPr>
              <a:t>39</a:t>
            </a:fld>
            <a:endParaRPr lang="de-DE" altLang="de-DE" dirty="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latin typeface="Arial" pitchFamily="34" charset="0"/>
              </a:rPr>
              <a:t>Die Folie ist animiert!</a:t>
            </a:r>
          </a:p>
          <a:p>
            <a:endParaRPr lang="de-DE" altLang="de-DE" b="1" dirty="0">
              <a:latin typeface="Arial" pitchFamily="34" charset="0"/>
            </a:endParaRPr>
          </a:p>
          <a:p>
            <a:r>
              <a:rPr lang="de-DE" altLang="de-DE" b="1" dirty="0">
                <a:latin typeface="Arial" pitchFamily="34" charset="0"/>
              </a:rPr>
              <a:t>So erstellen Sie eine Hochwasserrisikomanagement-Abfrage in UDO und erhalten damit die Gefahrenanalyse für einen ausgewählten Ort</a:t>
            </a:r>
          </a:p>
          <a:p>
            <a:r>
              <a:rPr lang="de-DE" altLang="de-DE" b="1" dirty="0">
                <a:latin typeface="Arial" pitchFamily="34" charset="0"/>
              </a:rPr>
              <a:t>(UDO ist der online abrufbare Umwelt-Daten- und Kartendienst der LUBW für die Öffentlichkeit):</a:t>
            </a:r>
          </a:p>
          <a:p>
            <a:endParaRPr lang="de-DE" altLang="de-DE" dirty="0">
              <a:latin typeface="Arial" pitchFamily="34" charset="0"/>
            </a:endParaRPr>
          </a:p>
          <a:p>
            <a:r>
              <a:rPr lang="de-DE" altLang="de-DE" b="1" dirty="0">
                <a:latin typeface="Arial" pitchFamily="34" charset="0"/>
                <a:cs typeface="Arial" pitchFamily="34" charset="0"/>
              </a:rPr>
              <a:t>Klick</a:t>
            </a:r>
          </a:p>
          <a:p>
            <a:r>
              <a:rPr lang="de-DE" altLang="de-DE" dirty="0">
                <a:latin typeface="Arial" pitchFamily="34" charset="0"/>
              </a:rPr>
              <a:t>Aktivieren Sie die Infofunktion durch Anklicken.</a:t>
            </a:r>
          </a:p>
          <a:p>
            <a:r>
              <a:rPr lang="de-DE" altLang="de-DE" b="1" dirty="0">
                <a:latin typeface="Arial" pitchFamily="34" charset="0"/>
                <a:cs typeface="Arial" pitchFamily="34" charset="0"/>
              </a:rPr>
              <a:t>Klick</a:t>
            </a:r>
          </a:p>
          <a:p>
            <a:r>
              <a:rPr lang="de-DE" altLang="de-DE" dirty="0">
                <a:latin typeface="Arial" pitchFamily="34" charset="0"/>
              </a:rPr>
              <a:t>Mit einem einfachen Mausklick wird in der Karte der Ortspunkt ausgewählt, für den eine Hochwasserrisikomanagement-Abfrage erstellt werden soll.</a:t>
            </a:r>
          </a:p>
          <a:p>
            <a:r>
              <a:rPr lang="de-DE" altLang="de-DE" b="1" dirty="0">
                <a:latin typeface="Arial" pitchFamily="34" charset="0"/>
                <a:cs typeface="Arial" pitchFamily="34" charset="0"/>
              </a:rPr>
              <a:t>Klick</a:t>
            </a:r>
          </a:p>
          <a:p>
            <a:r>
              <a:rPr lang="de-DE" altLang="de-DE" dirty="0">
                <a:latin typeface="Arial" pitchFamily="34" charset="0"/>
              </a:rPr>
              <a:t>Das Fenster „Objektinformationen“ erscheint.</a:t>
            </a:r>
          </a:p>
          <a:p>
            <a:r>
              <a:rPr lang="de-DE" altLang="de-DE" b="1" dirty="0">
                <a:latin typeface="Arial" pitchFamily="34" charset="0"/>
                <a:cs typeface="Arial" pitchFamily="34" charset="0"/>
              </a:rPr>
              <a:t>Klick</a:t>
            </a:r>
          </a:p>
          <a:p>
            <a:r>
              <a:rPr lang="de-DE" altLang="de-DE" dirty="0">
                <a:latin typeface="Arial" pitchFamily="34" charset="0"/>
              </a:rPr>
              <a:t>Durch Anklicken der Schaltfläche „öffnen“ wird die Hochwasserrisikomanagement-Abfrage  in einem neuen Fenster angezeigt.</a:t>
            </a:r>
          </a:p>
          <a:p>
            <a:endParaRPr lang="de-DE" altLang="de-DE" dirty="0">
              <a:latin typeface="Arial" pitchFamily="34" charset="0"/>
            </a:endParaRPr>
          </a:p>
          <a:p>
            <a:r>
              <a:rPr lang="de-DE" altLang="de-DE" b="1" dirty="0">
                <a:latin typeface="Arial" pitchFamily="34" charset="0"/>
                <a:cs typeface="Arial" pitchFamily="34" charset="0"/>
              </a:rPr>
              <a:t>Wechsel auf nächste Folie</a:t>
            </a:r>
          </a:p>
        </p:txBody>
      </p:sp>
      <p:sp>
        <p:nvSpPr>
          <p:cNvPr id="4813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5105" indent="-286579" eaLnBrk="0" hangingPunct="0">
              <a:spcBef>
                <a:spcPct val="30000"/>
              </a:spcBef>
              <a:defRPr sz="1200">
                <a:solidFill>
                  <a:schemeClr val="tx1"/>
                </a:solidFill>
                <a:latin typeface="Calibri" pitchFamily="34" charset="0"/>
                <a:ea typeface="MS PGothic" pitchFamily="34" charset="-128"/>
              </a:defRPr>
            </a:lvl2pPr>
            <a:lvl3pPr marL="1146315" indent="-229263" eaLnBrk="0" hangingPunct="0">
              <a:spcBef>
                <a:spcPct val="30000"/>
              </a:spcBef>
              <a:defRPr sz="1200">
                <a:solidFill>
                  <a:schemeClr val="tx1"/>
                </a:solidFill>
                <a:latin typeface="Calibri" pitchFamily="34" charset="0"/>
                <a:ea typeface="MS PGothic" pitchFamily="34" charset="-128"/>
              </a:defRPr>
            </a:lvl3pPr>
            <a:lvl4pPr marL="1604841" indent="-229263" eaLnBrk="0" hangingPunct="0">
              <a:spcBef>
                <a:spcPct val="30000"/>
              </a:spcBef>
              <a:defRPr sz="1200">
                <a:solidFill>
                  <a:schemeClr val="tx1"/>
                </a:solidFill>
                <a:latin typeface="Calibri" pitchFamily="34" charset="0"/>
                <a:ea typeface="MS PGothic" pitchFamily="34" charset="-128"/>
              </a:defRPr>
            </a:lvl4pPr>
            <a:lvl5pPr marL="2063366" indent="-229263" eaLnBrk="0" hangingPunct="0">
              <a:spcBef>
                <a:spcPct val="30000"/>
              </a:spcBef>
              <a:defRPr sz="1200">
                <a:solidFill>
                  <a:schemeClr val="tx1"/>
                </a:solidFill>
                <a:latin typeface="Calibri" pitchFamily="34" charset="0"/>
                <a:ea typeface="MS PGothic" pitchFamily="34" charset="-128"/>
              </a:defRPr>
            </a:lvl5pPr>
            <a:lvl6pPr marL="2521892" indent="-229263" defTabSz="458526"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80418" indent="-229263" defTabSz="458526"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38944" indent="-229263" defTabSz="458526"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97470" indent="-229263" defTabSz="458526"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D024C63B-C28A-4EAC-A13A-42B1A4792DC6}" type="slidenum">
              <a:rPr lang="de-DE" altLang="de-DE">
                <a:solidFill>
                  <a:prstClr val="black"/>
                </a:solidFill>
              </a:rPr>
              <a:pPr eaLnBrk="1" hangingPunct="1">
                <a:spcBef>
                  <a:spcPct val="0"/>
                </a:spcBef>
              </a:pPr>
              <a:t>40</a:t>
            </a:fld>
            <a:endParaRPr lang="de-DE" altLang="de-DE" dirty="0">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latin typeface="Arial" pitchFamily="34" charset="0"/>
              </a:rPr>
              <a:t>Als Ergebnis der Risikoabfrage erhalten Sie zunächst die Häufigkeiten von Hochwasser an dieser Stelle, die Überflutungstiefen und die Wasserspiegellagen. Dies ist dieselbe Tabelle wie im öffentlichen Bereich (UDO). Die Angabe des Wasserspiegels in Metern über NN können als Vorgaben für Planungen aller Art dienen.</a:t>
            </a:r>
          </a:p>
          <a:p>
            <a:endParaRPr lang="de-DE" altLang="de-DE" dirty="0">
              <a:latin typeface="Arial" pitchFamily="34" charset="0"/>
            </a:endParaRPr>
          </a:p>
          <a:p>
            <a:r>
              <a:rPr lang="de-DE" altLang="de-DE" b="1" dirty="0">
                <a:latin typeface="Arial" pitchFamily="34" charset="0"/>
              </a:rPr>
              <a:t>Klick</a:t>
            </a:r>
          </a:p>
          <a:p>
            <a:r>
              <a:rPr lang="de-DE" altLang="de-DE" dirty="0">
                <a:latin typeface="Arial" pitchFamily="34" charset="0"/>
              </a:rPr>
              <a:t>Weiter findet man den HWG- Ausschnitt vom Typ Überflutungstiefen für die Szenarien eines 10-, 50-, 100-jährlichen Hochwassers sowie eines Extremhochwassers abgebildet.</a:t>
            </a:r>
          </a:p>
          <a:p>
            <a:r>
              <a:rPr lang="de-DE" altLang="de-DE" b="1" dirty="0">
                <a:latin typeface="Arial" pitchFamily="34" charset="0"/>
              </a:rPr>
              <a:t>Klick</a:t>
            </a:r>
          </a:p>
          <a:p>
            <a:r>
              <a:rPr lang="de-DE" altLang="de-DE" dirty="0">
                <a:latin typeface="Arial" pitchFamily="34" charset="0"/>
              </a:rPr>
              <a:t>Im Abschnitt „Dokumente“ sind sämtliche Links zu weiterführenden Informationen aufgelistet, die den ausgewählten Ortspunkt betreffen und verfügbar sind. Eine im FIS HWRM erstellte Hochwasserrisikomanagement-Abfrage enthält in diesem Abschnitt mehr Informationen als eine in UDO (öffentlicher Bereich) durchgeführte HWRM-Abfrage. Neben den Links zu den Hochwassergefahrenkarten, Maßnahmenberichte sind hier auch Links zu den Hochwasserrisikokarten und Steckbriefen, zu den Hochwasserrisikobewertungskarten sowie den freibord-Karten aufgelistet. Durch Anklicken eines Links gelangt man direkt zum jeweiligen Dokument.</a:t>
            </a:r>
          </a:p>
          <a:p>
            <a:r>
              <a:rPr lang="de-DE" altLang="de-DE" dirty="0">
                <a:latin typeface="Arial" pitchFamily="34" charset="0"/>
              </a:rPr>
              <a:t>Bitte beachten Sie, dass aufgrund von Wartungsarbeiten bei der Landesanstalt für Umwelt, kurz „LUBW“, die beschriebene Nutzung des internen Bereichs freitags ab 12.00 Uhr für einen bestimmten Zeitraum nicht möglich ist.</a:t>
            </a:r>
          </a:p>
        </p:txBody>
      </p:sp>
      <p:sp>
        <p:nvSpPr>
          <p:cNvPr id="5325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5105" indent="-286579" eaLnBrk="0" hangingPunct="0">
              <a:spcBef>
                <a:spcPct val="30000"/>
              </a:spcBef>
              <a:defRPr sz="1200">
                <a:solidFill>
                  <a:schemeClr val="tx1"/>
                </a:solidFill>
                <a:latin typeface="Calibri" pitchFamily="34" charset="0"/>
                <a:ea typeface="MS PGothic" pitchFamily="34" charset="-128"/>
              </a:defRPr>
            </a:lvl2pPr>
            <a:lvl3pPr marL="1146315" indent="-229263" eaLnBrk="0" hangingPunct="0">
              <a:spcBef>
                <a:spcPct val="30000"/>
              </a:spcBef>
              <a:defRPr sz="1200">
                <a:solidFill>
                  <a:schemeClr val="tx1"/>
                </a:solidFill>
                <a:latin typeface="Calibri" pitchFamily="34" charset="0"/>
                <a:ea typeface="MS PGothic" pitchFamily="34" charset="-128"/>
              </a:defRPr>
            </a:lvl3pPr>
            <a:lvl4pPr marL="1604841" indent="-229263" eaLnBrk="0" hangingPunct="0">
              <a:spcBef>
                <a:spcPct val="30000"/>
              </a:spcBef>
              <a:defRPr sz="1200">
                <a:solidFill>
                  <a:schemeClr val="tx1"/>
                </a:solidFill>
                <a:latin typeface="Calibri" pitchFamily="34" charset="0"/>
                <a:ea typeface="MS PGothic" pitchFamily="34" charset="-128"/>
              </a:defRPr>
            </a:lvl4pPr>
            <a:lvl5pPr marL="2063366" indent="-229263" eaLnBrk="0" hangingPunct="0">
              <a:spcBef>
                <a:spcPct val="30000"/>
              </a:spcBef>
              <a:defRPr sz="1200">
                <a:solidFill>
                  <a:schemeClr val="tx1"/>
                </a:solidFill>
                <a:latin typeface="Calibri" pitchFamily="34" charset="0"/>
                <a:ea typeface="MS PGothic" pitchFamily="34" charset="-128"/>
              </a:defRPr>
            </a:lvl5pPr>
            <a:lvl6pPr marL="2521892" indent="-229263" defTabSz="458526"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80418" indent="-229263" defTabSz="458526"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38944" indent="-229263" defTabSz="458526"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97470" indent="-229263" defTabSz="458526"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D1D8BD91-29E1-439C-93A6-7411595D48DB}" type="slidenum">
              <a:rPr lang="de-DE" altLang="de-DE">
                <a:solidFill>
                  <a:prstClr val="black"/>
                </a:solidFill>
              </a:rPr>
              <a:pPr eaLnBrk="1" hangingPunct="1">
                <a:spcBef>
                  <a:spcPct val="0"/>
                </a:spcBef>
              </a:pPr>
              <a:t>41</a:t>
            </a:fld>
            <a:endParaRPr lang="de-DE" altLang="de-DE" dirty="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latin typeface="Arial" pitchFamily="34" charset="0"/>
              </a:rPr>
              <a:t>Als Ergebnis der Risikoabfrage erhalten Sie zunächst die Häufigkeiten von Hochwasser an dieser Stelle, die Überflutungstiefen und die Wasserspiegellagen. Dies ist dieselbe Tabelle wie im öffentlichen Bereich (UDO). Die Angabe des Wasserspiegels in Metern über NN können als Vorgaben für Planungen aller Art dienen.</a:t>
            </a:r>
          </a:p>
          <a:p>
            <a:endParaRPr lang="de-DE" altLang="de-DE" dirty="0">
              <a:latin typeface="Arial" pitchFamily="34" charset="0"/>
            </a:endParaRPr>
          </a:p>
          <a:p>
            <a:r>
              <a:rPr lang="de-DE" altLang="de-DE" b="1" dirty="0">
                <a:latin typeface="Arial" pitchFamily="34" charset="0"/>
              </a:rPr>
              <a:t>Klick</a:t>
            </a:r>
          </a:p>
          <a:p>
            <a:r>
              <a:rPr lang="de-DE" altLang="de-DE" dirty="0">
                <a:latin typeface="Arial" pitchFamily="34" charset="0"/>
              </a:rPr>
              <a:t>Weiter findet man den HWG- Ausschnitt vom Typ Überflutungstiefen für die Szenarien eines 10-, 50-, 100-jährlichen Hochwassers sowie eines Extremhochwassers abgebildet.</a:t>
            </a:r>
          </a:p>
          <a:p>
            <a:r>
              <a:rPr lang="de-DE" altLang="de-DE" b="1" dirty="0">
                <a:latin typeface="Arial" pitchFamily="34" charset="0"/>
              </a:rPr>
              <a:t>Klick</a:t>
            </a:r>
          </a:p>
          <a:p>
            <a:r>
              <a:rPr lang="de-DE" altLang="de-DE" dirty="0">
                <a:latin typeface="Arial" pitchFamily="34" charset="0"/>
              </a:rPr>
              <a:t>Im Abschnitt „Dokumente“ sind sämtliche Links zu weiterführenden Informationen aufgelistet, die den ausgewählten Ortspunkt betreffen und verfügbar sind. Eine im FIS HWRM erstellte Hochwasserrisikomanagement-Abfrage enthält in diesem Abschnitt mehr Informationen als eine in UDO (öffentlicher Bereich) durchgeführte HWRM-Abfrage. Neben den Links zu den Hochwassergefahrenkarten, Maßnahmenberichte sind hier auch Links zu den Hochwasserrisikokarten und Steckbriefen, zu den Hochwasserrisikobewertungskarten sowie den freibord-Karten aufgelistet. Durch Anklicken eines Links gelangt man direkt zum jeweiligen Dokument.</a:t>
            </a:r>
          </a:p>
          <a:p>
            <a:r>
              <a:rPr lang="de-DE" altLang="de-DE" dirty="0">
                <a:latin typeface="Arial" pitchFamily="34" charset="0"/>
              </a:rPr>
              <a:t>Bitte beachten Sie, dass aufgrund von Wartungsarbeiten bei der Landesanstalt für Umwelt, kurz „LUBW“, die beschriebene Nutzung des internen Bereichs freitags ab 12.00 Uhr für einen bestimmten Zeitraum nicht möglich ist.</a:t>
            </a:r>
          </a:p>
        </p:txBody>
      </p:sp>
      <p:sp>
        <p:nvSpPr>
          <p:cNvPr id="5325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5105" indent="-286579" eaLnBrk="0" hangingPunct="0">
              <a:spcBef>
                <a:spcPct val="30000"/>
              </a:spcBef>
              <a:defRPr sz="1200">
                <a:solidFill>
                  <a:schemeClr val="tx1"/>
                </a:solidFill>
                <a:latin typeface="Calibri" pitchFamily="34" charset="0"/>
                <a:ea typeface="MS PGothic" pitchFamily="34" charset="-128"/>
              </a:defRPr>
            </a:lvl2pPr>
            <a:lvl3pPr marL="1146315" indent="-229263" eaLnBrk="0" hangingPunct="0">
              <a:spcBef>
                <a:spcPct val="30000"/>
              </a:spcBef>
              <a:defRPr sz="1200">
                <a:solidFill>
                  <a:schemeClr val="tx1"/>
                </a:solidFill>
                <a:latin typeface="Calibri" pitchFamily="34" charset="0"/>
                <a:ea typeface="MS PGothic" pitchFamily="34" charset="-128"/>
              </a:defRPr>
            </a:lvl3pPr>
            <a:lvl4pPr marL="1604841" indent="-229263" eaLnBrk="0" hangingPunct="0">
              <a:spcBef>
                <a:spcPct val="30000"/>
              </a:spcBef>
              <a:defRPr sz="1200">
                <a:solidFill>
                  <a:schemeClr val="tx1"/>
                </a:solidFill>
                <a:latin typeface="Calibri" pitchFamily="34" charset="0"/>
                <a:ea typeface="MS PGothic" pitchFamily="34" charset="-128"/>
              </a:defRPr>
            </a:lvl4pPr>
            <a:lvl5pPr marL="2063366" indent="-229263" eaLnBrk="0" hangingPunct="0">
              <a:spcBef>
                <a:spcPct val="30000"/>
              </a:spcBef>
              <a:defRPr sz="1200">
                <a:solidFill>
                  <a:schemeClr val="tx1"/>
                </a:solidFill>
                <a:latin typeface="Calibri" pitchFamily="34" charset="0"/>
                <a:ea typeface="MS PGothic" pitchFamily="34" charset="-128"/>
              </a:defRPr>
            </a:lvl5pPr>
            <a:lvl6pPr marL="2521892" indent="-229263" defTabSz="458526"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80418" indent="-229263" defTabSz="458526"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38944" indent="-229263" defTabSz="458526"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97470" indent="-229263" defTabSz="458526"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D1D8BD91-29E1-439C-93A6-7411595D48DB}" type="slidenum">
              <a:rPr lang="de-DE" altLang="de-DE">
                <a:solidFill>
                  <a:prstClr val="black"/>
                </a:solidFill>
              </a:rPr>
              <a:pPr eaLnBrk="1" hangingPunct="1">
                <a:spcBef>
                  <a:spcPct val="0"/>
                </a:spcBef>
              </a:pPr>
              <a:t>42</a:t>
            </a:fld>
            <a:endParaRPr lang="de-DE" altLang="de-DE" dirty="0">
              <a:solidFill>
                <a:prstClr val="black"/>
              </a:solidFill>
            </a:endParaRPr>
          </a:p>
        </p:txBody>
      </p:sp>
    </p:spTree>
    <p:extLst>
      <p:ext uri="{BB962C8B-B14F-4D97-AF65-F5344CB8AC3E}">
        <p14:creationId xmlns:p14="http://schemas.microsoft.com/office/powerpoint/2010/main" val="42353399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latin typeface="Arial" charset="0"/>
              </a:rPr>
              <a:t>Sprecher:</a:t>
            </a:r>
          </a:p>
          <a:p>
            <a:r>
              <a:rPr lang="de-DE" altLang="de-DE" dirty="0">
                <a:latin typeface="Arial" charset="0"/>
              </a:rPr>
              <a:t/>
            </a:r>
            <a:br>
              <a:rPr lang="de-DE" altLang="de-DE" dirty="0">
                <a:latin typeface="Arial" charset="0"/>
              </a:rPr>
            </a:br>
            <a:r>
              <a:rPr lang="de-DE" altLang="de-DE" dirty="0">
                <a:latin typeface="Arial" charset="0"/>
              </a:rPr>
              <a:t>Was wird in den Starkregengefahrenkarten dargestellt?</a:t>
            </a:r>
          </a:p>
          <a:p>
            <a:r>
              <a:rPr lang="de-DE" altLang="de-DE" dirty="0">
                <a:latin typeface="Arial" charset="0"/>
              </a:rPr>
              <a:t>In den Starkregengefahrenkarten werden jeweils die maximalen Überflutungsausdehnungen, Überflutungstiefen und Fließgeschwindigkeiten für die o.g. Szenarien dargestellt. Die Darstellung der Fließgeschwindigkeiten ist nicht überall erfoderlich bzw. kann auch generalisiert dargestellt werden.</a:t>
            </a:r>
          </a:p>
          <a:p>
            <a:endParaRPr lang="de-DE" altLang="de-DE" dirty="0"/>
          </a:p>
        </p:txBody>
      </p:sp>
      <p:sp>
        <p:nvSpPr>
          <p:cNvPr id="10035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841" indent="-284956" eaLnBrk="0" hangingPunct="0">
              <a:spcBef>
                <a:spcPct val="30000"/>
              </a:spcBef>
              <a:defRPr sz="1200">
                <a:solidFill>
                  <a:schemeClr val="tx1"/>
                </a:solidFill>
                <a:latin typeface="Calibri" pitchFamily="34" charset="0"/>
                <a:ea typeface="MS PGothic" pitchFamily="34" charset="-128"/>
              </a:defRPr>
            </a:lvl2pPr>
            <a:lvl3pPr marL="1141417" indent="-227647" eaLnBrk="0" hangingPunct="0">
              <a:spcBef>
                <a:spcPct val="30000"/>
              </a:spcBef>
              <a:defRPr sz="1200">
                <a:solidFill>
                  <a:schemeClr val="tx1"/>
                </a:solidFill>
                <a:latin typeface="Calibri" pitchFamily="34" charset="0"/>
                <a:ea typeface="MS PGothic" pitchFamily="34" charset="-128"/>
              </a:defRPr>
            </a:lvl3pPr>
            <a:lvl4pPr marL="1598302" indent="-227647" eaLnBrk="0" hangingPunct="0">
              <a:spcBef>
                <a:spcPct val="30000"/>
              </a:spcBef>
              <a:defRPr sz="1200">
                <a:solidFill>
                  <a:schemeClr val="tx1"/>
                </a:solidFill>
                <a:latin typeface="Calibri" pitchFamily="34" charset="0"/>
                <a:ea typeface="MS PGothic" pitchFamily="34" charset="-128"/>
              </a:defRPr>
            </a:lvl4pPr>
            <a:lvl5pPr marL="2056779" indent="-227647" eaLnBrk="0" hangingPunct="0">
              <a:spcBef>
                <a:spcPct val="30000"/>
              </a:spcBef>
              <a:defRPr sz="1200">
                <a:solidFill>
                  <a:schemeClr val="tx1"/>
                </a:solidFill>
                <a:latin typeface="Calibri" pitchFamily="34" charset="0"/>
                <a:ea typeface="MS PGothic" pitchFamily="34" charset="-128"/>
              </a:defRPr>
            </a:lvl5pPr>
            <a:lvl6pPr marL="2515255" indent="-227647" defTabSz="458477"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3732" indent="-227647" defTabSz="458477"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32210" indent="-227647" defTabSz="458477"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90686" indent="-227647" defTabSz="458477"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EAC2C9FD-728B-4089-B727-E77FFD2221FB}" type="slidenum">
              <a:rPr lang="de-DE" altLang="de-DE" smtClean="0"/>
              <a:pPr eaLnBrk="1" hangingPunct="1">
                <a:spcBef>
                  <a:spcPct val="0"/>
                </a:spcBef>
              </a:pPr>
              <a:t>43</a:t>
            </a:fld>
            <a:endParaRPr lang="de-DE" altLang="de-DE"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7DCC78E-561A-4570-845E-DD82371F85BE}" type="slidenum">
              <a:rPr lang="de-DE" smtClean="0"/>
              <a:pPr>
                <a:defRPr/>
              </a:pPr>
              <a:t>4</a:t>
            </a:fld>
            <a:endParaRPr lang="de-DE" dirty="0"/>
          </a:p>
        </p:txBody>
      </p:sp>
    </p:spTree>
    <p:extLst>
      <p:ext uri="{BB962C8B-B14F-4D97-AF65-F5344CB8AC3E}">
        <p14:creationId xmlns:p14="http://schemas.microsoft.com/office/powerpoint/2010/main" val="28117298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7DCC78E-561A-4570-845E-DD82371F85BE}" type="slidenum">
              <a:rPr lang="de-DE" smtClean="0"/>
              <a:pPr>
                <a:defRPr/>
              </a:pPr>
              <a:t>44</a:t>
            </a:fld>
            <a:endParaRPr lang="de-DE" dirty="0"/>
          </a:p>
        </p:txBody>
      </p:sp>
    </p:spTree>
    <p:extLst>
      <p:ext uri="{BB962C8B-B14F-4D97-AF65-F5344CB8AC3E}">
        <p14:creationId xmlns:p14="http://schemas.microsoft.com/office/powerpoint/2010/main" val="23447289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7DCC78E-561A-4570-845E-DD82371F85BE}" type="slidenum">
              <a:rPr lang="de-DE" smtClean="0"/>
              <a:pPr>
                <a:defRPr/>
              </a:pPr>
              <a:t>45</a:t>
            </a:fld>
            <a:endParaRPr lang="de-DE" dirty="0"/>
          </a:p>
        </p:txBody>
      </p:sp>
    </p:spTree>
    <p:extLst>
      <p:ext uri="{BB962C8B-B14F-4D97-AF65-F5344CB8AC3E}">
        <p14:creationId xmlns:p14="http://schemas.microsoft.com/office/powerpoint/2010/main" val="14095950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7DCC78E-561A-4570-845E-DD82371F85BE}" type="slidenum">
              <a:rPr lang="de-DE" smtClean="0"/>
              <a:pPr>
                <a:defRPr/>
              </a:pPr>
              <a:t>46</a:t>
            </a:fld>
            <a:endParaRPr lang="de-DE" dirty="0"/>
          </a:p>
        </p:txBody>
      </p:sp>
    </p:spTree>
    <p:extLst>
      <p:ext uri="{BB962C8B-B14F-4D97-AF65-F5344CB8AC3E}">
        <p14:creationId xmlns:p14="http://schemas.microsoft.com/office/powerpoint/2010/main" val="21554004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7DCC78E-561A-4570-845E-DD82371F85BE}" type="slidenum">
              <a:rPr lang="de-DE" smtClean="0"/>
              <a:pPr>
                <a:defRPr/>
              </a:pPr>
              <a:t>47</a:t>
            </a:fld>
            <a:endParaRPr lang="de-DE" dirty="0"/>
          </a:p>
        </p:txBody>
      </p:sp>
    </p:spTree>
    <p:extLst>
      <p:ext uri="{BB962C8B-B14F-4D97-AF65-F5344CB8AC3E}">
        <p14:creationId xmlns:p14="http://schemas.microsoft.com/office/powerpoint/2010/main" val="19981008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7DCC78E-561A-4570-845E-DD82371F85BE}" type="slidenum">
              <a:rPr lang="de-DE" smtClean="0"/>
              <a:pPr>
                <a:defRPr/>
              </a:pPr>
              <a:t>48</a:t>
            </a:fld>
            <a:endParaRPr lang="de-DE" dirty="0"/>
          </a:p>
        </p:txBody>
      </p:sp>
    </p:spTree>
    <p:extLst>
      <p:ext uri="{BB962C8B-B14F-4D97-AF65-F5344CB8AC3E}">
        <p14:creationId xmlns:p14="http://schemas.microsoft.com/office/powerpoint/2010/main" val="22428518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7DCC78E-561A-4570-845E-DD82371F85BE}" type="slidenum">
              <a:rPr lang="de-DE" smtClean="0"/>
              <a:pPr>
                <a:defRPr/>
              </a:pPr>
              <a:t>49</a:t>
            </a:fld>
            <a:endParaRPr lang="de-DE" dirty="0"/>
          </a:p>
        </p:txBody>
      </p:sp>
    </p:spTree>
    <p:extLst>
      <p:ext uri="{BB962C8B-B14F-4D97-AF65-F5344CB8AC3E}">
        <p14:creationId xmlns:p14="http://schemas.microsoft.com/office/powerpoint/2010/main" val="17462401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7DCC78E-561A-4570-845E-DD82371F85BE}" type="slidenum">
              <a:rPr lang="de-DE" smtClean="0"/>
              <a:pPr>
                <a:defRPr/>
              </a:pPr>
              <a:t>50</a:t>
            </a:fld>
            <a:endParaRPr lang="de-DE" dirty="0"/>
          </a:p>
        </p:txBody>
      </p:sp>
    </p:spTree>
    <p:extLst>
      <p:ext uri="{BB962C8B-B14F-4D97-AF65-F5344CB8AC3E}">
        <p14:creationId xmlns:p14="http://schemas.microsoft.com/office/powerpoint/2010/main" val="28134999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7DCC78E-561A-4570-845E-DD82371F85BE}" type="slidenum">
              <a:rPr lang="de-DE" smtClean="0"/>
              <a:pPr>
                <a:defRPr/>
              </a:pPr>
              <a:t>51</a:t>
            </a:fld>
            <a:endParaRPr lang="de-DE" dirty="0"/>
          </a:p>
        </p:txBody>
      </p:sp>
    </p:spTree>
    <p:extLst>
      <p:ext uri="{BB962C8B-B14F-4D97-AF65-F5344CB8AC3E}">
        <p14:creationId xmlns:p14="http://schemas.microsoft.com/office/powerpoint/2010/main" val="29459531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7DCC78E-561A-4570-845E-DD82371F85BE}" type="slidenum">
              <a:rPr lang="de-DE" smtClean="0"/>
              <a:pPr>
                <a:defRPr/>
              </a:pPr>
              <a:t>52</a:t>
            </a:fld>
            <a:endParaRPr lang="de-DE" dirty="0"/>
          </a:p>
        </p:txBody>
      </p:sp>
    </p:spTree>
    <p:extLst>
      <p:ext uri="{BB962C8B-B14F-4D97-AF65-F5344CB8AC3E}">
        <p14:creationId xmlns:p14="http://schemas.microsoft.com/office/powerpoint/2010/main" val="13357915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7DCC78E-561A-4570-845E-DD82371F85BE}" type="slidenum">
              <a:rPr lang="de-DE" smtClean="0"/>
              <a:pPr>
                <a:defRPr/>
              </a:pPr>
              <a:t>53</a:t>
            </a:fld>
            <a:endParaRPr lang="de-DE" dirty="0"/>
          </a:p>
        </p:txBody>
      </p:sp>
    </p:spTree>
    <p:extLst>
      <p:ext uri="{BB962C8B-B14F-4D97-AF65-F5344CB8AC3E}">
        <p14:creationId xmlns:p14="http://schemas.microsoft.com/office/powerpoint/2010/main" val="4062880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7DCC78E-561A-4570-845E-DD82371F85BE}" type="slidenum">
              <a:rPr lang="de-DE" smtClean="0"/>
              <a:pPr>
                <a:defRPr/>
              </a:pPr>
              <a:t>5</a:t>
            </a:fld>
            <a:endParaRPr lang="de-DE" dirty="0"/>
          </a:p>
        </p:txBody>
      </p:sp>
    </p:spTree>
    <p:extLst>
      <p:ext uri="{BB962C8B-B14F-4D97-AF65-F5344CB8AC3E}">
        <p14:creationId xmlns:p14="http://schemas.microsoft.com/office/powerpoint/2010/main" val="34217432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7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spcBef>
                <a:spcPts val="599"/>
              </a:spcBef>
            </a:pPr>
            <a:r>
              <a:rPr lang="de-DE" altLang="de-DE" dirty="0"/>
              <a:t>ALS ALTERNATIVE ZUR VORHERIGEN BIKABLO-DARSTELLUNG</a:t>
            </a:r>
          </a:p>
          <a:p>
            <a:pPr marL="0" lvl="1">
              <a:spcBef>
                <a:spcPts val="599"/>
              </a:spcBef>
            </a:pPr>
            <a:endParaRPr lang="de-DE" altLang="de-DE" dirty="0"/>
          </a:p>
          <a:p>
            <a:pPr marL="0" lvl="1">
              <a:spcBef>
                <a:spcPts val="599"/>
              </a:spcBef>
            </a:pPr>
            <a:r>
              <a:rPr lang="de-DE" altLang="de-DE" dirty="0"/>
              <a:t>Führen sie eine Risikoanalyse durch!</a:t>
            </a:r>
          </a:p>
          <a:p>
            <a:pPr marL="0" lvl="1">
              <a:spcBef>
                <a:spcPts val="599"/>
              </a:spcBef>
            </a:pPr>
            <a:endParaRPr lang="de-DE" altLang="de-DE" dirty="0"/>
          </a:p>
          <a:p>
            <a:pPr marL="0" lvl="1">
              <a:spcBef>
                <a:spcPts val="599"/>
              </a:spcBef>
            </a:pPr>
            <a:r>
              <a:rPr lang="de-DE" altLang="de-DE" dirty="0"/>
              <a:t>Überprüfen Sie ihre Versicherung gegen Elementarschäden und Betriebsunterbrechung. Wie greifen diese im Fall einer Gebäude- und Anlagenerneuerung bzw. bei nicht erzeugter Wertschöpfung und wie hoch ist die jeweilige Selbstbeteiligung bzw. der Eigenanteil?</a:t>
            </a:r>
          </a:p>
          <a:p>
            <a:pPr marL="0" lvl="1">
              <a:spcBef>
                <a:spcPts val="599"/>
              </a:spcBef>
            </a:pPr>
            <a:endParaRPr lang="de-DE" altLang="de-DE" dirty="0"/>
          </a:p>
        </p:txBody>
      </p:sp>
      <p:sp>
        <p:nvSpPr>
          <p:cNvPr id="22938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761" indent="-285293" eaLnBrk="0" hangingPunct="0">
              <a:spcBef>
                <a:spcPct val="30000"/>
              </a:spcBef>
              <a:defRPr sz="1200">
                <a:solidFill>
                  <a:schemeClr val="tx1"/>
                </a:solidFill>
                <a:latin typeface="Calibri" pitchFamily="34" charset="0"/>
                <a:ea typeface="MS PGothic" pitchFamily="34" charset="-128"/>
              </a:defRPr>
            </a:lvl2pPr>
            <a:lvl3pPr marL="1141171" indent="-228234" eaLnBrk="0" hangingPunct="0">
              <a:spcBef>
                <a:spcPct val="30000"/>
              </a:spcBef>
              <a:defRPr sz="1200">
                <a:solidFill>
                  <a:schemeClr val="tx1"/>
                </a:solidFill>
                <a:latin typeface="Calibri" pitchFamily="34" charset="0"/>
                <a:ea typeface="MS PGothic" pitchFamily="34" charset="-128"/>
              </a:defRPr>
            </a:lvl3pPr>
            <a:lvl4pPr marL="1597640" indent="-228234" eaLnBrk="0" hangingPunct="0">
              <a:spcBef>
                <a:spcPct val="30000"/>
              </a:spcBef>
              <a:defRPr sz="1200">
                <a:solidFill>
                  <a:schemeClr val="tx1"/>
                </a:solidFill>
                <a:latin typeface="Calibri" pitchFamily="34" charset="0"/>
                <a:ea typeface="MS PGothic" pitchFamily="34" charset="-128"/>
              </a:defRPr>
            </a:lvl4pPr>
            <a:lvl5pPr marL="2054108" indent="-228234" eaLnBrk="0" hangingPunct="0">
              <a:spcBef>
                <a:spcPct val="30000"/>
              </a:spcBef>
              <a:defRPr sz="1200">
                <a:solidFill>
                  <a:schemeClr val="tx1"/>
                </a:solidFill>
                <a:latin typeface="Calibri" pitchFamily="34" charset="0"/>
                <a:ea typeface="MS PGothic" pitchFamily="34" charset="-128"/>
              </a:defRPr>
            </a:lvl5pPr>
            <a:lvl6pPr marL="2510577"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8D2F9914-B290-4B97-BB52-485E3F5763C6}" type="slidenum">
              <a:rPr lang="de-DE" altLang="de-DE" smtClean="0">
                <a:solidFill>
                  <a:srgbClr val="000000"/>
                </a:solidFill>
              </a:rPr>
              <a:pPr eaLnBrk="1" hangingPunct="1">
                <a:spcBef>
                  <a:spcPct val="0"/>
                </a:spcBef>
              </a:pPr>
              <a:t>54</a:t>
            </a:fld>
            <a:endParaRPr lang="de-DE" altLang="de-DE" dirty="0">
              <a:solidFill>
                <a:srgbClr val="000000"/>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214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latin typeface="Arial" pitchFamily="34" charset="0"/>
                <a:cs typeface="Arial" pitchFamily="34" charset="0"/>
              </a:rPr>
              <a:t>Als Beispiel eines Unternehmens, das mit Hochwasser zu kämpfen hatte und daraus gelernt hat, dürfen wir Ihnen nun die Firma RIDI Leuchten GmbH in Jungingen vorstellen.</a:t>
            </a:r>
          </a:p>
          <a:p>
            <a:r>
              <a:rPr lang="de-DE" altLang="de-DE" dirty="0">
                <a:latin typeface="Arial" pitchFamily="34" charset="0"/>
                <a:cs typeface="Arial" pitchFamily="34" charset="0"/>
              </a:rPr>
              <a:t>Jungingen liegt an der Starzel, die Starzel ist ein rechter Nebenfluss des Neckars im Zollernalbkreis und im Landkreis Tübingen.</a:t>
            </a:r>
          </a:p>
          <a:p>
            <a:r>
              <a:rPr lang="de-DE" altLang="de-DE" dirty="0">
                <a:latin typeface="Arial" pitchFamily="34" charset="0"/>
                <a:cs typeface="Arial" pitchFamily="34" charset="0"/>
              </a:rPr>
              <a:t>Aus der Bachidylle der Starzel wurde am 02.07.2008 ein reißendes Hochwasser und das innerhalb von einer Stunde!</a:t>
            </a:r>
          </a:p>
        </p:txBody>
      </p:sp>
      <p:sp>
        <p:nvSpPr>
          <p:cNvPr id="26214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761" indent="-285293" eaLnBrk="0" hangingPunct="0">
              <a:spcBef>
                <a:spcPct val="30000"/>
              </a:spcBef>
              <a:defRPr sz="1200">
                <a:solidFill>
                  <a:schemeClr val="tx1"/>
                </a:solidFill>
                <a:latin typeface="Calibri" pitchFamily="34" charset="0"/>
                <a:ea typeface="MS PGothic" pitchFamily="34" charset="-128"/>
              </a:defRPr>
            </a:lvl2pPr>
            <a:lvl3pPr marL="1141171" indent="-228234" eaLnBrk="0" hangingPunct="0">
              <a:spcBef>
                <a:spcPct val="30000"/>
              </a:spcBef>
              <a:defRPr sz="1200">
                <a:solidFill>
                  <a:schemeClr val="tx1"/>
                </a:solidFill>
                <a:latin typeface="Calibri" pitchFamily="34" charset="0"/>
                <a:ea typeface="MS PGothic" pitchFamily="34" charset="-128"/>
              </a:defRPr>
            </a:lvl3pPr>
            <a:lvl4pPr marL="1597640" indent="-228234" eaLnBrk="0" hangingPunct="0">
              <a:spcBef>
                <a:spcPct val="30000"/>
              </a:spcBef>
              <a:defRPr sz="1200">
                <a:solidFill>
                  <a:schemeClr val="tx1"/>
                </a:solidFill>
                <a:latin typeface="Calibri" pitchFamily="34" charset="0"/>
                <a:ea typeface="MS PGothic" pitchFamily="34" charset="-128"/>
              </a:defRPr>
            </a:lvl4pPr>
            <a:lvl5pPr marL="2054108" indent="-228234" eaLnBrk="0" hangingPunct="0">
              <a:spcBef>
                <a:spcPct val="30000"/>
              </a:spcBef>
              <a:defRPr sz="1200">
                <a:solidFill>
                  <a:schemeClr val="tx1"/>
                </a:solidFill>
                <a:latin typeface="Calibri" pitchFamily="34" charset="0"/>
                <a:ea typeface="MS PGothic" pitchFamily="34" charset="-128"/>
              </a:defRPr>
            </a:lvl5pPr>
            <a:lvl6pPr marL="2510577"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3403427C-9562-4069-B8EB-16C9527A0209}" type="slidenum">
              <a:rPr lang="de-DE" altLang="de-DE" smtClean="0"/>
              <a:pPr eaLnBrk="1" hangingPunct="1">
                <a:spcBef>
                  <a:spcPct val="0"/>
                </a:spcBef>
              </a:pPr>
              <a:t>55</a:t>
            </a:fld>
            <a:endParaRPr lang="de-DE" altLang="de-DE"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t>Anhand dieser Chronik sehen Sie wie schnell das Hochwasser über die Firma Ridi Leuchten GmbH wortwörtlich „hereinbrach“. </a:t>
            </a:r>
          </a:p>
          <a:p>
            <a:r>
              <a:rPr lang="de-DE" altLang="de-DE" dirty="0"/>
              <a:t>Eine Stunde nach Regenbeginn wurden die Gebäude bereits geflutet. </a:t>
            </a:r>
          </a:p>
          <a:p>
            <a:r>
              <a:rPr lang="de-DE" altLang="de-DE" dirty="0"/>
              <a:t>Nach 10 Stunden ist der ganze Spuk vorbei und der Schaden für die Firma (gottseidank nur materiell) immens.</a:t>
            </a:r>
          </a:p>
          <a:p>
            <a:endParaRPr lang="de-DE" altLang="de-DE" dirty="0"/>
          </a:p>
        </p:txBody>
      </p:sp>
      <p:sp>
        <p:nvSpPr>
          <p:cNvPr id="26317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761" indent="-285293" eaLnBrk="0" hangingPunct="0">
              <a:spcBef>
                <a:spcPct val="30000"/>
              </a:spcBef>
              <a:defRPr sz="1200">
                <a:solidFill>
                  <a:schemeClr val="tx1"/>
                </a:solidFill>
                <a:latin typeface="Calibri" pitchFamily="34" charset="0"/>
                <a:ea typeface="MS PGothic" pitchFamily="34" charset="-128"/>
              </a:defRPr>
            </a:lvl2pPr>
            <a:lvl3pPr marL="1141171" indent="-228234" eaLnBrk="0" hangingPunct="0">
              <a:spcBef>
                <a:spcPct val="30000"/>
              </a:spcBef>
              <a:defRPr sz="1200">
                <a:solidFill>
                  <a:schemeClr val="tx1"/>
                </a:solidFill>
                <a:latin typeface="Calibri" pitchFamily="34" charset="0"/>
                <a:ea typeface="MS PGothic" pitchFamily="34" charset="-128"/>
              </a:defRPr>
            </a:lvl3pPr>
            <a:lvl4pPr marL="1597640" indent="-228234" eaLnBrk="0" hangingPunct="0">
              <a:spcBef>
                <a:spcPct val="30000"/>
              </a:spcBef>
              <a:defRPr sz="1200">
                <a:solidFill>
                  <a:schemeClr val="tx1"/>
                </a:solidFill>
                <a:latin typeface="Calibri" pitchFamily="34" charset="0"/>
                <a:ea typeface="MS PGothic" pitchFamily="34" charset="-128"/>
              </a:defRPr>
            </a:lvl4pPr>
            <a:lvl5pPr marL="2054108" indent="-228234" eaLnBrk="0" hangingPunct="0">
              <a:spcBef>
                <a:spcPct val="30000"/>
              </a:spcBef>
              <a:defRPr sz="1200">
                <a:solidFill>
                  <a:schemeClr val="tx1"/>
                </a:solidFill>
                <a:latin typeface="Calibri" pitchFamily="34" charset="0"/>
                <a:ea typeface="MS PGothic" pitchFamily="34" charset="-128"/>
              </a:defRPr>
            </a:lvl5pPr>
            <a:lvl6pPr marL="2510577"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71BC212D-A2AE-492D-A1A0-3EDFB5BE22D7}" type="slidenum">
              <a:rPr lang="de-DE" altLang="de-DE" smtClean="0"/>
              <a:pPr eaLnBrk="1" hangingPunct="1">
                <a:spcBef>
                  <a:spcPct val="0"/>
                </a:spcBef>
              </a:pPr>
              <a:t>56</a:t>
            </a:fld>
            <a:endParaRPr lang="de-DE" altLang="de-DE"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t>Die nächsten Tage ist die Belegschaft mit Aufräumen und Schadensbewältigung beschäftigt. </a:t>
            </a:r>
          </a:p>
          <a:p>
            <a:r>
              <a:rPr lang="de-DE" altLang="de-DE" dirty="0"/>
              <a:t>Dank eines guten Krisenmanagements aber ist es gelungen, die Produktion bereits am 4. Tag wieder zu 50% am Laufen zu haben UND es wurde trotz einzelner Auftragsstornierungen kein Kunde verloren!</a:t>
            </a:r>
          </a:p>
        </p:txBody>
      </p:sp>
      <p:sp>
        <p:nvSpPr>
          <p:cNvPr id="26419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761" indent="-285293" eaLnBrk="0" hangingPunct="0">
              <a:spcBef>
                <a:spcPct val="30000"/>
              </a:spcBef>
              <a:defRPr sz="1200">
                <a:solidFill>
                  <a:schemeClr val="tx1"/>
                </a:solidFill>
                <a:latin typeface="Calibri" pitchFamily="34" charset="0"/>
                <a:ea typeface="MS PGothic" pitchFamily="34" charset="-128"/>
              </a:defRPr>
            </a:lvl2pPr>
            <a:lvl3pPr marL="1141171" indent="-228234" eaLnBrk="0" hangingPunct="0">
              <a:spcBef>
                <a:spcPct val="30000"/>
              </a:spcBef>
              <a:defRPr sz="1200">
                <a:solidFill>
                  <a:schemeClr val="tx1"/>
                </a:solidFill>
                <a:latin typeface="Calibri" pitchFamily="34" charset="0"/>
                <a:ea typeface="MS PGothic" pitchFamily="34" charset="-128"/>
              </a:defRPr>
            </a:lvl3pPr>
            <a:lvl4pPr marL="1597640" indent="-228234" eaLnBrk="0" hangingPunct="0">
              <a:spcBef>
                <a:spcPct val="30000"/>
              </a:spcBef>
              <a:defRPr sz="1200">
                <a:solidFill>
                  <a:schemeClr val="tx1"/>
                </a:solidFill>
                <a:latin typeface="Calibri" pitchFamily="34" charset="0"/>
                <a:ea typeface="MS PGothic" pitchFamily="34" charset="-128"/>
              </a:defRPr>
            </a:lvl4pPr>
            <a:lvl5pPr marL="2054108" indent="-228234" eaLnBrk="0" hangingPunct="0">
              <a:spcBef>
                <a:spcPct val="30000"/>
              </a:spcBef>
              <a:defRPr sz="1200">
                <a:solidFill>
                  <a:schemeClr val="tx1"/>
                </a:solidFill>
                <a:latin typeface="Calibri" pitchFamily="34" charset="0"/>
                <a:ea typeface="MS PGothic" pitchFamily="34" charset="-128"/>
              </a:defRPr>
            </a:lvl5pPr>
            <a:lvl6pPr marL="2510577"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CB99FD7D-9324-47AA-A622-036A2654455A}" type="slidenum">
              <a:rPr lang="de-DE" altLang="de-DE" smtClean="0"/>
              <a:pPr eaLnBrk="1" hangingPunct="1">
                <a:spcBef>
                  <a:spcPct val="0"/>
                </a:spcBef>
              </a:pPr>
              <a:t>57</a:t>
            </a:fld>
            <a:endParaRPr lang="de-DE" altLang="de-DE"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1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t>Ein großer materieller Schaden ist entstanden, aber die Katastrophe konnte nochmals abgewendet werden. Die Produktion lief nach einer Woche wieder.</a:t>
            </a:r>
          </a:p>
          <a:p>
            <a:r>
              <a:rPr lang="de-DE" altLang="de-DE" dirty="0"/>
              <a:t>Aber es war klar, dass dringend etwas für den Hcohwasserschutz getan werden muss!</a:t>
            </a:r>
          </a:p>
        </p:txBody>
      </p:sp>
      <p:sp>
        <p:nvSpPr>
          <p:cNvPr id="26522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761" indent="-285293" eaLnBrk="0" hangingPunct="0">
              <a:spcBef>
                <a:spcPct val="30000"/>
              </a:spcBef>
              <a:defRPr sz="1200">
                <a:solidFill>
                  <a:schemeClr val="tx1"/>
                </a:solidFill>
                <a:latin typeface="Calibri" pitchFamily="34" charset="0"/>
                <a:ea typeface="MS PGothic" pitchFamily="34" charset="-128"/>
              </a:defRPr>
            </a:lvl2pPr>
            <a:lvl3pPr marL="1141171" indent="-228234" eaLnBrk="0" hangingPunct="0">
              <a:spcBef>
                <a:spcPct val="30000"/>
              </a:spcBef>
              <a:defRPr sz="1200">
                <a:solidFill>
                  <a:schemeClr val="tx1"/>
                </a:solidFill>
                <a:latin typeface="Calibri" pitchFamily="34" charset="0"/>
                <a:ea typeface="MS PGothic" pitchFamily="34" charset="-128"/>
              </a:defRPr>
            </a:lvl3pPr>
            <a:lvl4pPr marL="1597640" indent="-228234" eaLnBrk="0" hangingPunct="0">
              <a:spcBef>
                <a:spcPct val="30000"/>
              </a:spcBef>
              <a:defRPr sz="1200">
                <a:solidFill>
                  <a:schemeClr val="tx1"/>
                </a:solidFill>
                <a:latin typeface="Calibri" pitchFamily="34" charset="0"/>
                <a:ea typeface="MS PGothic" pitchFamily="34" charset="-128"/>
              </a:defRPr>
            </a:lvl4pPr>
            <a:lvl5pPr marL="2054108" indent="-228234" eaLnBrk="0" hangingPunct="0">
              <a:spcBef>
                <a:spcPct val="30000"/>
              </a:spcBef>
              <a:defRPr sz="1200">
                <a:solidFill>
                  <a:schemeClr val="tx1"/>
                </a:solidFill>
                <a:latin typeface="Calibri" pitchFamily="34" charset="0"/>
                <a:ea typeface="MS PGothic" pitchFamily="34" charset="-128"/>
              </a:defRPr>
            </a:lvl5pPr>
            <a:lvl6pPr marL="2510577"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AA9D94AF-7924-4B22-8E19-0F17A9E76022}" type="slidenum">
              <a:rPr lang="de-DE" altLang="de-DE" smtClean="0"/>
              <a:pPr eaLnBrk="1" hangingPunct="1">
                <a:spcBef>
                  <a:spcPct val="0"/>
                </a:spcBef>
              </a:pPr>
              <a:t>58</a:t>
            </a:fld>
            <a:endParaRPr lang="de-DE" altLang="de-DE"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4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t>Was wurde nun also unternommen?</a:t>
            </a:r>
          </a:p>
          <a:p>
            <a:pPr>
              <a:buFontTx/>
              <a:buChar char="•"/>
            </a:pPr>
            <a:r>
              <a:rPr lang="de-DE" altLang="de-DE" dirty="0"/>
              <a:t> Ein Notfallplan wurde erstellt; eine Telefonliste und die Reihenfolge der Absicherung der Abschaltungen wurde festgelegt</a:t>
            </a:r>
          </a:p>
          <a:p>
            <a:pPr>
              <a:buFontTx/>
              <a:buChar char="•"/>
            </a:pPr>
            <a:r>
              <a:rPr lang="de-DE" altLang="de-DE" dirty="0"/>
              <a:t> Ein Katastrophenraum „Hochwasser</a:t>
            </a:r>
            <a:r>
              <a:rPr lang="ja-JP" altLang="de-DE"/>
              <a:t>“</a:t>
            </a:r>
            <a:r>
              <a:rPr lang="de-DE" altLang="ja-JP" dirty="0"/>
              <a:t> wurde eingerichtet, darin sind Pumpen, Schläuche, Wasserschieber, Sandsäcke, Gummistiefel etc. ständig griffbereit</a:t>
            </a:r>
          </a:p>
          <a:p>
            <a:pPr>
              <a:buFontTx/>
              <a:buChar char="•"/>
            </a:pPr>
            <a:r>
              <a:rPr lang="de-DE" altLang="de-DE" dirty="0"/>
              <a:t> Gebäude wurde an kritischen Stellen gegen Hochwasser geschützt</a:t>
            </a:r>
          </a:p>
          <a:p>
            <a:pPr>
              <a:buFontTx/>
              <a:buChar char="•"/>
            </a:pPr>
            <a:endParaRPr lang="de-DE" altLang="de-DE" dirty="0"/>
          </a:p>
          <a:p>
            <a:pPr>
              <a:buFontTx/>
              <a:buChar char="•"/>
            </a:pPr>
            <a:r>
              <a:rPr lang="de-DE" altLang="de-DE" dirty="0"/>
              <a:t> Die Schwachstellen wurden erfasst und die technischen Möglichkeiten wurden geprüft</a:t>
            </a:r>
          </a:p>
          <a:p>
            <a:pPr>
              <a:buFontTx/>
              <a:buChar char="•"/>
            </a:pPr>
            <a:r>
              <a:rPr lang="de-DE" altLang="de-DE" dirty="0"/>
              <a:t> Die Maßnahmen wurden definiert und umgesetzt</a:t>
            </a:r>
          </a:p>
          <a:p>
            <a:pPr>
              <a:buFontTx/>
              <a:buChar char="•"/>
            </a:pPr>
            <a:r>
              <a:rPr lang="de-DE" altLang="de-DE" dirty="0"/>
              <a:t> Abgrenzungen z.T. in Form von Mauern wurden gesetzt</a:t>
            </a:r>
          </a:p>
          <a:p>
            <a:pPr>
              <a:buFontTx/>
              <a:buChar char="•"/>
            </a:pPr>
            <a:r>
              <a:rPr lang="de-DE" altLang="de-DE" dirty="0"/>
              <a:t> Interne Abflüsse mit Rückstauklappen nachgerüstet</a:t>
            </a:r>
          </a:p>
          <a:p>
            <a:pPr>
              <a:buFontTx/>
              <a:buChar char="•"/>
            </a:pPr>
            <a:r>
              <a:rPr lang="de-DE" altLang="de-DE" dirty="0"/>
              <a:t> Räume mit wasserdichten Türen ausgerüstet</a:t>
            </a:r>
          </a:p>
          <a:p>
            <a:pPr>
              <a:buFontTx/>
              <a:buChar char="•"/>
            </a:pPr>
            <a:r>
              <a:rPr lang="de-DE" altLang="de-DE" dirty="0"/>
              <a:t> Kontrollschächte mit wasserdichten Deckeln verschraubt</a:t>
            </a:r>
          </a:p>
          <a:p>
            <a:pPr>
              <a:buFontTx/>
              <a:buChar char="•"/>
            </a:pPr>
            <a:r>
              <a:rPr lang="de-DE" altLang="de-DE" dirty="0"/>
              <a:t> Attikas der Flachdächer mit Notüberlauf ausgestattet</a:t>
            </a:r>
          </a:p>
          <a:p>
            <a:pPr>
              <a:buFontTx/>
              <a:buChar char="•"/>
            </a:pPr>
            <a:r>
              <a:rPr lang="de-DE" altLang="de-DE" dirty="0"/>
              <a:t> Kritische Dachabläufe mit Notüberlauf und Rückstauklappen ausgestattet</a:t>
            </a:r>
          </a:p>
          <a:p>
            <a:pPr>
              <a:buFontTx/>
              <a:buChar char="•"/>
            </a:pPr>
            <a:r>
              <a:rPr lang="de-DE" altLang="de-DE" dirty="0"/>
              <a:t> Manuelle oder automatisch drehbare oder steckbare Barrieren </a:t>
            </a:r>
          </a:p>
          <a:p>
            <a:pPr>
              <a:buFontTx/>
              <a:buChar char="•"/>
            </a:pPr>
            <a:endParaRPr lang="de-DE" altLang="de-DE" dirty="0"/>
          </a:p>
          <a:p>
            <a:r>
              <a:rPr lang="de-DE" altLang="de-DE" dirty="0"/>
              <a:t>Die Umsetzung wurde bis Sommer 2009 durchgeführt und die Kosten beliefen sich auf ca. 120.000€ für die Barrieren und ca. 80.000€ für die Baumaßnahmen</a:t>
            </a:r>
          </a:p>
          <a:p>
            <a:pPr>
              <a:buFontTx/>
              <a:buChar char="•"/>
            </a:pPr>
            <a:endParaRPr lang="de-DE" altLang="de-DE" dirty="0"/>
          </a:p>
        </p:txBody>
      </p:sp>
      <p:sp>
        <p:nvSpPr>
          <p:cNvPr id="26624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761" indent="-285293" eaLnBrk="0" hangingPunct="0">
              <a:spcBef>
                <a:spcPct val="30000"/>
              </a:spcBef>
              <a:defRPr sz="1200">
                <a:solidFill>
                  <a:schemeClr val="tx1"/>
                </a:solidFill>
                <a:latin typeface="Calibri" pitchFamily="34" charset="0"/>
                <a:ea typeface="MS PGothic" pitchFamily="34" charset="-128"/>
              </a:defRPr>
            </a:lvl2pPr>
            <a:lvl3pPr marL="1141171" indent="-228234" eaLnBrk="0" hangingPunct="0">
              <a:spcBef>
                <a:spcPct val="30000"/>
              </a:spcBef>
              <a:defRPr sz="1200">
                <a:solidFill>
                  <a:schemeClr val="tx1"/>
                </a:solidFill>
                <a:latin typeface="Calibri" pitchFamily="34" charset="0"/>
                <a:ea typeface="MS PGothic" pitchFamily="34" charset="-128"/>
              </a:defRPr>
            </a:lvl3pPr>
            <a:lvl4pPr marL="1597640" indent="-228234" eaLnBrk="0" hangingPunct="0">
              <a:spcBef>
                <a:spcPct val="30000"/>
              </a:spcBef>
              <a:defRPr sz="1200">
                <a:solidFill>
                  <a:schemeClr val="tx1"/>
                </a:solidFill>
                <a:latin typeface="Calibri" pitchFamily="34" charset="0"/>
                <a:ea typeface="MS PGothic" pitchFamily="34" charset="-128"/>
              </a:defRPr>
            </a:lvl4pPr>
            <a:lvl5pPr marL="2054108" indent="-228234" eaLnBrk="0" hangingPunct="0">
              <a:spcBef>
                <a:spcPct val="30000"/>
              </a:spcBef>
              <a:defRPr sz="1200">
                <a:solidFill>
                  <a:schemeClr val="tx1"/>
                </a:solidFill>
                <a:latin typeface="Calibri" pitchFamily="34" charset="0"/>
                <a:ea typeface="MS PGothic" pitchFamily="34" charset="-128"/>
              </a:defRPr>
            </a:lvl5pPr>
            <a:lvl6pPr marL="2510577"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CACE766B-5AEB-4C3C-9DAF-AD9926FE7F14}" type="slidenum">
              <a:rPr lang="de-DE" altLang="de-DE" smtClean="0"/>
              <a:pPr eaLnBrk="1" hangingPunct="1">
                <a:spcBef>
                  <a:spcPct val="0"/>
                </a:spcBef>
              </a:pPr>
              <a:t>59</a:t>
            </a:fld>
            <a:endParaRPr lang="de-DE" altLang="de-DE"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t>Die Firma RIDI Leuchten GmbH ist nun gut gerüstet gegen das nächste Hochwasser!</a:t>
            </a:r>
          </a:p>
          <a:p>
            <a:endParaRPr lang="de-DE" altLang="de-DE" dirty="0"/>
          </a:p>
          <a:p>
            <a:endParaRPr lang="de-DE" altLang="de-DE" dirty="0"/>
          </a:p>
        </p:txBody>
      </p:sp>
      <p:sp>
        <p:nvSpPr>
          <p:cNvPr id="26726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761" indent="-285293" eaLnBrk="0" hangingPunct="0">
              <a:spcBef>
                <a:spcPct val="30000"/>
              </a:spcBef>
              <a:defRPr sz="1200">
                <a:solidFill>
                  <a:schemeClr val="tx1"/>
                </a:solidFill>
                <a:latin typeface="Calibri" pitchFamily="34" charset="0"/>
                <a:ea typeface="MS PGothic" pitchFamily="34" charset="-128"/>
              </a:defRPr>
            </a:lvl2pPr>
            <a:lvl3pPr marL="1141171" indent="-228234" eaLnBrk="0" hangingPunct="0">
              <a:spcBef>
                <a:spcPct val="30000"/>
              </a:spcBef>
              <a:defRPr sz="1200">
                <a:solidFill>
                  <a:schemeClr val="tx1"/>
                </a:solidFill>
                <a:latin typeface="Calibri" pitchFamily="34" charset="0"/>
                <a:ea typeface="MS PGothic" pitchFamily="34" charset="-128"/>
              </a:defRPr>
            </a:lvl3pPr>
            <a:lvl4pPr marL="1597640" indent="-228234" eaLnBrk="0" hangingPunct="0">
              <a:spcBef>
                <a:spcPct val="30000"/>
              </a:spcBef>
              <a:defRPr sz="1200">
                <a:solidFill>
                  <a:schemeClr val="tx1"/>
                </a:solidFill>
                <a:latin typeface="Calibri" pitchFamily="34" charset="0"/>
                <a:ea typeface="MS PGothic" pitchFamily="34" charset="-128"/>
              </a:defRPr>
            </a:lvl4pPr>
            <a:lvl5pPr marL="2054108" indent="-228234" eaLnBrk="0" hangingPunct="0">
              <a:spcBef>
                <a:spcPct val="30000"/>
              </a:spcBef>
              <a:defRPr sz="1200">
                <a:solidFill>
                  <a:schemeClr val="tx1"/>
                </a:solidFill>
                <a:latin typeface="Calibri" pitchFamily="34" charset="0"/>
                <a:ea typeface="MS PGothic" pitchFamily="34" charset="-128"/>
              </a:defRPr>
            </a:lvl5pPr>
            <a:lvl6pPr marL="2510577"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B2D60904-563D-4852-866C-E677F4DE974A}" type="slidenum">
              <a:rPr lang="de-DE" altLang="de-DE" smtClean="0"/>
              <a:pPr eaLnBrk="1" hangingPunct="1">
                <a:spcBef>
                  <a:spcPct val="0"/>
                </a:spcBef>
              </a:pPr>
              <a:t>60</a:t>
            </a:fld>
            <a:endParaRPr lang="de-DE" altLang="de-DE"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829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latin typeface="Arial" pitchFamily="34" charset="0"/>
                <a:cs typeface="Arial" pitchFamily="34" charset="0"/>
              </a:rPr>
              <a:t>Als Beispiel eines Unternehmens, das sich mit dem Thema Hochwasser ohne akute Bedrohung auseinander gesetzt hat, dürfen wir Ihnen nun die IST Metz GmbH in Nürtingen vorstellen.</a:t>
            </a:r>
          </a:p>
          <a:p>
            <a:r>
              <a:rPr lang="de-DE" altLang="de-DE" dirty="0">
                <a:latin typeface="Times" charset="0"/>
              </a:rPr>
              <a:t>Die Firma IST Metz GmbH ist in exponierter Lage direkt an einer Neckarschleife umgeben von Überflutungsflächen angesiedelt.</a:t>
            </a:r>
          </a:p>
          <a:p>
            <a:endParaRPr lang="de-DE" altLang="de-DE" dirty="0">
              <a:latin typeface="Times" charset="0"/>
            </a:endParaRPr>
          </a:p>
          <a:p>
            <a:endParaRPr lang="de-DE" altLang="de-DE" dirty="0">
              <a:latin typeface="Arial" pitchFamily="34" charset="0"/>
              <a:cs typeface="Arial" pitchFamily="34" charset="0"/>
            </a:endParaRPr>
          </a:p>
        </p:txBody>
      </p:sp>
      <p:sp>
        <p:nvSpPr>
          <p:cNvPr id="26829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761" indent="-285293" eaLnBrk="0" hangingPunct="0">
              <a:spcBef>
                <a:spcPct val="30000"/>
              </a:spcBef>
              <a:defRPr sz="1200">
                <a:solidFill>
                  <a:schemeClr val="tx1"/>
                </a:solidFill>
                <a:latin typeface="Calibri" pitchFamily="34" charset="0"/>
                <a:ea typeface="MS PGothic" pitchFamily="34" charset="-128"/>
              </a:defRPr>
            </a:lvl2pPr>
            <a:lvl3pPr marL="1141171" indent="-228234" eaLnBrk="0" hangingPunct="0">
              <a:spcBef>
                <a:spcPct val="30000"/>
              </a:spcBef>
              <a:defRPr sz="1200">
                <a:solidFill>
                  <a:schemeClr val="tx1"/>
                </a:solidFill>
                <a:latin typeface="Calibri" pitchFamily="34" charset="0"/>
                <a:ea typeface="MS PGothic" pitchFamily="34" charset="-128"/>
              </a:defRPr>
            </a:lvl3pPr>
            <a:lvl4pPr marL="1597640" indent="-228234" eaLnBrk="0" hangingPunct="0">
              <a:spcBef>
                <a:spcPct val="30000"/>
              </a:spcBef>
              <a:defRPr sz="1200">
                <a:solidFill>
                  <a:schemeClr val="tx1"/>
                </a:solidFill>
                <a:latin typeface="Calibri" pitchFamily="34" charset="0"/>
                <a:ea typeface="MS PGothic" pitchFamily="34" charset="-128"/>
              </a:defRPr>
            </a:lvl4pPr>
            <a:lvl5pPr marL="2054108" indent="-228234" eaLnBrk="0" hangingPunct="0">
              <a:spcBef>
                <a:spcPct val="30000"/>
              </a:spcBef>
              <a:defRPr sz="1200">
                <a:solidFill>
                  <a:schemeClr val="tx1"/>
                </a:solidFill>
                <a:latin typeface="Calibri" pitchFamily="34" charset="0"/>
                <a:ea typeface="MS PGothic" pitchFamily="34" charset="-128"/>
              </a:defRPr>
            </a:lvl5pPr>
            <a:lvl6pPr marL="2510577"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52287D16-D25A-4C53-B101-59007DAACB4E}" type="slidenum">
              <a:rPr lang="de-DE" altLang="de-DE" smtClean="0"/>
              <a:pPr eaLnBrk="1" hangingPunct="1">
                <a:spcBef>
                  <a:spcPct val="0"/>
                </a:spcBef>
              </a:pPr>
              <a:t>61</a:t>
            </a:fld>
            <a:endParaRPr lang="de-DE" altLang="de-DE"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t>Wieso aber beschäftigt sich die Firma IST Metz GmbH mit dem Thema?</a:t>
            </a:r>
          </a:p>
          <a:p>
            <a:endParaRPr lang="de-DE" altLang="de-DE" dirty="0"/>
          </a:p>
          <a:p>
            <a:r>
              <a:rPr lang="de-DE" altLang="de-DE" dirty="0"/>
              <a:t>1978 gab es ein enormes Neckar-Hochwasser in Nürtingen. Der heutige Facility-Manager kann sich noch gut an das Szenario erinnern, da das Elternhaus in unmittelbarer Nähe des jetzigen Firmengeländes stand. Mit diesem Erfahrungsschatz konnte er die Geschäftsleitung überzeugen, dass an diesem Standort das Thema Hochwasser nicht zu unterschätzen ist. Es war klar, dass dringender Handlungsbedarf bestand.</a:t>
            </a:r>
          </a:p>
          <a:p>
            <a:endParaRPr lang="de-DE" altLang="de-DE" dirty="0"/>
          </a:p>
        </p:txBody>
      </p:sp>
      <p:sp>
        <p:nvSpPr>
          <p:cNvPr id="26931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761" indent="-285293" eaLnBrk="0" hangingPunct="0">
              <a:spcBef>
                <a:spcPct val="30000"/>
              </a:spcBef>
              <a:defRPr sz="1200">
                <a:solidFill>
                  <a:schemeClr val="tx1"/>
                </a:solidFill>
                <a:latin typeface="Calibri" pitchFamily="34" charset="0"/>
                <a:ea typeface="MS PGothic" pitchFamily="34" charset="-128"/>
              </a:defRPr>
            </a:lvl2pPr>
            <a:lvl3pPr marL="1141171" indent="-228234" eaLnBrk="0" hangingPunct="0">
              <a:spcBef>
                <a:spcPct val="30000"/>
              </a:spcBef>
              <a:defRPr sz="1200">
                <a:solidFill>
                  <a:schemeClr val="tx1"/>
                </a:solidFill>
                <a:latin typeface="Calibri" pitchFamily="34" charset="0"/>
                <a:ea typeface="MS PGothic" pitchFamily="34" charset="-128"/>
              </a:defRPr>
            </a:lvl3pPr>
            <a:lvl4pPr marL="1597640" indent="-228234" eaLnBrk="0" hangingPunct="0">
              <a:spcBef>
                <a:spcPct val="30000"/>
              </a:spcBef>
              <a:defRPr sz="1200">
                <a:solidFill>
                  <a:schemeClr val="tx1"/>
                </a:solidFill>
                <a:latin typeface="Calibri" pitchFamily="34" charset="0"/>
                <a:ea typeface="MS PGothic" pitchFamily="34" charset="-128"/>
              </a:defRPr>
            </a:lvl4pPr>
            <a:lvl5pPr marL="2054108" indent="-228234" eaLnBrk="0" hangingPunct="0">
              <a:spcBef>
                <a:spcPct val="30000"/>
              </a:spcBef>
              <a:defRPr sz="1200">
                <a:solidFill>
                  <a:schemeClr val="tx1"/>
                </a:solidFill>
                <a:latin typeface="Calibri" pitchFamily="34" charset="0"/>
                <a:ea typeface="MS PGothic" pitchFamily="34" charset="-128"/>
              </a:defRPr>
            </a:lvl5pPr>
            <a:lvl6pPr marL="2510577"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6E0BFF22-CE66-4BFE-94A2-A1A692B8C0FD}" type="slidenum">
              <a:rPr lang="de-DE" altLang="de-DE" smtClean="0"/>
              <a:pPr eaLnBrk="1" hangingPunct="1">
                <a:spcBef>
                  <a:spcPct val="0"/>
                </a:spcBef>
              </a:pPr>
              <a:t>62</a:t>
            </a:fld>
            <a:endParaRPr lang="de-DE" altLang="de-DE"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latin typeface="Arial" pitchFamily="34" charset="0"/>
              </a:rPr>
              <a:t>Mit Hilfe der HWGK kann der Industriebetrieb das Hochwasserrisiko für die einzelnen Betriebsteile auf dem Firmengelände benennen, welche hier rot markiert sind.</a:t>
            </a:r>
          </a:p>
          <a:p>
            <a:r>
              <a:rPr lang="de-DE" altLang="de-DE" dirty="0">
                <a:latin typeface="Arial" pitchFamily="34" charset="0"/>
              </a:rPr>
              <a:t>Nach Prüfung der HWGK zeigt sich, dass nur die Zentrale der Firma nicht von einem HQ</a:t>
            </a:r>
            <a:r>
              <a:rPr lang="de-DE" altLang="de-DE" baseline="-25000" dirty="0">
                <a:latin typeface="Arial" pitchFamily="34" charset="0"/>
              </a:rPr>
              <a:t>10</a:t>
            </a:r>
            <a:r>
              <a:rPr lang="de-DE" altLang="de-DE" dirty="0">
                <a:latin typeface="Arial" pitchFamily="34" charset="0"/>
              </a:rPr>
              <a:t>, HQ</a:t>
            </a:r>
            <a:r>
              <a:rPr lang="de-DE" altLang="de-DE" baseline="-25000" dirty="0">
                <a:latin typeface="Arial" pitchFamily="34" charset="0"/>
              </a:rPr>
              <a:t>50</a:t>
            </a:r>
            <a:r>
              <a:rPr lang="de-DE" altLang="de-DE" dirty="0">
                <a:latin typeface="Arial" pitchFamily="34" charset="0"/>
              </a:rPr>
              <a:t> oder HQ</a:t>
            </a:r>
            <a:r>
              <a:rPr lang="de-DE" altLang="de-DE" baseline="-25000" dirty="0">
                <a:latin typeface="Arial" pitchFamily="34" charset="0"/>
              </a:rPr>
              <a:t>100</a:t>
            </a:r>
            <a:r>
              <a:rPr lang="de-DE" altLang="de-DE" dirty="0">
                <a:latin typeface="Arial" pitchFamily="34" charset="0"/>
              </a:rPr>
              <a:t> betroffen sein wird.</a:t>
            </a:r>
          </a:p>
        </p:txBody>
      </p:sp>
      <p:sp>
        <p:nvSpPr>
          <p:cNvPr id="5427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4931" indent="-285293" eaLnBrk="0" hangingPunct="0">
              <a:spcBef>
                <a:spcPct val="30000"/>
              </a:spcBef>
              <a:defRPr sz="1200">
                <a:solidFill>
                  <a:schemeClr val="tx1"/>
                </a:solidFill>
                <a:latin typeface="Calibri" pitchFamily="34" charset="0"/>
                <a:ea typeface="MS PGothic" pitchFamily="34" charset="-128"/>
              </a:defRPr>
            </a:lvl2pPr>
            <a:lvl3pPr marL="1145927" indent="-228234" eaLnBrk="0" hangingPunct="0">
              <a:spcBef>
                <a:spcPct val="30000"/>
              </a:spcBef>
              <a:defRPr sz="1200">
                <a:solidFill>
                  <a:schemeClr val="tx1"/>
                </a:solidFill>
                <a:latin typeface="Calibri" pitchFamily="34" charset="0"/>
                <a:ea typeface="MS PGothic" pitchFamily="34" charset="-128"/>
              </a:defRPr>
            </a:lvl3pPr>
            <a:lvl4pPr marL="1603980" indent="-228234" eaLnBrk="0" hangingPunct="0">
              <a:spcBef>
                <a:spcPct val="30000"/>
              </a:spcBef>
              <a:defRPr sz="1200">
                <a:solidFill>
                  <a:schemeClr val="tx1"/>
                </a:solidFill>
                <a:latin typeface="Calibri" pitchFamily="34" charset="0"/>
                <a:ea typeface="MS PGothic" pitchFamily="34" charset="-128"/>
              </a:defRPr>
            </a:lvl4pPr>
            <a:lvl5pPr marL="2062033" indent="-228234" eaLnBrk="0" hangingPunct="0">
              <a:spcBef>
                <a:spcPct val="30000"/>
              </a:spcBef>
              <a:defRPr sz="1200">
                <a:solidFill>
                  <a:schemeClr val="tx1"/>
                </a:solidFill>
                <a:latin typeface="Calibri" pitchFamily="34" charset="0"/>
                <a:ea typeface="MS PGothic" pitchFamily="34" charset="-128"/>
              </a:defRPr>
            </a:lvl5pPr>
            <a:lvl6pPr marL="2518502"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4970"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31439"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7907"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DB9C77B2-55AF-4953-A6CD-E69E836368B3}" type="slidenum">
              <a:rPr lang="de-DE" altLang="de-DE" smtClean="0"/>
              <a:pPr eaLnBrk="1" hangingPunct="1">
                <a:spcBef>
                  <a:spcPct val="0"/>
                </a:spcBef>
              </a:pPr>
              <a:t>63</a:t>
            </a:fld>
            <a:endParaRPr lang="de-DE" altLang="de-DE"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latin typeface="Arial" pitchFamily="34" charset="0"/>
                <a:cs typeface="Arial" pitchFamily="34" charset="0"/>
              </a:rPr>
              <a:t>Diese Folie enthält eine Animation!</a:t>
            </a:r>
          </a:p>
          <a:p>
            <a:endParaRPr lang="de-DE" altLang="de-DE" dirty="0">
              <a:latin typeface="Arial" pitchFamily="34" charset="0"/>
              <a:cs typeface="Arial" pitchFamily="34" charset="0"/>
            </a:endParaRPr>
          </a:p>
        </p:txBody>
      </p:sp>
      <p:sp>
        <p:nvSpPr>
          <p:cNvPr id="20275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4EE16A50-3CF8-417A-9AA5-0193EFDB11D0}" type="slidenum">
              <a:rPr lang="de-DE" altLang="de-DE" sz="1100" smtClean="0">
                <a:solidFill>
                  <a:srgbClr val="000000"/>
                </a:solidFill>
              </a:rPr>
              <a:pPr eaLnBrk="1" hangingPunct="1">
                <a:spcBef>
                  <a:spcPct val="0"/>
                </a:spcBef>
              </a:pPr>
              <a:t>6</a:t>
            </a:fld>
            <a:endParaRPr lang="de-DE" altLang="de-DE" sz="1100">
              <a:solidFill>
                <a:srgbClr val="000000"/>
              </a:solidFill>
            </a:endParaRPr>
          </a:p>
        </p:txBody>
      </p:sp>
    </p:spTree>
    <p:extLst>
      <p:ext uri="{BB962C8B-B14F-4D97-AF65-F5344CB8AC3E}">
        <p14:creationId xmlns:p14="http://schemas.microsoft.com/office/powerpoint/2010/main" val="40594377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033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t>Die Firma führte Gespräche mit der Stadt Nürtingen, mit Versicherungen und Fachleuten. Sie besuchte Vorträge im Ministerium für Umwelt und setzte vor allem der gesunde Menschenverstand ein.</a:t>
            </a:r>
          </a:p>
          <a:p>
            <a:r>
              <a:rPr lang="de-DE" altLang="de-DE" dirty="0"/>
              <a:t>Es wurde eine Gefährdungsbeurteilung durchgeführt und aufbauend ein Maßnahmenkatalog sowie ein Vier-Phasenplan erstellt. </a:t>
            </a:r>
          </a:p>
          <a:p>
            <a:r>
              <a:rPr lang="de-DE" altLang="de-DE" dirty="0"/>
              <a:t>Hier wurden die Verantwortlichkeiten sowie die Maßnahmen für die Phasen definiert: </a:t>
            </a:r>
          </a:p>
          <a:p>
            <a:pPr marL="171176" indent="-171176">
              <a:buFont typeface="Arial" panose="020B0604020202020204" pitchFamily="34" charset="0"/>
              <a:buChar char="•"/>
            </a:pPr>
            <a:r>
              <a:rPr lang="de-DE" altLang="de-DE" dirty="0"/>
              <a:t>Starke Niederschläge</a:t>
            </a:r>
          </a:p>
          <a:p>
            <a:pPr marL="171176" indent="-171176">
              <a:buFont typeface="Arial" panose="020B0604020202020204" pitchFamily="34" charset="0"/>
              <a:buChar char="•"/>
            </a:pPr>
            <a:r>
              <a:rPr lang="de-DE" altLang="de-DE" dirty="0"/>
              <a:t>Hochwasservoralarm</a:t>
            </a:r>
          </a:p>
          <a:p>
            <a:pPr marL="171176" indent="-171176">
              <a:buFont typeface="Arial" panose="020B0604020202020204" pitchFamily="34" charset="0"/>
              <a:buChar char="•"/>
            </a:pPr>
            <a:r>
              <a:rPr lang="de-DE" altLang="de-DE" dirty="0"/>
              <a:t>Hochwasseralarm</a:t>
            </a:r>
          </a:p>
          <a:p>
            <a:pPr marL="171176" indent="-171176">
              <a:buFont typeface="Arial" panose="020B0604020202020204" pitchFamily="34" charset="0"/>
              <a:buChar char="•"/>
            </a:pPr>
            <a:r>
              <a:rPr lang="de-DE" altLang="de-DE" dirty="0"/>
              <a:t>Aufräumen</a:t>
            </a:r>
          </a:p>
        </p:txBody>
      </p:sp>
      <p:sp>
        <p:nvSpPr>
          <p:cNvPr id="27034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761" indent="-285293" eaLnBrk="0" hangingPunct="0">
              <a:spcBef>
                <a:spcPct val="30000"/>
              </a:spcBef>
              <a:defRPr sz="1200">
                <a:solidFill>
                  <a:schemeClr val="tx1"/>
                </a:solidFill>
                <a:latin typeface="Calibri" pitchFamily="34" charset="0"/>
                <a:ea typeface="MS PGothic" pitchFamily="34" charset="-128"/>
              </a:defRPr>
            </a:lvl2pPr>
            <a:lvl3pPr marL="1141171" indent="-228234" eaLnBrk="0" hangingPunct="0">
              <a:spcBef>
                <a:spcPct val="30000"/>
              </a:spcBef>
              <a:defRPr sz="1200">
                <a:solidFill>
                  <a:schemeClr val="tx1"/>
                </a:solidFill>
                <a:latin typeface="Calibri" pitchFamily="34" charset="0"/>
                <a:ea typeface="MS PGothic" pitchFamily="34" charset="-128"/>
              </a:defRPr>
            </a:lvl3pPr>
            <a:lvl4pPr marL="1597640" indent="-228234" eaLnBrk="0" hangingPunct="0">
              <a:spcBef>
                <a:spcPct val="30000"/>
              </a:spcBef>
              <a:defRPr sz="1200">
                <a:solidFill>
                  <a:schemeClr val="tx1"/>
                </a:solidFill>
                <a:latin typeface="Calibri" pitchFamily="34" charset="0"/>
                <a:ea typeface="MS PGothic" pitchFamily="34" charset="-128"/>
              </a:defRPr>
            </a:lvl4pPr>
            <a:lvl5pPr marL="2054108" indent="-228234" eaLnBrk="0" hangingPunct="0">
              <a:spcBef>
                <a:spcPct val="30000"/>
              </a:spcBef>
              <a:defRPr sz="1200">
                <a:solidFill>
                  <a:schemeClr val="tx1"/>
                </a:solidFill>
                <a:latin typeface="Calibri" pitchFamily="34" charset="0"/>
                <a:ea typeface="MS PGothic" pitchFamily="34" charset="-128"/>
              </a:defRPr>
            </a:lvl5pPr>
            <a:lvl6pPr marL="2510577"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F481DD82-A032-487F-B77F-39EE0508137D}" type="slidenum">
              <a:rPr lang="de-DE" altLang="de-DE" smtClean="0"/>
              <a:pPr eaLnBrk="1" hangingPunct="1">
                <a:spcBef>
                  <a:spcPct val="0"/>
                </a:spcBef>
              </a:pPr>
              <a:t>64</a:t>
            </a:fld>
            <a:endParaRPr lang="de-DE" altLang="de-DE"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t>An den Gebäuden wurden Hochwassermarken angebracht; diese sollen veranschaulichen wie hoch das Wasser bei einem Hochwasser von HQ50, HQ100 bzw. HQextrem steht.</a:t>
            </a:r>
          </a:p>
          <a:p>
            <a:endParaRPr lang="de-DE" altLang="de-DE" dirty="0"/>
          </a:p>
          <a:p>
            <a:r>
              <a:rPr lang="de-DE" altLang="de-DE" dirty="0"/>
              <a:t>Die Belegschaft wurde im rahmen der Betriebsversammlung über die Vorkehrmaßnahmen sowie den Ist-Stand informiert.</a:t>
            </a:r>
          </a:p>
        </p:txBody>
      </p:sp>
      <p:sp>
        <p:nvSpPr>
          <p:cNvPr id="27341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761" indent="-285293" eaLnBrk="0" hangingPunct="0">
              <a:spcBef>
                <a:spcPct val="30000"/>
              </a:spcBef>
              <a:defRPr sz="1200">
                <a:solidFill>
                  <a:schemeClr val="tx1"/>
                </a:solidFill>
                <a:latin typeface="Calibri" pitchFamily="34" charset="0"/>
                <a:ea typeface="MS PGothic" pitchFamily="34" charset="-128"/>
              </a:defRPr>
            </a:lvl2pPr>
            <a:lvl3pPr marL="1141171" indent="-228234" eaLnBrk="0" hangingPunct="0">
              <a:spcBef>
                <a:spcPct val="30000"/>
              </a:spcBef>
              <a:defRPr sz="1200">
                <a:solidFill>
                  <a:schemeClr val="tx1"/>
                </a:solidFill>
                <a:latin typeface="Calibri" pitchFamily="34" charset="0"/>
                <a:ea typeface="MS PGothic" pitchFamily="34" charset="-128"/>
              </a:defRPr>
            </a:lvl3pPr>
            <a:lvl4pPr marL="1597640" indent="-228234" eaLnBrk="0" hangingPunct="0">
              <a:spcBef>
                <a:spcPct val="30000"/>
              </a:spcBef>
              <a:defRPr sz="1200">
                <a:solidFill>
                  <a:schemeClr val="tx1"/>
                </a:solidFill>
                <a:latin typeface="Calibri" pitchFamily="34" charset="0"/>
                <a:ea typeface="MS PGothic" pitchFamily="34" charset="-128"/>
              </a:defRPr>
            </a:lvl4pPr>
            <a:lvl5pPr marL="2054108" indent="-228234" eaLnBrk="0" hangingPunct="0">
              <a:spcBef>
                <a:spcPct val="30000"/>
              </a:spcBef>
              <a:defRPr sz="1200">
                <a:solidFill>
                  <a:schemeClr val="tx1"/>
                </a:solidFill>
                <a:latin typeface="Calibri" pitchFamily="34" charset="0"/>
                <a:ea typeface="MS PGothic" pitchFamily="34" charset="-128"/>
              </a:defRPr>
            </a:lvl5pPr>
            <a:lvl6pPr marL="2510577"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866EDC83-93F3-4AD3-B9E1-F08FF09DECBB}" type="slidenum">
              <a:rPr lang="de-DE" altLang="de-DE" smtClean="0"/>
              <a:pPr eaLnBrk="1" hangingPunct="1">
                <a:spcBef>
                  <a:spcPct val="0"/>
                </a:spcBef>
              </a:pPr>
              <a:t>68</a:t>
            </a:fld>
            <a:endParaRPr lang="de-DE" altLang="de-DE"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latin typeface="Arial" pitchFamily="34" charset="0"/>
                <a:cs typeface="Arial" pitchFamily="34" charset="0"/>
              </a:rPr>
              <a:t>Diese Folie bei unternehmensinterner Präsentation einblenden!</a:t>
            </a:r>
          </a:p>
          <a:p>
            <a:endParaRPr lang="de-DE" altLang="de-DE" dirty="0">
              <a:latin typeface="Arial" pitchFamily="34" charset="0"/>
              <a:cs typeface="Arial" pitchFamily="34" charset="0"/>
            </a:endParaRPr>
          </a:p>
          <a:p>
            <a:pPr eaLnBrk="1" hangingPunct="1">
              <a:spcBef>
                <a:spcPct val="0"/>
              </a:spcBef>
            </a:pPr>
            <a:r>
              <a:rPr lang="de-DE" altLang="de-DE" dirty="0">
                <a:latin typeface="Arial" pitchFamily="34" charset="0"/>
                <a:cs typeface="Arial" pitchFamily="34" charset="0"/>
              </a:rPr>
              <a:t>Diese Folie ist zum Ausdruck und unternehmensinterner Bearbeitung vorgesehen!</a:t>
            </a:r>
          </a:p>
          <a:p>
            <a:pPr eaLnBrk="1" hangingPunct="1">
              <a:spcBef>
                <a:spcPct val="0"/>
              </a:spcBef>
            </a:pPr>
            <a:endParaRPr lang="de-DE" altLang="de-DE" dirty="0">
              <a:latin typeface="Arial" pitchFamily="34" charset="0"/>
              <a:cs typeface="Arial" pitchFamily="34" charset="0"/>
            </a:endParaRPr>
          </a:p>
          <a:p>
            <a:pPr eaLnBrk="1" hangingPunct="1">
              <a:spcBef>
                <a:spcPct val="0"/>
              </a:spcBef>
            </a:pPr>
            <a:r>
              <a:rPr lang="de-DE" altLang="de-DE" dirty="0">
                <a:latin typeface="Arial" pitchFamily="34" charset="0"/>
                <a:cs typeface="Arial" pitchFamily="34" charset="0"/>
              </a:rPr>
              <a:t>Die Checkliste WÄHREND des Hochwassers…</a:t>
            </a:r>
          </a:p>
          <a:p>
            <a:endParaRPr lang="de-DE" altLang="de-DE" dirty="0">
              <a:solidFill>
                <a:srgbClr val="FF0000"/>
              </a:solidFill>
              <a:latin typeface="Arial" pitchFamily="34" charset="0"/>
              <a:cs typeface="Arial" pitchFamily="34" charset="0"/>
            </a:endParaRPr>
          </a:p>
          <a:p>
            <a:endParaRPr lang="de-DE" altLang="de-DE" dirty="0">
              <a:solidFill>
                <a:srgbClr val="FF0000"/>
              </a:solidFill>
              <a:latin typeface="Arial" pitchFamily="34" charset="0"/>
              <a:cs typeface="Arial" pitchFamily="34" charset="0"/>
            </a:endParaRPr>
          </a:p>
        </p:txBody>
      </p:sp>
      <p:sp>
        <p:nvSpPr>
          <p:cNvPr id="25190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761" indent="-285293" eaLnBrk="0" hangingPunct="0">
              <a:spcBef>
                <a:spcPct val="30000"/>
              </a:spcBef>
              <a:defRPr sz="1200">
                <a:solidFill>
                  <a:schemeClr val="tx1"/>
                </a:solidFill>
                <a:latin typeface="Calibri" pitchFamily="34" charset="0"/>
                <a:ea typeface="MS PGothic" pitchFamily="34" charset="-128"/>
              </a:defRPr>
            </a:lvl2pPr>
            <a:lvl3pPr marL="1141171" indent="-228234" eaLnBrk="0" hangingPunct="0">
              <a:spcBef>
                <a:spcPct val="30000"/>
              </a:spcBef>
              <a:defRPr sz="1200">
                <a:solidFill>
                  <a:schemeClr val="tx1"/>
                </a:solidFill>
                <a:latin typeface="Calibri" pitchFamily="34" charset="0"/>
                <a:ea typeface="MS PGothic" pitchFamily="34" charset="-128"/>
              </a:defRPr>
            </a:lvl3pPr>
            <a:lvl4pPr marL="1597640" indent="-228234" eaLnBrk="0" hangingPunct="0">
              <a:spcBef>
                <a:spcPct val="30000"/>
              </a:spcBef>
              <a:defRPr sz="1200">
                <a:solidFill>
                  <a:schemeClr val="tx1"/>
                </a:solidFill>
                <a:latin typeface="Calibri" pitchFamily="34" charset="0"/>
                <a:ea typeface="MS PGothic" pitchFamily="34" charset="-128"/>
              </a:defRPr>
            </a:lvl4pPr>
            <a:lvl5pPr marL="2054108" indent="-228234" eaLnBrk="0" hangingPunct="0">
              <a:spcBef>
                <a:spcPct val="30000"/>
              </a:spcBef>
              <a:defRPr sz="1200">
                <a:solidFill>
                  <a:schemeClr val="tx1"/>
                </a:solidFill>
                <a:latin typeface="Calibri" pitchFamily="34" charset="0"/>
                <a:ea typeface="MS PGothic" pitchFamily="34" charset="-128"/>
              </a:defRPr>
            </a:lvl5pPr>
            <a:lvl6pPr marL="2510577"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798D478E-72C4-4768-9133-34585C5B716E}" type="slidenum">
              <a:rPr lang="de-DE" altLang="de-DE" smtClean="0"/>
              <a:pPr eaLnBrk="1" hangingPunct="1">
                <a:spcBef>
                  <a:spcPct val="0"/>
                </a:spcBef>
              </a:pPr>
              <a:t>72</a:t>
            </a:fld>
            <a:endParaRPr lang="de-DE" altLang="de-DE"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de-DE" altLang="de-DE" dirty="0">
                <a:latin typeface="Arial" pitchFamily="34" charset="0"/>
                <a:cs typeface="Arial" pitchFamily="34" charset="0"/>
              </a:rPr>
              <a:t>Bereiten Sie sich gut vor!</a:t>
            </a:r>
          </a:p>
          <a:p>
            <a:pPr>
              <a:lnSpc>
                <a:spcPct val="90000"/>
              </a:lnSpc>
            </a:pPr>
            <a:r>
              <a:rPr lang="de-DE" altLang="de-DE" dirty="0">
                <a:latin typeface="Arial" pitchFamily="34" charset="0"/>
                <a:cs typeface="Arial" pitchFamily="34" charset="0"/>
              </a:rPr>
              <a:t>Handeln Sie zügig aber überlegt! </a:t>
            </a:r>
          </a:p>
        </p:txBody>
      </p:sp>
      <p:sp>
        <p:nvSpPr>
          <p:cNvPr id="24371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761" indent="-285293" eaLnBrk="0" hangingPunct="0">
              <a:spcBef>
                <a:spcPct val="30000"/>
              </a:spcBef>
              <a:defRPr sz="1200">
                <a:solidFill>
                  <a:schemeClr val="tx1"/>
                </a:solidFill>
                <a:latin typeface="Calibri" pitchFamily="34" charset="0"/>
                <a:ea typeface="MS PGothic" pitchFamily="34" charset="-128"/>
              </a:defRPr>
            </a:lvl2pPr>
            <a:lvl3pPr marL="1141171" indent="-228234" eaLnBrk="0" hangingPunct="0">
              <a:spcBef>
                <a:spcPct val="30000"/>
              </a:spcBef>
              <a:defRPr sz="1200">
                <a:solidFill>
                  <a:schemeClr val="tx1"/>
                </a:solidFill>
                <a:latin typeface="Calibri" pitchFamily="34" charset="0"/>
                <a:ea typeface="MS PGothic" pitchFamily="34" charset="-128"/>
              </a:defRPr>
            </a:lvl3pPr>
            <a:lvl4pPr marL="1597640" indent="-228234" eaLnBrk="0" hangingPunct="0">
              <a:spcBef>
                <a:spcPct val="30000"/>
              </a:spcBef>
              <a:defRPr sz="1200">
                <a:solidFill>
                  <a:schemeClr val="tx1"/>
                </a:solidFill>
                <a:latin typeface="Calibri" pitchFamily="34" charset="0"/>
                <a:ea typeface="MS PGothic" pitchFamily="34" charset="-128"/>
              </a:defRPr>
            </a:lvl4pPr>
            <a:lvl5pPr marL="2054108" indent="-228234" eaLnBrk="0" hangingPunct="0">
              <a:spcBef>
                <a:spcPct val="30000"/>
              </a:spcBef>
              <a:defRPr sz="1200">
                <a:solidFill>
                  <a:schemeClr val="tx1"/>
                </a:solidFill>
                <a:latin typeface="Calibri" pitchFamily="34" charset="0"/>
                <a:ea typeface="MS PGothic" pitchFamily="34" charset="-128"/>
              </a:defRPr>
            </a:lvl5pPr>
            <a:lvl6pPr marL="2510577"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B8D61739-1B32-4C0D-B175-D67318949A65}" type="slidenum">
              <a:rPr lang="de-DE" altLang="de-DE" smtClean="0">
                <a:solidFill>
                  <a:prstClr val="black"/>
                </a:solidFill>
              </a:rPr>
              <a:pPr eaLnBrk="1" hangingPunct="1">
                <a:spcBef>
                  <a:spcPct val="0"/>
                </a:spcBef>
              </a:pPr>
              <a:t>73</a:t>
            </a:fld>
            <a:endParaRPr lang="de-DE" altLang="de-DE" dirty="0">
              <a:solidFill>
                <a:prstClr val="black"/>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latin typeface="Arial" pitchFamily="34" charset="0"/>
                <a:cs typeface="Arial" pitchFamily="34" charset="0"/>
              </a:rPr>
              <a:t>VOR dem Hochwasser ist zu beachten:</a:t>
            </a:r>
          </a:p>
          <a:p>
            <a:pPr>
              <a:buFontTx/>
              <a:buChar char="•"/>
            </a:pPr>
            <a:r>
              <a:rPr lang="de-DE" altLang="de-DE" dirty="0">
                <a:latin typeface="Arial" pitchFamily="34" charset="0"/>
                <a:cs typeface="Arial" pitchFamily="34" charset="0"/>
              </a:rPr>
              <a:t> Überprüfen Sie die Lage Ihres Unternehmens – liegt das Unternehmen im HQ</a:t>
            </a:r>
            <a:r>
              <a:rPr lang="de-DE" altLang="de-DE" baseline="-25000" dirty="0">
                <a:latin typeface="Arial" pitchFamily="34" charset="0"/>
                <a:cs typeface="Arial" pitchFamily="34" charset="0"/>
              </a:rPr>
              <a:t>100</a:t>
            </a:r>
            <a:r>
              <a:rPr lang="de-DE" altLang="de-DE" dirty="0">
                <a:latin typeface="Arial" pitchFamily="34" charset="0"/>
                <a:cs typeface="Arial" pitchFamily="34" charset="0"/>
              </a:rPr>
              <a:t>-Bereich?    </a:t>
            </a:r>
          </a:p>
          <a:p>
            <a:pPr>
              <a:buFontTx/>
              <a:buChar char="•"/>
            </a:pPr>
            <a:r>
              <a:rPr lang="de-DE" altLang="de-DE" dirty="0">
                <a:latin typeface="Arial" pitchFamily="34" charset="0"/>
                <a:cs typeface="Arial" pitchFamily="34" charset="0"/>
              </a:rPr>
              <a:t> Ist das Unternehmen starkregengefährdet (Achtung! Dies ist in den HWGK nicht verzeichnet!)?* </a:t>
            </a:r>
          </a:p>
          <a:p>
            <a:pPr>
              <a:buFontTx/>
              <a:buChar char="•"/>
            </a:pPr>
            <a:r>
              <a:rPr lang="de-DE" altLang="de-DE" dirty="0">
                <a:latin typeface="Arial" pitchFamily="34" charset="0"/>
                <a:cs typeface="Arial" pitchFamily="34" charset="0"/>
              </a:rPr>
              <a:t> Notfallplan erstellen und griffbereit halten:</a:t>
            </a:r>
          </a:p>
          <a:p>
            <a:pPr marL="627644" lvl="1" indent="-171176">
              <a:buFont typeface="Symbol" pitchFamily="18" charset="2"/>
              <a:buChar char="-"/>
            </a:pPr>
            <a:r>
              <a:rPr lang="de-DE" altLang="de-DE" dirty="0">
                <a:latin typeface="Arial" pitchFamily="34" charset="0"/>
              </a:rPr>
              <a:t>Krisenstab zusammensetzen</a:t>
            </a:r>
          </a:p>
          <a:p>
            <a:pPr marL="627644" lvl="1" indent="-171176">
              <a:buFont typeface="Symbol" pitchFamily="18" charset="2"/>
              <a:buChar char="-"/>
            </a:pPr>
            <a:r>
              <a:rPr lang="de-DE" altLang="de-DE" dirty="0">
                <a:latin typeface="Arial" pitchFamily="34" charset="0"/>
              </a:rPr>
              <a:t>Verantwortlichkeiten klären</a:t>
            </a:r>
          </a:p>
          <a:p>
            <a:pPr marL="627644" lvl="1" indent="-171176">
              <a:buFont typeface="Symbol" pitchFamily="18" charset="2"/>
              <a:buChar char="-"/>
            </a:pPr>
            <a:r>
              <a:rPr lang="de-DE" altLang="de-DE" dirty="0">
                <a:latin typeface="Arial" pitchFamily="34" charset="0"/>
              </a:rPr>
              <a:t>Entscheidungs- und Kommunikationswege festlegen</a:t>
            </a:r>
          </a:p>
          <a:p>
            <a:pPr marL="627644" lvl="1" indent="-171176">
              <a:buFont typeface="Symbol" pitchFamily="18" charset="2"/>
              <a:buChar char="-"/>
            </a:pPr>
            <a:r>
              <a:rPr lang="de-DE" altLang="de-DE" dirty="0">
                <a:latin typeface="Arial" pitchFamily="34" charset="0"/>
              </a:rPr>
              <a:t>Bauliche, technische  und organisatorische Maßnahmen durchführen</a:t>
            </a:r>
          </a:p>
          <a:p>
            <a:pPr marL="627644" lvl="1" indent="-171176">
              <a:buFont typeface="Symbol" pitchFamily="18" charset="2"/>
              <a:buChar char="-"/>
            </a:pPr>
            <a:r>
              <a:rPr lang="de-DE" altLang="de-DE" dirty="0">
                <a:latin typeface="Arial" pitchFamily="34" charset="0"/>
              </a:rPr>
              <a:t>Produktion sowie bauliche Installationen sichern</a:t>
            </a:r>
          </a:p>
          <a:p>
            <a:pPr marL="627644" lvl="1" indent="-171176">
              <a:buFont typeface="Symbol" pitchFamily="18" charset="2"/>
              <a:buChar char="-"/>
            </a:pPr>
            <a:r>
              <a:rPr lang="de-DE" altLang="de-DE" dirty="0">
                <a:latin typeface="Arial" pitchFamily="34" charset="0"/>
              </a:rPr>
              <a:t>Wichtige Dokumente sichern</a:t>
            </a:r>
          </a:p>
          <a:p>
            <a:pPr marL="627644" lvl="1" indent="-171176">
              <a:buFont typeface="Symbol" pitchFamily="18" charset="2"/>
              <a:buChar char="-"/>
            </a:pPr>
            <a:r>
              <a:rPr lang="de-DE" altLang="de-DE" dirty="0">
                <a:latin typeface="Arial" pitchFamily="34" charset="0"/>
              </a:rPr>
              <a:t>Versicherungsverträge prüfen</a:t>
            </a:r>
          </a:p>
          <a:p>
            <a:endParaRPr lang="de-DE" altLang="de-DE" dirty="0">
              <a:latin typeface="Arial" pitchFamily="34" charset="0"/>
              <a:cs typeface="Arial" pitchFamily="34" charset="0"/>
            </a:endParaRPr>
          </a:p>
          <a:p>
            <a:r>
              <a:rPr lang="de-DE" altLang="de-DE" dirty="0">
                <a:latin typeface="Arial" pitchFamily="34" charset="0"/>
                <a:cs typeface="Arial" pitchFamily="34" charset="0"/>
              </a:rPr>
              <a:t>*Deutscher Wetterdienst:</a:t>
            </a:r>
          </a:p>
          <a:p>
            <a:r>
              <a:rPr lang="de-DE" altLang="de-DE" dirty="0">
                <a:latin typeface="Arial" pitchFamily="34" charset="0"/>
                <a:cs typeface="Arial" pitchFamily="34" charset="0"/>
              </a:rPr>
              <a:t>„</a:t>
            </a:r>
            <a:r>
              <a:rPr lang="de-DE" altLang="de-DE" dirty="0">
                <a:solidFill>
                  <a:schemeClr val="tx1"/>
                </a:solidFill>
                <a:latin typeface="Arial" pitchFamily="34" charset="0"/>
                <a:cs typeface="Arial" pitchFamily="34" charset="0"/>
              </a:rPr>
              <a:t>Von Starkregen spricht man bei großen Niederschlagsmengen pro Zeiteinheit. Er fällt meist aus konvektiver Bewölkung (z.B. Cumulonimbuswolken). Starkregen kann zu schnell ansteigenden Wasserständen und (bzw. oder) zu Überschwemmungen führen, häufig einhergehend mit Bodenerosion. Der DWD warnt deswegen vor Starkregen in 2 Stufen (wenn voraussichtlich folgende </a:t>
            </a:r>
            <a:r>
              <a:rPr lang="de-DE" altLang="de-DE" dirty="0">
                <a:latin typeface="Arial" pitchFamily="34" charset="0"/>
                <a:cs typeface="Arial" pitchFamily="34" charset="0"/>
              </a:rPr>
              <a:t>Schwellenwerte überschritten werden): </a:t>
            </a:r>
            <a:br>
              <a:rPr lang="de-DE" altLang="de-DE" dirty="0">
                <a:latin typeface="Arial" pitchFamily="34" charset="0"/>
                <a:cs typeface="Arial" pitchFamily="34" charset="0"/>
              </a:rPr>
            </a:br>
            <a:r>
              <a:rPr lang="de-DE" altLang="de-DE" dirty="0">
                <a:latin typeface="Arial" pitchFamily="34" charset="0"/>
                <a:cs typeface="Arial" pitchFamily="34" charset="0"/>
              </a:rPr>
              <a:t>Regenmengen &gt;= 10 mm / 1 Std. oder &gt;= 20 mm / 6 Std. (Markante Wetterwarnung)</a:t>
            </a:r>
            <a:br>
              <a:rPr lang="de-DE" altLang="de-DE" dirty="0">
                <a:latin typeface="Arial" pitchFamily="34" charset="0"/>
                <a:cs typeface="Arial" pitchFamily="34" charset="0"/>
              </a:rPr>
            </a:br>
            <a:r>
              <a:rPr lang="de-DE" altLang="de-DE" dirty="0">
                <a:latin typeface="Arial" pitchFamily="34" charset="0"/>
                <a:cs typeface="Arial" pitchFamily="34" charset="0"/>
              </a:rPr>
              <a:t>Regenmengen &gt;= 25 mm / 1 Std. oder &gt;= 35 mm / 6 Std. (Unwetterwarnung)</a:t>
            </a:r>
          </a:p>
          <a:p>
            <a:endParaRPr lang="de-DE" altLang="de-DE" dirty="0">
              <a:latin typeface="Arial" pitchFamily="34" charset="0"/>
              <a:cs typeface="Arial" pitchFamily="34" charset="0"/>
            </a:endParaRPr>
          </a:p>
        </p:txBody>
      </p:sp>
      <p:sp>
        <p:nvSpPr>
          <p:cNvPr id="24064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761" indent="-285293" eaLnBrk="0" hangingPunct="0">
              <a:spcBef>
                <a:spcPct val="30000"/>
              </a:spcBef>
              <a:defRPr sz="1200">
                <a:solidFill>
                  <a:schemeClr val="tx1"/>
                </a:solidFill>
                <a:latin typeface="Calibri" pitchFamily="34" charset="0"/>
                <a:ea typeface="MS PGothic" pitchFamily="34" charset="-128"/>
              </a:defRPr>
            </a:lvl2pPr>
            <a:lvl3pPr marL="1141171" indent="-228234" eaLnBrk="0" hangingPunct="0">
              <a:spcBef>
                <a:spcPct val="30000"/>
              </a:spcBef>
              <a:defRPr sz="1200">
                <a:solidFill>
                  <a:schemeClr val="tx1"/>
                </a:solidFill>
                <a:latin typeface="Calibri" pitchFamily="34" charset="0"/>
                <a:ea typeface="MS PGothic" pitchFamily="34" charset="-128"/>
              </a:defRPr>
            </a:lvl3pPr>
            <a:lvl4pPr marL="1597640" indent="-228234" eaLnBrk="0" hangingPunct="0">
              <a:spcBef>
                <a:spcPct val="30000"/>
              </a:spcBef>
              <a:defRPr sz="1200">
                <a:solidFill>
                  <a:schemeClr val="tx1"/>
                </a:solidFill>
                <a:latin typeface="Calibri" pitchFamily="34" charset="0"/>
                <a:ea typeface="MS PGothic" pitchFamily="34" charset="-128"/>
              </a:defRPr>
            </a:lvl4pPr>
            <a:lvl5pPr marL="2054108" indent="-228234" eaLnBrk="0" hangingPunct="0">
              <a:spcBef>
                <a:spcPct val="30000"/>
              </a:spcBef>
              <a:defRPr sz="1200">
                <a:solidFill>
                  <a:schemeClr val="tx1"/>
                </a:solidFill>
                <a:latin typeface="Calibri" pitchFamily="34" charset="0"/>
                <a:ea typeface="MS PGothic" pitchFamily="34" charset="-128"/>
              </a:defRPr>
            </a:lvl5pPr>
            <a:lvl6pPr marL="2510577"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086E7935-14B4-44A2-9621-0EFAC47E509E}" type="slidenum">
              <a:rPr lang="de-DE" altLang="de-DE" smtClean="0"/>
              <a:pPr eaLnBrk="1" hangingPunct="1">
                <a:spcBef>
                  <a:spcPct val="0"/>
                </a:spcBef>
              </a:pPr>
              <a:t>74</a:t>
            </a:fld>
            <a:endParaRPr lang="de-DE" altLang="de-DE"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t>In jedem Unternehmen sollte ein „Internes Interventionsteam“ vorhanden sein.</a:t>
            </a:r>
          </a:p>
          <a:p>
            <a:r>
              <a:rPr lang="de-DE" altLang="de-DE" dirty="0"/>
              <a:t>Dies besteht idealerweise aus Vertretern aller Abteilungen.</a:t>
            </a:r>
          </a:p>
          <a:p>
            <a:r>
              <a:rPr lang="de-DE" altLang="de-DE" dirty="0"/>
              <a:t>Jeder Bereich sollte zuerst für sich überlegen welche Maßnahmen sie im Hochwasserfall ergreifen sollten / müssten.</a:t>
            </a:r>
          </a:p>
          <a:p>
            <a:r>
              <a:rPr lang="de-DE" altLang="de-DE" dirty="0"/>
              <a:t>Dann setzen sich die Vertreter zusammen und erstellen einen allgemeingültigen überbetrieblichen Notfallplan.</a:t>
            </a:r>
          </a:p>
          <a:p>
            <a:endParaRPr lang="de-DE" altLang="de-DE" dirty="0"/>
          </a:p>
        </p:txBody>
      </p:sp>
      <p:sp>
        <p:nvSpPr>
          <p:cNvPr id="24166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761" indent="-285293" eaLnBrk="0" hangingPunct="0">
              <a:spcBef>
                <a:spcPct val="30000"/>
              </a:spcBef>
              <a:defRPr sz="1200">
                <a:solidFill>
                  <a:schemeClr val="tx1"/>
                </a:solidFill>
                <a:latin typeface="Calibri" pitchFamily="34" charset="0"/>
                <a:ea typeface="MS PGothic" pitchFamily="34" charset="-128"/>
              </a:defRPr>
            </a:lvl2pPr>
            <a:lvl3pPr marL="1141171" indent="-228234" eaLnBrk="0" hangingPunct="0">
              <a:spcBef>
                <a:spcPct val="30000"/>
              </a:spcBef>
              <a:defRPr sz="1200">
                <a:solidFill>
                  <a:schemeClr val="tx1"/>
                </a:solidFill>
                <a:latin typeface="Calibri" pitchFamily="34" charset="0"/>
                <a:ea typeface="MS PGothic" pitchFamily="34" charset="-128"/>
              </a:defRPr>
            </a:lvl3pPr>
            <a:lvl4pPr marL="1597640" indent="-228234" eaLnBrk="0" hangingPunct="0">
              <a:spcBef>
                <a:spcPct val="30000"/>
              </a:spcBef>
              <a:defRPr sz="1200">
                <a:solidFill>
                  <a:schemeClr val="tx1"/>
                </a:solidFill>
                <a:latin typeface="Calibri" pitchFamily="34" charset="0"/>
                <a:ea typeface="MS PGothic" pitchFamily="34" charset="-128"/>
              </a:defRPr>
            </a:lvl4pPr>
            <a:lvl5pPr marL="2054108" indent="-228234" eaLnBrk="0" hangingPunct="0">
              <a:spcBef>
                <a:spcPct val="30000"/>
              </a:spcBef>
              <a:defRPr sz="1200">
                <a:solidFill>
                  <a:schemeClr val="tx1"/>
                </a:solidFill>
                <a:latin typeface="Calibri" pitchFamily="34" charset="0"/>
                <a:ea typeface="MS PGothic" pitchFamily="34" charset="-128"/>
              </a:defRPr>
            </a:lvl5pPr>
            <a:lvl6pPr marL="2510577"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938699A7-4E8B-440D-BBB2-850DD8C312C8}" type="slidenum">
              <a:rPr lang="de-DE" altLang="de-DE" smtClean="0"/>
              <a:pPr eaLnBrk="1" hangingPunct="1">
                <a:spcBef>
                  <a:spcPct val="0"/>
                </a:spcBef>
              </a:pPr>
              <a:t>75</a:t>
            </a:fld>
            <a:endParaRPr lang="de-DE" altLang="de-DE"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spcBef>
                <a:spcPts val="599"/>
              </a:spcBef>
            </a:pPr>
            <a:r>
              <a:rPr lang="de-DE" altLang="de-DE" dirty="0"/>
              <a:t>WÄHREND des Hochwassers unternehmen sie bitte folgende Schritte:</a:t>
            </a:r>
          </a:p>
          <a:p>
            <a:pPr marL="0" lvl="1">
              <a:spcBef>
                <a:spcPts val="599"/>
              </a:spcBef>
              <a:buFontTx/>
              <a:buChar char="•"/>
            </a:pPr>
            <a:r>
              <a:rPr lang="de-DE" altLang="de-DE" dirty="0"/>
              <a:t> Notfallplan starten</a:t>
            </a:r>
          </a:p>
          <a:p>
            <a:pPr marL="0" lvl="1">
              <a:spcBef>
                <a:spcPts val="599"/>
              </a:spcBef>
              <a:buFontTx/>
              <a:buChar char="•"/>
            </a:pPr>
            <a:r>
              <a:rPr lang="de-DE" altLang="de-DE" dirty="0"/>
              <a:t> Schutzmaßnahmen durchführen und prüfen, ob diese greifen</a:t>
            </a:r>
          </a:p>
          <a:p>
            <a:pPr marL="526207" lvl="2" indent="-171176">
              <a:spcBef>
                <a:spcPts val="599"/>
              </a:spcBef>
              <a:buFontTx/>
              <a:buChar char="•"/>
            </a:pPr>
            <a:r>
              <a:rPr lang="de-DE" altLang="de-DE" dirty="0"/>
              <a:t>Technische Hochwasserschutzmaßnahmen</a:t>
            </a:r>
          </a:p>
          <a:p>
            <a:pPr marL="526207" lvl="2" indent="-171176">
              <a:spcBef>
                <a:spcPts val="599"/>
              </a:spcBef>
              <a:buFontTx/>
              <a:buChar char="•"/>
            </a:pPr>
            <a:r>
              <a:rPr lang="de-DE" altLang="de-DE" dirty="0"/>
              <a:t>Sicherung / Entfernen betrieblicher Mittel</a:t>
            </a:r>
          </a:p>
          <a:p>
            <a:pPr marL="526207" lvl="2" indent="-171176">
              <a:spcBef>
                <a:spcPts val="599"/>
              </a:spcBef>
              <a:buFontTx/>
              <a:buChar char="•"/>
            </a:pPr>
            <a:r>
              <a:rPr lang="de-DE" altLang="de-DE" dirty="0"/>
              <a:t>Einsatz betrieblicher Schutzausrüstung</a:t>
            </a:r>
          </a:p>
          <a:p>
            <a:pPr marL="0" lvl="1">
              <a:spcBef>
                <a:spcPts val="599"/>
              </a:spcBef>
              <a:buFontTx/>
              <a:buChar char="•"/>
            </a:pPr>
            <a:r>
              <a:rPr lang="de-DE" altLang="de-DE" dirty="0"/>
              <a:t> Informationsversorgung von Lieferanten und Kunden aufrecht erhalten (dies ist nicht zu unterschätzen! Sie wollen die Kunden und Lieferanten ja behalten!)</a:t>
            </a:r>
          </a:p>
          <a:p>
            <a:pPr marL="0" lvl="1">
              <a:spcBef>
                <a:spcPts val="599"/>
              </a:spcBef>
              <a:buFontTx/>
              <a:buChar char="•"/>
            </a:pPr>
            <a:r>
              <a:rPr lang="de-DE" altLang="de-DE" dirty="0"/>
              <a:t> Operative Leitung des Notfallbüros</a:t>
            </a:r>
          </a:p>
          <a:p>
            <a:pPr marL="0" lvl="1">
              <a:spcBef>
                <a:spcPts val="599"/>
              </a:spcBef>
              <a:buFontTx/>
              <a:buChar char="•"/>
            </a:pPr>
            <a:r>
              <a:rPr lang="de-DE" altLang="de-DE" dirty="0"/>
              <a:t> Dokumentieren sie die entstandenen Schäden bzw. deren Entstehung</a:t>
            </a:r>
          </a:p>
        </p:txBody>
      </p:sp>
      <p:sp>
        <p:nvSpPr>
          <p:cNvPr id="24474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761" indent="-285293" eaLnBrk="0" hangingPunct="0">
              <a:spcBef>
                <a:spcPct val="30000"/>
              </a:spcBef>
              <a:defRPr sz="1200">
                <a:solidFill>
                  <a:schemeClr val="tx1"/>
                </a:solidFill>
                <a:latin typeface="Calibri" pitchFamily="34" charset="0"/>
                <a:ea typeface="MS PGothic" pitchFamily="34" charset="-128"/>
              </a:defRPr>
            </a:lvl2pPr>
            <a:lvl3pPr marL="1141171" indent="-228234" eaLnBrk="0" hangingPunct="0">
              <a:spcBef>
                <a:spcPct val="30000"/>
              </a:spcBef>
              <a:defRPr sz="1200">
                <a:solidFill>
                  <a:schemeClr val="tx1"/>
                </a:solidFill>
                <a:latin typeface="Calibri" pitchFamily="34" charset="0"/>
                <a:ea typeface="MS PGothic" pitchFamily="34" charset="-128"/>
              </a:defRPr>
            </a:lvl3pPr>
            <a:lvl4pPr marL="1597640" indent="-228234" eaLnBrk="0" hangingPunct="0">
              <a:spcBef>
                <a:spcPct val="30000"/>
              </a:spcBef>
              <a:defRPr sz="1200">
                <a:solidFill>
                  <a:schemeClr val="tx1"/>
                </a:solidFill>
                <a:latin typeface="Calibri" pitchFamily="34" charset="0"/>
                <a:ea typeface="MS PGothic" pitchFamily="34" charset="-128"/>
              </a:defRPr>
            </a:lvl4pPr>
            <a:lvl5pPr marL="2054108" indent="-228234" eaLnBrk="0" hangingPunct="0">
              <a:spcBef>
                <a:spcPct val="30000"/>
              </a:spcBef>
              <a:defRPr sz="1200">
                <a:solidFill>
                  <a:schemeClr val="tx1"/>
                </a:solidFill>
                <a:latin typeface="Calibri" pitchFamily="34" charset="0"/>
                <a:ea typeface="MS PGothic" pitchFamily="34" charset="-128"/>
              </a:defRPr>
            </a:lvl5pPr>
            <a:lvl6pPr marL="2510577"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AD9C7351-395D-41C5-B2B2-1F40A27EA078}" type="slidenum">
              <a:rPr lang="de-DE" altLang="de-DE" smtClean="0"/>
              <a:pPr eaLnBrk="1" hangingPunct="1">
                <a:spcBef>
                  <a:spcPct val="0"/>
                </a:spcBef>
              </a:pPr>
              <a:t>76</a:t>
            </a:fld>
            <a:endParaRPr lang="de-DE" altLang="de-DE"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latin typeface="Arial" pitchFamily="34" charset="0"/>
              </a:rPr>
              <a:t>Auf dieser Folie sehen sie verschieden Informationsquellen, die sie über den Verlauf des Hochwassers aktuell informiert halten</a:t>
            </a:r>
          </a:p>
          <a:p>
            <a:endParaRPr lang="de-DE" altLang="de-DE" dirty="0">
              <a:latin typeface="Arial" pitchFamily="34" charset="0"/>
              <a:cs typeface="Arial" pitchFamily="34" charset="0"/>
            </a:endParaRPr>
          </a:p>
        </p:txBody>
      </p:sp>
      <p:sp>
        <p:nvSpPr>
          <p:cNvPr id="24576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761" indent="-285293" eaLnBrk="0" hangingPunct="0">
              <a:spcBef>
                <a:spcPct val="30000"/>
              </a:spcBef>
              <a:defRPr sz="1200">
                <a:solidFill>
                  <a:schemeClr val="tx1"/>
                </a:solidFill>
                <a:latin typeface="Calibri" pitchFamily="34" charset="0"/>
                <a:ea typeface="MS PGothic" pitchFamily="34" charset="-128"/>
              </a:defRPr>
            </a:lvl2pPr>
            <a:lvl3pPr marL="1141171" indent="-228234" eaLnBrk="0" hangingPunct="0">
              <a:spcBef>
                <a:spcPct val="30000"/>
              </a:spcBef>
              <a:defRPr sz="1200">
                <a:solidFill>
                  <a:schemeClr val="tx1"/>
                </a:solidFill>
                <a:latin typeface="Calibri" pitchFamily="34" charset="0"/>
                <a:ea typeface="MS PGothic" pitchFamily="34" charset="-128"/>
              </a:defRPr>
            </a:lvl3pPr>
            <a:lvl4pPr marL="1597640" indent="-228234" eaLnBrk="0" hangingPunct="0">
              <a:spcBef>
                <a:spcPct val="30000"/>
              </a:spcBef>
              <a:defRPr sz="1200">
                <a:solidFill>
                  <a:schemeClr val="tx1"/>
                </a:solidFill>
                <a:latin typeface="Calibri" pitchFamily="34" charset="0"/>
                <a:ea typeface="MS PGothic" pitchFamily="34" charset="-128"/>
              </a:defRPr>
            </a:lvl4pPr>
            <a:lvl5pPr marL="2054108" indent="-228234" eaLnBrk="0" hangingPunct="0">
              <a:spcBef>
                <a:spcPct val="30000"/>
              </a:spcBef>
              <a:defRPr sz="1200">
                <a:solidFill>
                  <a:schemeClr val="tx1"/>
                </a:solidFill>
                <a:latin typeface="Calibri" pitchFamily="34" charset="0"/>
                <a:ea typeface="MS PGothic" pitchFamily="34" charset="-128"/>
              </a:defRPr>
            </a:lvl5pPr>
            <a:lvl6pPr marL="2510577"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92C0AE6B-59AF-41B6-9D5B-B82219ADD83A}" type="slidenum">
              <a:rPr lang="de-DE" altLang="de-DE" smtClean="0"/>
              <a:pPr eaLnBrk="1" hangingPunct="1">
                <a:spcBef>
                  <a:spcPct val="0"/>
                </a:spcBef>
              </a:pPr>
              <a:t>77</a:t>
            </a:fld>
            <a:endParaRPr lang="de-DE" altLang="de-DE"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latin typeface="Arial" pitchFamily="34" charset="0"/>
                <a:cs typeface="Arial" pitchFamily="34" charset="0"/>
              </a:rPr>
              <a:t>Die ersten Schritte NACH dem Hochwasser sollten sein:</a:t>
            </a:r>
          </a:p>
          <a:p>
            <a:pPr>
              <a:buFontTx/>
              <a:buChar char="•"/>
            </a:pPr>
            <a:r>
              <a:rPr lang="de-DE" altLang="de-DE" dirty="0">
                <a:latin typeface="Arial" pitchFamily="34" charset="0"/>
                <a:cs typeface="Arial" pitchFamily="34" charset="0"/>
              </a:rPr>
              <a:t> Machen Sie den Betrieb so schnell wie möglich wieder einsatzbereit</a:t>
            </a:r>
          </a:p>
          <a:p>
            <a:pPr>
              <a:buFontTx/>
              <a:buChar char="•"/>
            </a:pPr>
            <a:r>
              <a:rPr lang="de-DE" altLang="de-DE" dirty="0">
                <a:latin typeface="Arial" pitchFamily="34" charset="0"/>
                <a:cs typeface="Arial" pitchFamily="34" charset="0"/>
              </a:rPr>
              <a:t> Räumen Sie das Betriebsgelände auf und reinigen Sie dieses</a:t>
            </a:r>
          </a:p>
          <a:p>
            <a:pPr>
              <a:buFontTx/>
              <a:buChar char="•"/>
            </a:pPr>
            <a:r>
              <a:rPr lang="de-DE" altLang="de-DE" dirty="0">
                <a:latin typeface="Arial" pitchFamily="34" charset="0"/>
                <a:cs typeface="Arial" pitchFamily="34" charset="0"/>
              </a:rPr>
              <a:t> Kontaktieren und informieren Sie Ihre Versicherung, Banken, Arbeitsamt, Krankenkassen, Kommunen, Feuerwehren, Landratsämter, Ver- und Entsorger etc. </a:t>
            </a:r>
          </a:p>
          <a:p>
            <a:pPr>
              <a:buFontTx/>
              <a:buChar char="•"/>
            </a:pPr>
            <a:r>
              <a:rPr lang="de-DE" altLang="de-DE" dirty="0">
                <a:latin typeface="Arial" pitchFamily="34" charset="0"/>
                <a:cs typeface="Arial" pitchFamily="34" charset="0"/>
              </a:rPr>
              <a:t> Dokumentieren Sie das Hochwasserereignisses / die Schäden</a:t>
            </a:r>
          </a:p>
          <a:p>
            <a:pPr>
              <a:buFontTx/>
              <a:buChar char="•"/>
            </a:pPr>
            <a:r>
              <a:rPr lang="de-DE" altLang="de-DE" dirty="0">
                <a:latin typeface="Arial" pitchFamily="34" charset="0"/>
                <a:cs typeface="Arial" pitchFamily="34" charset="0"/>
              </a:rPr>
              <a:t> Vergessen Sie nicht in Kontakt mit Ihren Kunden- und Lieferanten zu bleiben</a:t>
            </a:r>
          </a:p>
          <a:p>
            <a:pPr>
              <a:buFontTx/>
              <a:buChar char="•"/>
            </a:pPr>
            <a:r>
              <a:rPr lang="de-DE" altLang="de-DE" dirty="0">
                <a:latin typeface="Arial" pitchFamily="34" charset="0"/>
                <a:cs typeface="Arial" pitchFamily="34" charset="0"/>
              </a:rPr>
              <a:t> Führen Sie eine Inventur durch. Klären Sie was noch brauchbar ist, was noch vorhanden ist, klären Sie mit ihren Lieferanten den Ersatz um schnellst möglich wieder in Produktion gehen zu können</a:t>
            </a:r>
          </a:p>
          <a:p>
            <a:pPr>
              <a:buFontTx/>
              <a:buChar char="•"/>
            </a:pPr>
            <a:r>
              <a:rPr lang="de-DE" altLang="de-DE" dirty="0">
                <a:latin typeface="Arial" pitchFamily="34" charset="0"/>
                <a:cs typeface="Arial" pitchFamily="34" charset="0"/>
              </a:rPr>
              <a:t> Überprüfen Sie den Hochwassernotfallplan und passen diesen bei Bedarf an</a:t>
            </a:r>
          </a:p>
        </p:txBody>
      </p:sp>
      <p:sp>
        <p:nvSpPr>
          <p:cNvPr id="24678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761" indent="-285293" eaLnBrk="0" hangingPunct="0">
              <a:spcBef>
                <a:spcPct val="30000"/>
              </a:spcBef>
              <a:defRPr sz="1200">
                <a:solidFill>
                  <a:schemeClr val="tx1"/>
                </a:solidFill>
                <a:latin typeface="Calibri" pitchFamily="34" charset="0"/>
                <a:ea typeface="MS PGothic" pitchFamily="34" charset="-128"/>
              </a:defRPr>
            </a:lvl2pPr>
            <a:lvl3pPr marL="1141171" indent="-228234" eaLnBrk="0" hangingPunct="0">
              <a:spcBef>
                <a:spcPct val="30000"/>
              </a:spcBef>
              <a:defRPr sz="1200">
                <a:solidFill>
                  <a:schemeClr val="tx1"/>
                </a:solidFill>
                <a:latin typeface="Calibri" pitchFamily="34" charset="0"/>
                <a:ea typeface="MS PGothic" pitchFamily="34" charset="-128"/>
              </a:defRPr>
            </a:lvl3pPr>
            <a:lvl4pPr marL="1597640" indent="-228234" eaLnBrk="0" hangingPunct="0">
              <a:spcBef>
                <a:spcPct val="30000"/>
              </a:spcBef>
              <a:defRPr sz="1200">
                <a:solidFill>
                  <a:schemeClr val="tx1"/>
                </a:solidFill>
                <a:latin typeface="Calibri" pitchFamily="34" charset="0"/>
                <a:ea typeface="MS PGothic" pitchFamily="34" charset="-128"/>
              </a:defRPr>
            </a:lvl4pPr>
            <a:lvl5pPr marL="2054108" indent="-228234" eaLnBrk="0" hangingPunct="0">
              <a:spcBef>
                <a:spcPct val="30000"/>
              </a:spcBef>
              <a:defRPr sz="1200">
                <a:solidFill>
                  <a:schemeClr val="tx1"/>
                </a:solidFill>
                <a:latin typeface="Calibri" pitchFamily="34" charset="0"/>
                <a:ea typeface="MS PGothic" pitchFamily="34" charset="-128"/>
              </a:defRPr>
            </a:lvl5pPr>
            <a:lvl6pPr marL="2510577"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C9A85D5A-B9AB-4567-8961-0739C80714F0}" type="slidenum">
              <a:rPr lang="de-DE" altLang="de-DE" smtClean="0"/>
              <a:pPr eaLnBrk="1" hangingPunct="1">
                <a:spcBef>
                  <a:spcPct val="0"/>
                </a:spcBef>
              </a:pPr>
              <a:t>78</a:t>
            </a:fld>
            <a:endParaRPr lang="de-DE" altLang="de-DE"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176" indent="-171176" eaLnBrk="1" hangingPunct="1">
              <a:buFontTx/>
              <a:buChar char="•"/>
            </a:pPr>
            <a:r>
              <a:rPr lang="de-DE" altLang="de-DE" dirty="0">
                <a:latin typeface="Times" charset="0"/>
              </a:rPr>
              <a:t>Kontaktieren Sie – bevor Sie mit Aufräumungsmaßnahmen beginnen – </a:t>
            </a:r>
            <a:br>
              <a:rPr lang="de-DE" altLang="de-DE" dirty="0">
                <a:latin typeface="Times" charset="0"/>
              </a:rPr>
            </a:br>
            <a:r>
              <a:rPr lang="de-DE" altLang="de-DE" dirty="0">
                <a:latin typeface="Times" charset="0"/>
              </a:rPr>
              <a:t>Ihre Versicherung bzgl. Beratung, Schadensmeldung, -dokumentation und -abwicklung sowie Gutachterbesuch</a:t>
            </a:r>
          </a:p>
          <a:p>
            <a:pPr marL="171176" indent="-171176" eaLnBrk="1" hangingPunct="1">
              <a:buFontTx/>
              <a:buChar char="•"/>
            </a:pPr>
            <a:r>
              <a:rPr lang="de-DE" altLang="de-DE" dirty="0">
                <a:latin typeface="Times" charset="0"/>
              </a:rPr>
              <a:t>Kontaktieren Sie die Bundesagentur für Arbeit bzgl. Arbeitsausfall bzw. Kurzarbeitergeld.</a:t>
            </a:r>
          </a:p>
          <a:p>
            <a:pPr marL="171176" indent="-171176" eaLnBrk="1" hangingPunct="1">
              <a:buFontTx/>
              <a:buChar char="•"/>
            </a:pPr>
            <a:r>
              <a:rPr lang="de-DE" altLang="de-DE" dirty="0">
                <a:latin typeface="Times" charset="0"/>
              </a:rPr>
              <a:t>Informieren Sie das Finanzamt. Dieses kann Ihnen Steuererleichterungen verschaffen.</a:t>
            </a:r>
          </a:p>
          <a:p>
            <a:pPr marL="171176" indent="-171176" eaLnBrk="1" hangingPunct="1">
              <a:buFontTx/>
              <a:buChar char="•"/>
            </a:pPr>
            <a:r>
              <a:rPr lang="de-DE" altLang="de-DE" dirty="0">
                <a:latin typeface="Times" charset="0"/>
              </a:rPr>
              <a:t>Kontaktieren Sie Ihre Hausbank bzgl. möglicher Kredithilfen.</a:t>
            </a:r>
          </a:p>
          <a:p>
            <a:pPr marL="171176" indent="-171176" eaLnBrk="1" hangingPunct="1">
              <a:buFontTx/>
              <a:buChar char="•"/>
            </a:pPr>
            <a:r>
              <a:rPr lang="de-DE" altLang="de-DE" dirty="0">
                <a:latin typeface="Times" charset="0"/>
              </a:rPr>
              <a:t>Fragen Sie bei Ihrer Krankenkasse nach, ob und wie diese Sie eventuell unterstützen kann.</a:t>
            </a:r>
          </a:p>
          <a:p>
            <a:pPr marL="171176" indent="-171176" eaLnBrk="1" hangingPunct="1">
              <a:buFontTx/>
              <a:buChar char="•"/>
            </a:pPr>
            <a:r>
              <a:rPr lang="de-DE" altLang="de-DE" dirty="0">
                <a:latin typeface="Times" charset="0"/>
              </a:rPr>
              <a:t>Kontaktieren Sie einen Baustatiker, evtl. hat das Gebäude Ihres Unternehmens Schäden erlitten.</a:t>
            </a:r>
            <a:endParaRPr lang="de-DE" altLang="de-DE" dirty="0"/>
          </a:p>
        </p:txBody>
      </p:sp>
      <p:sp>
        <p:nvSpPr>
          <p:cNvPr id="24781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761" indent="-285293" eaLnBrk="0" hangingPunct="0">
              <a:spcBef>
                <a:spcPct val="30000"/>
              </a:spcBef>
              <a:defRPr sz="1200">
                <a:solidFill>
                  <a:schemeClr val="tx1"/>
                </a:solidFill>
                <a:latin typeface="Calibri" pitchFamily="34" charset="0"/>
                <a:ea typeface="MS PGothic" pitchFamily="34" charset="-128"/>
              </a:defRPr>
            </a:lvl2pPr>
            <a:lvl3pPr marL="1141171" indent="-228234" eaLnBrk="0" hangingPunct="0">
              <a:spcBef>
                <a:spcPct val="30000"/>
              </a:spcBef>
              <a:defRPr sz="1200">
                <a:solidFill>
                  <a:schemeClr val="tx1"/>
                </a:solidFill>
                <a:latin typeface="Calibri" pitchFamily="34" charset="0"/>
                <a:ea typeface="MS PGothic" pitchFamily="34" charset="-128"/>
              </a:defRPr>
            </a:lvl3pPr>
            <a:lvl4pPr marL="1597640" indent="-228234" eaLnBrk="0" hangingPunct="0">
              <a:spcBef>
                <a:spcPct val="30000"/>
              </a:spcBef>
              <a:defRPr sz="1200">
                <a:solidFill>
                  <a:schemeClr val="tx1"/>
                </a:solidFill>
                <a:latin typeface="Calibri" pitchFamily="34" charset="0"/>
                <a:ea typeface="MS PGothic" pitchFamily="34" charset="-128"/>
              </a:defRPr>
            </a:lvl4pPr>
            <a:lvl5pPr marL="2054108" indent="-228234" eaLnBrk="0" hangingPunct="0">
              <a:spcBef>
                <a:spcPct val="30000"/>
              </a:spcBef>
              <a:defRPr sz="1200">
                <a:solidFill>
                  <a:schemeClr val="tx1"/>
                </a:solidFill>
                <a:latin typeface="Calibri" pitchFamily="34" charset="0"/>
                <a:ea typeface="MS PGothic" pitchFamily="34" charset="-128"/>
              </a:defRPr>
            </a:lvl5pPr>
            <a:lvl6pPr marL="2510577"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646F30E5-0A71-4203-9F46-2F8BAD9CB027}" type="slidenum">
              <a:rPr lang="de-DE" altLang="de-DE" smtClean="0"/>
              <a:pPr eaLnBrk="1" hangingPunct="1">
                <a:spcBef>
                  <a:spcPct val="0"/>
                </a:spcBef>
              </a:pPr>
              <a:t>79</a:t>
            </a:fld>
            <a:endParaRPr lang="de-DE" altLang="de-DE"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latin typeface="Arial" pitchFamily="34" charset="0"/>
                <a:cs typeface="Arial" pitchFamily="34" charset="0"/>
              </a:rPr>
              <a:t>Diese Folie enthält eine Animation!</a:t>
            </a:r>
          </a:p>
          <a:p>
            <a:endParaRPr lang="de-DE" altLang="de-DE" dirty="0">
              <a:latin typeface="Arial" pitchFamily="34" charset="0"/>
              <a:cs typeface="Arial" pitchFamily="34" charset="0"/>
            </a:endParaRPr>
          </a:p>
          <a:p>
            <a:r>
              <a:rPr lang="de-DE" altLang="de-DE" dirty="0">
                <a:latin typeface="Arial" pitchFamily="34" charset="0"/>
                <a:cs typeface="Arial" pitchFamily="34" charset="0"/>
              </a:rPr>
              <a:t>Hochgerechnet auf die Siedlungsfläche sieht es so ähnlich aus.</a:t>
            </a:r>
          </a:p>
          <a:p>
            <a:r>
              <a:rPr lang="de-DE" altLang="de-DE" dirty="0">
                <a:latin typeface="Arial" pitchFamily="34" charset="0"/>
                <a:cs typeface="Arial" pitchFamily="34" charset="0"/>
              </a:rPr>
              <a:t>Bei HQ10 sind es 0,5% der Siedlungsflächen sind betroffen, </a:t>
            </a:r>
          </a:p>
          <a:p>
            <a:r>
              <a:rPr lang="de-DE" altLang="de-DE" dirty="0">
                <a:latin typeface="Arial" pitchFamily="34" charset="0"/>
                <a:cs typeface="Arial" pitchFamily="34" charset="0"/>
              </a:rPr>
              <a:t>bei HQ100 sind 2,1% </a:t>
            </a:r>
          </a:p>
          <a:p>
            <a:r>
              <a:rPr lang="de-DE" altLang="de-DE" dirty="0">
                <a:latin typeface="Arial" pitchFamily="34" charset="0"/>
                <a:cs typeface="Arial" pitchFamily="34" charset="0"/>
              </a:rPr>
              <a:t>und bei </a:t>
            </a:r>
            <a:r>
              <a:rPr lang="de-DE" altLang="de-DE" dirty="0" err="1">
                <a:latin typeface="Arial" pitchFamily="34" charset="0"/>
                <a:cs typeface="Arial" pitchFamily="34" charset="0"/>
              </a:rPr>
              <a:t>HQextrem</a:t>
            </a:r>
            <a:r>
              <a:rPr lang="de-DE" altLang="de-DE" dirty="0">
                <a:latin typeface="Arial" pitchFamily="34" charset="0"/>
                <a:cs typeface="Arial" pitchFamily="34" charset="0"/>
              </a:rPr>
              <a:t> (später mehr dazu), sind 7,2% der Siedlungsflächen betroffen.</a:t>
            </a:r>
          </a:p>
        </p:txBody>
      </p:sp>
      <p:sp>
        <p:nvSpPr>
          <p:cNvPr id="20275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4EE16A50-3CF8-417A-9AA5-0193EFDB11D0}" type="slidenum">
              <a:rPr lang="de-DE" altLang="de-DE" sz="1100" smtClean="0">
                <a:solidFill>
                  <a:srgbClr val="000000"/>
                </a:solidFill>
              </a:rPr>
              <a:pPr eaLnBrk="1" hangingPunct="1">
                <a:spcBef>
                  <a:spcPct val="0"/>
                </a:spcBef>
              </a:pPr>
              <a:t>7</a:t>
            </a:fld>
            <a:endParaRPr lang="de-DE" altLang="de-DE" sz="1100">
              <a:solidFill>
                <a:srgbClr val="000000"/>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883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t>(Diese Folie enthält</a:t>
            </a:r>
            <a:r>
              <a:rPr lang="de-DE" altLang="de-DE" baseline="0" dirty="0"/>
              <a:t> eine Animation)</a:t>
            </a:r>
            <a:endParaRPr lang="de-DE" altLang="de-DE" dirty="0"/>
          </a:p>
          <a:p>
            <a:endParaRPr lang="de-DE" altLang="de-DE" dirty="0"/>
          </a:p>
          <a:p>
            <a:r>
              <a:rPr lang="de-DE" altLang="de-DE" dirty="0"/>
              <a:t>Unternehmen die das Thema „Hochwasser“ am eigenen Leib erfahren haben und daraus gelernt haben sagen Folgendes:</a:t>
            </a:r>
          </a:p>
          <a:p>
            <a:endParaRPr lang="de-DE" altLang="de-DE" dirty="0"/>
          </a:p>
          <a:p>
            <a:pPr>
              <a:buFontTx/>
              <a:buChar char="•"/>
            </a:pPr>
            <a:r>
              <a:rPr lang="de-DE" altLang="de-DE" dirty="0"/>
              <a:t> innerhalb einer Stunde wurden wir vom Hochwasser überrollt</a:t>
            </a:r>
          </a:p>
          <a:p>
            <a:pPr>
              <a:buFontTx/>
              <a:buChar char="•"/>
            </a:pPr>
            <a:r>
              <a:rPr lang="de-DE" altLang="de-DE" dirty="0"/>
              <a:t> wir hatten einen Notfallplan, allerdings war er nicht auf diese Wasserhöhe ausgerichtet</a:t>
            </a:r>
          </a:p>
          <a:p>
            <a:pPr>
              <a:buFontTx/>
              <a:buChar char="•"/>
            </a:pPr>
            <a:r>
              <a:rPr lang="de-DE" altLang="de-DE" dirty="0"/>
              <a:t> professionell ausgerichtete Kommunikation sorgt für Vertrauen bei den Kunden</a:t>
            </a:r>
          </a:p>
          <a:p>
            <a:pPr>
              <a:buFontTx/>
              <a:buChar char="•"/>
            </a:pPr>
            <a:r>
              <a:rPr lang="de-DE" altLang="de-DE" dirty="0"/>
              <a:t> ganz wichtig: Moral und Kampfgeist der Mitarbeiter hoch halten</a:t>
            </a:r>
          </a:p>
          <a:p>
            <a:pPr>
              <a:buFontTx/>
              <a:buChar char="•"/>
            </a:pPr>
            <a:r>
              <a:rPr lang="de-DE" altLang="de-DE" dirty="0"/>
              <a:t> die Versicherung hilft bei der Organisation der Schadensbehebung…da ist es sinnvoll eine gut aufgestellte Versicherung zu haben</a:t>
            </a:r>
          </a:p>
          <a:p>
            <a:pPr>
              <a:buFontTx/>
              <a:buChar char="•"/>
            </a:pPr>
            <a:endParaRPr lang="de-DE" altLang="de-DE" dirty="0"/>
          </a:p>
        </p:txBody>
      </p:sp>
      <p:sp>
        <p:nvSpPr>
          <p:cNvPr id="24883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761" indent="-285293" eaLnBrk="0" hangingPunct="0">
              <a:spcBef>
                <a:spcPct val="30000"/>
              </a:spcBef>
              <a:defRPr sz="1200">
                <a:solidFill>
                  <a:schemeClr val="tx1"/>
                </a:solidFill>
                <a:latin typeface="Calibri" pitchFamily="34" charset="0"/>
                <a:ea typeface="MS PGothic" pitchFamily="34" charset="-128"/>
              </a:defRPr>
            </a:lvl2pPr>
            <a:lvl3pPr marL="1141171" indent="-228234" eaLnBrk="0" hangingPunct="0">
              <a:spcBef>
                <a:spcPct val="30000"/>
              </a:spcBef>
              <a:defRPr sz="1200">
                <a:solidFill>
                  <a:schemeClr val="tx1"/>
                </a:solidFill>
                <a:latin typeface="Calibri" pitchFamily="34" charset="0"/>
                <a:ea typeface="MS PGothic" pitchFamily="34" charset="-128"/>
              </a:defRPr>
            </a:lvl3pPr>
            <a:lvl4pPr marL="1597640" indent="-228234" eaLnBrk="0" hangingPunct="0">
              <a:spcBef>
                <a:spcPct val="30000"/>
              </a:spcBef>
              <a:defRPr sz="1200">
                <a:solidFill>
                  <a:schemeClr val="tx1"/>
                </a:solidFill>
                <a:latin typeface="Calibri" pitchFamily="34" charset="0"/>
                <a:ea typeface="MS PGothic" pitchFamily="34" charset="-128"/>
              </a:defRPr>
            </a:lvl4pPr>
            <a:lvl5pPr marL="2054108" indent="-228234" eaLnBrk="0" hangingPunct="0">
              <a:spcBef>
                <a:spcPct val="30000"/>
              </a:spcBef>
              <a:defRPr sz="1200">
                <a:solidFill>
                  <a:schemeClr val="tx1"/>
                </a:solidFill>
                <a:latin typeface="Calibri" pitchFamily="34" charset="0"/>
                <a:ea typeface="MS PGothic" pitchFamily="34" charset="-128"/>
              </a:defRPr>
            </a:lvl5pPr>
            <a:lvl6pPr marL="2510577"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75F1EE35-7890-4E6D-A679-F269CD342DEE}" type="slidenum">
              <a:rPr lang="de-DE" altLang="de-DE" smtClean="0"/>
              <a:pPr eaLnBrk="1" hangingPunct="1">
                <a:spcBef>
                  <a:spcPct val="0"/>
                </a:spcBef>
              </a:pPr>
              <a:t>80</a:t>
            </a:fld>
            <a:endParaRPr lang="de-DE" altLang="de-DE" dirty="0"/>
          </a:p>
        </p:txBody>
      </p:sp>
    </p:spTree>
    <p:extLst>
      <p:ext uri="{BB962C8B-B14F-4D97-AF65-F5344CB8AC3E}">
        <p14:creationId xmlns:p14="http://schemas.microsoft.com/office/powerpoint/2010/main" val="40322299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t>Diese Folie bei unternehmensinterner Präsentation einblenden!</a:t>
            </a:r>
          </a:p>
          <a:p>
            <a:endParaRPr lang="de-DE" altLang="de-DE" dirty="0"/>
          </a:p>
          <a:p>
            <a:r>
              <a:rPr lang="de-DE" altLang="de-DE" dirty="0"/>
              <a:t>Eine Checkliste für die Zeit VOR dem Hochwasser…</a:t>
            </a:r>
          </a:p>
          <a:p>
            <a:endParaRPr lang="de-DE" altLang="de-DE" dirty="0"/>
          </a:p>
          <a:p>
            <a:r>
              <a:rPr lang="de-DE" altLang="de-DE" dirty="0"/>
              <a:t>Diese Folie ist zum Ausdruck und unternehmensinterner Bearbeitung vorgesehen!</a:t>
            </a:r>
          </a:p>
          <a:p>
            <a:endParaRPr lang="de-DE" altLang="de-DE" dirty="0"/>
          </a:p>
          <a:p>
            <a:r>
              <a:rPr lang="de-DE" altLang="de-DE" dirty="0"/>
              <a:t>Es macht nun weniger Sinn die Punkte der folgenden Folien in der Präsentation vorzutragen, vielmehr können sie hier kurz darüber schauen und diese Folien dann ausdrucken und abarbeiten.</a:t>
            </a:r>
          </a:p>
          <a:p>
            <a:r>
              <a:rPr lang="de-DE" altLang="de-DE" dirty="0"/>
              <a:t>Sollten Sie den einen oder anderen Punkt darin vermissen, seien Sie bitte so frei ihn für sich zu ergänzen. Auch freuen wir uns über eine Rückmeldung, denn auch wir sind ständig am Lernen!</a:t>
            </a:r>
          </a:p>
          <a:p>
            <a:endParaRPr lang="de-DE" altLang="de-DE" dirty="0">
              <a:solidFill>
                <a:srgbClr val="FF0000"/>
              </a:solidFill>
              <a:latin typeface="Arial" pitchFamily="34" charset="0"/>
              <a:cs typeface="Arial" pitchFamily="34" charset="0"/>
            </a:endParaRPr>
          </a:p>
          <a:p>
            <a:endParaRPr lang="de-DE" altLang="de-DE" dirty="0">
              <a:solidFill>
                <a:srgbClr val="FF0000"/>
              </a:solidFill>
              <a:latin typeface="Arial" pitchFamily="34" charset="0"/>
              <a:cs typeface="Arial" pitchFamily="34" charset="0"/>
            </a:endParaRPr>
          </a:p>
        </p:txBody>
      </p:sp>
      <p:sp>
        <p:nvSpPr>
          <p:cNvPr id="25190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761" indent="-285293" eaLnBrk="0" hangingPunct="0">
              <a:spcBef>
                <a:spcPct val="30000"/>
              </a:spcBef>
              <a:defRPr sz="1200">
                <a:solidFill>
                  <a:schemeClr val="tx1"/>
                </a:solidFill>
                <a:latin typeface="Calibri" pitchFamily="34" charset="0"/>
                <a:ea typeface="MS PGothic" pitchFamily="34" charset="-128"/>
              </a:defRPr>
            </a:lvl2pPr>
            <a:lvl3pPr marL="1141171" indent="-228234" eaLnBrk="0" hangingPunct="0">
              <a:spcBef>
                <a:spcPct val="30000"/>
              </a:spcBef>
              <a:defRPr sz="1200">
                <a:solidFill>
                  <a:schemeClr val="tx1"/>
                </a:solidFill>
                <a:latin typeface="Calibri" pitchFamily="34" charset="0"/>
                <a:ea typeface="MS PGothic" pitchFamily="34" charset="-128"/>
              </a:defRPr>
            </a:lvl3pPr>
            <a:lvl4pPr marL="1597640" indent="-228234" eaLnBrk="0" hangingPunct="0">
              <a:spcBef>
                <a:spcPct val="30000"/>
              </a:spcBef>
              <a:defRPr sz="1200">
                <a:solidFill>
                  <a:schemeClr val="tx1"/>
                </a:solidFill>
                <a:latin typeface="Calibri" pitchFamily="34" charset="0"/>
                <a:ea typeface="MS PGothic" pitchFamily="34" charset="-128"/>
              </a:defRPr>
            </a:lvl4pPr>
            <a:lvl5pPr marL="2054108" indent="-228234" eaLnBrk="0" hangingPunct="0">
              <a:spcBef>
                <a:spcPct val="30000"/>
              </a:spcBef>
              <a:defRPr sz="1200">
                <a:solidFill>
                  <a:schemeClr val="tx1"/>
                </a:solidFill>
                <a:latin typeface="Calibri" pitchFamily="34" charset="0"/>
                <a:ea typeface="MS PGothic" pitchFamily="34" charset="-128"/>
              </a:defRPr>
            </a:lvl5pPr>
            <a:lvl6pPr marL="2510577"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798D478E-72C4-4768-9133-34585C5B716E}" type="slidenum">
              <a:rPr lang="de-DE" altLang="de-DE" smtClean="0"/>
              <a:pPr eaLnBrk="1" hangingPunct="1">
                <a:spcBef>
                  <a:spcPct val="0"/>
                </a:spcBef>
              </a:pPr>
              <a:t>81</a:t>
            </a:fld>
            <a:endParaRPr lang="de-DE" altLang="de-DE"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solidFill>
                  <a:srgbClr val="FF0000"/>
                </a:solidFill>
                <a:latin typeface="Arial" pitchFamily="34" charset="0"/>
                <a:cs typeface="Arial" pitchFamily="34" charset="0"/>
              </a:rPr>
              <a:t>Diese Folie bei unternehmensinterner Präsentation einblenden!</a:t>
            </a:r>
          </a:p>
          <a:p>
            <a:endParaRPr lang="de-DE" altLang="de-DE" dirty="0">
              <a:solidFill>
                <a:srgbClr val="FF0000"/>
              </a:solidFill>
              <a:latin typeface="Arial" pitchFamily="34" charset="0"/>
              <a:cs typeface="Arial" pitchFamily="34" charset="0"/>
            </a:endParaRPr>
          </a:p>
          <a:p>
            <a:r>
              <a:rPr lang="de-DE" altLang="de-DE" dirty="0">
                <a:solidFill>
                  <a:srgbClr val="FF0000"/>
                </a:solidFill>
                <a:latin typeface="Arial" pitchFamily="34" charset="0"/>
                <a:cs typeface="Arial" pitchFamily="34" charset="0"/>
              </a:rPr>
              <a:t>Diese Folie ist zum Ausdruck und unternehmensinterner Bearbeitung vorgesehen!</a:t>
            </a:r>
          </a:p>
          <a:p>
            <a:endParaRPr lang="de-DE" altLang="de-DE" dirty="0">
              <a:solidFill>
                <a:srgbClr val="FF0000"/>
              </a:solidFill>
              <a:latin typeface="Arial" pitchFamily="34" charset="0"/>
              <a:cs typeface="Arial" pitchFamily="34" charset="0"/>
            </a:endParaRPr>
          </a:p>
          <a:p>
            <a:r>
              <a:rPr lang="de-DE" altLang="de-DE" dirty="0">
                <a:solidFill>
                  <a:srgbClr val="FF0000"/>
                </a:solidFill>
                <a:latin typeface="Arial" pitchFamily="34" charset="0"/>
                <a:cs typeface="Arial" pitchFamily="34" charset="0"/>
              </a:rPr>
              <a:t>Die Checkliste DIREKT VOR dem Hochwasser – also bei drohendem Hochwasser…</a:t>
            </a:r>
          </a:p>
          <a:p>
            <a:endParaRPr lang="de-DE" altLang="de-DE" dirty="0">
              <a:solidFill>
                <a:srgbClr val="FF0000"/>
              </a:solidFill>
              <a:latin typeface="Arial" pitchFamily="34" charset="0"/>
              <a:cs typeface="Arial" pitchFamily="34" charset="0"/>
            </a:endParaRPr>
          </a:p>
          <a:p>
            <a:endParaRPr lang="de-DE" altLang="de-DE" dirty="0">
              <a:solidFill>
                <a:srgbClr val="FF0000"/>
              </a:solidFill>
              <a:latin typeface="Arial" pitchFamily="34" charset="0"/>
              <a:cs typeface="Arial" pitchFamily="34" charset="0"/>
            </a:endParaRPr>
          </a:p>
        </p:txBody>
      </p:sp>
      <p:sp>
        <p:nvSpPr>
          <p:cNvPr id="25190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761" indent="-285293" eaLnBrk="0" hangingPunct="0">
              <a:spcBef>
                <a:spcPct val="30000"/>
              </a:spcBef>
              <a:defRPr sz="1200">
                <a:solidFill>
                  <a:schemeClr val="tx1"/>
                </a:solidFill>
                <a:latin typeface="Calibri" pitchFamily="34" charset="0"/>
                <a:ea typeface="MS PGothic" pitchFamily="34" charset="-128"/>
              </a:defRPr>
            </a:lvl2pPr>
            <a:lvl3pPr marL="1141171" indent="-228234" eaLnBrk="0" hangingPunct="0">
              <a:spcBef>
                <a:spcPct val="30000"/>
              </a:spcBef>
              <a:defRPr sz="1200">
                <a:solidFill>
                  <a:schemeClr val="tx1"/>
                </a:solidFill>
                <a:latin typeface="Calibri" pitchFamily="34" charset="0"/>
                <a:ea typeface="MS PGothic" pitchFamily="34" charset="-128"/>
              </a:defRPr>
            </a:lvl3pPr>
            <a:lvl4pPr marL="1597640" indent="-228234" eaLnBrk="0" hangingPunct="0">
              <a:spcBef>
                <a:spcPct val="30000"/>
              </a:spcBef>
              <a:defRPr sz="1200">
                <a:solidFill>
                  <a:schemeClr val="tx1"/>
                </a:solidFill>
                <a:latin typeface="Calibri" pitchFamily="34" charset="0"/>
                <a:ea typeface="MS PGothic" pitchFamily="34" charset="-128"/>
              </a:defRPr>
            </a:lvl4pPr>
            <a:lvl5pPr marL="2054108" indent="-228234" eaLnBrk="0" hangingPunct="0">
              <a:spcBef>
                <a:spcPct val="30000"/>
              </a:spcBef>
              <a:defRPr sz="1200">
                <a:solidFill>
                  <a:schemeClr val="tx1"/>
                </a:solidFill>
                <a:latin typeface="Calibri" pitchFamily="34" charset="0"/>
                <a:ea typeface="MS PGothic" pitchFamily="34" charset="-128"/>
              </a:defRPr>
            </a:lvl5pPr>
            <a:lvl6pPr marL="2510577"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798D478E-72C4-4768-9133-34585C5B716E}" type="slidenum">
              <a:rPr lang="de-DE" altLang="de-DE" smtClean="0"/>
              <a:pPr eaLnBrk="1" hangingPunct="1">
                <a:spcBef>
                  <a:spcPct val="0"/>
                </a:spcBef>
              </a:pPr>
              <a:t>82</a:t>
            </a:fld>
            <a:endParaRPr lang="de-DE" altLang="de-DE"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latin typeface="Arial" pitchFamily="34" charset="0"/>
                <a:cs typeface="Arial" pitchFamily="34" charset="0"/>
              </a:rPr>
              <a:t>Diese Folie bei unternehmensinterner Präsentation einblenden!</a:t>
            </a:r>
          </a:p>
          <a:p>
            <a:endParaRPr lang="de-DE" altLang="de-DE" dirty="0">
              <a:latin typeface="Arial" pitchFamily="34" charset="0"/>
              <a:cs typeface="Arial" pitchFamily="34" charset="0"/>
            </a:endParaRPr>
          </a:p>
          <a:p>
            <a:pPr eaLnBrk="1" hangingPunct="1">
              <a:spcBef>
                <a:spcPct val="0"/>
              </a:spcBef>
            </a:pPr>
            <a:r>
              <a:rPr lang="de-DE" altLang="de-DE" dirty="0">
                <a:latin typeface="Arial" pitchFamily="34" charset="0"/>
                <a:cs typeface="Arial" pitchFamily="34" charset="0"/>
              </a:rPr>
              <a:t>Diese Folie ist zum Ausdruck und unternehmensinterner Bearbeitung vorgesehen!</a:t>
            </a:r>
          </a:p>
          <a:p>
            <a:pPr eaLnBrk="1" hangingPunct="1">
              <a:spcBef>
                <a:spcPct val="0"/>
              </a:spcBef>
            </a:pPr>
            <a:endParaRPr lang="de-DE" altLang="de-DE" dirty="0">
              <a:latin typeface="Arial" pitchFamily="34" charset="0"/>
              <a:cs typeface="Arial" pitchFamily="34" charset="0"/>
            </a:endParaRPr>
          </a:p>
          <a:p>
            <a:pPr eaLnBrk="1" hangingPunct="1">
              <a:spcBef>
                <a:spcPct val="0"/>
              </a:spcBef>
            </a:pPr>
            <a:r>
              <a:rPr lang="de-DE" altLang="de-DE" dirty="0">
                <a:latin typeface="Arial" pitchFamily="34" charset="0"/>
                <a:cs typeface="Arial" pitchFamily="34" charset="0"/>
              </a:rPr>
              <a:t>Die Checkliste WÄHREND des Hochwassers…</a:t>
            </a:r>
          </a:p>
          <a:p>
            <a:endParaRPr lang="de-DE" altLang="de-DE" dirty="0">
              <a:solidFill>
                <a:srgbClr val="FF0000"/>
              </a:solidFill>
              <a:latin typeface="Arial" pitchFamily="34" charset="0"/>
              <a:cs typeface="Arial" pitchFamily="34" charset="0"/>
            </a:endParaRPr>
          </a:p>
          <a:p>
            <a:endParaRPr lang="de-DE" altLang="de-DE" dirty="0">
              <a:solidFill>
                <a:srgbClr val="FF0000"/>
              </a:solidFill>
              <a:latin typeface="Arial" pitchFamily="34" charset="0"/>
              <a:cs typeface="Arial" pitchFamily="34" charset="0"/>
            </a:endParaRPr>
          </a:p>
        </p:txBody>
      </p:sp>
      <p:sp>
        <p:nvSpPr>
          <p:cNvPr id="25190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761" indent="-285293" eaLnBrk="0" hangingPunct="0">
              <a:spcBef>
                <a:spcPct val="30000"/>
              </a:spcBef>
              <a:defRPr sz="1200">
                <a:solidFill>
                  <a:schemeClr val="tx1"/>
                </a:solidFill>
                <a:latin typeface="Calibri" pitchFamily="34" charset="0"/>
                <a:ea typeface="MS PGothic" pitchFamily="34" charset="-128"/>
              </a:defRPr>
            </a:lvl2pPr>
            <a:lvl3pPr marL="1141171" indent="-228234" eaLnBrk="0" hangingPunct="0">
              <a:spcBef>
                <a:spcPct val="30000"/>
              </a:spcBef>
              <a:defRPr sz="1200">
                <a:solidFill>
                  <a:schemeClr val="tx1"/>
                </a:solidFill>
                <a:latin typeface="Calibri" pitchFamily="34" charset="0"/>
                <a:ea typeface="MS PGothic" pitchFamily="34" charset="-128"/>
              </a:defRPr>
            </a:lvl3pPr>
            <a:lvl4pPr marL="1597640" indent="-228234" eaLnBrk="0" hangingPunct="0">
              <a:spcBef>
                <a:spcPct val="30000"/>
              </a:spcBef>
              <a:defRPr sz="1200">
                <a:solidFill>
                  <a:schemeClr val="tx1"/>
                </a:solidFill>
                <a:latin typeface="Calibri" pitchFamily="34" charset="0"/>
                <a:ea typeface="MS PGothic" pitchFamily="34" charset="-128"/>
              </a:defRPr>
            </a:lvl4pPr>
            <a:lvl5pPr marL="2054108" indent="-228234" eaLnBrk="0" hangingPunct="0">
              <a:spcBef>
                <a:spcPct val="30000"/>
              </a:spcBef>
              <a:defRPr sz="1200">
                <a:solidFill>
                  <a:schemeClr val="tx1"/>
                </a:solidFill>
                <a:latin typeface="Calibri" pitchFamily="34" charset="0"/>
                <a:ea typeface="MS PGothic" pitchFamily="34" charset="-128"/>
              </a:defRPr>
            </a:lvl5pPr>
            <a:lvl6pPr marL="2510577"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798D478E-72C4-4768-9133-34585C5B716E}" type="slidenum">
              <a:rPr lang="de-DE" altLang="de-DE" smtClean="0"/>
              <a:pPr eaLnBrk="1" hangingPunct="1">
                <a:spcBef>
                  <a:spcPct val="0"/>
                </a:spcBef>
              </a:pPr>
              <a:t>83</a:t>
            </a:fld>
            <a:endParaRPr lang="de-DE" altLang="de-DE"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t>Diese Folie bei unternehmensinterner Präsentation einblenden!</a:t>
            </a:r>
          </a:p>
          <a:p>
            <a:endParaRPr lang="de-DE" altLang="de-DE" dirty="0"/>
          </a:p>
          <a:p>
            <a:pPr eaLnBrk="1" hangingPunct="1">
              <a:spcBef>
                <a:spcPct val="0"/>
              </a:spcBef>
            </a:pPr>
            <a:r>
              <a:rPr lang="de-DE" altLang="de-DE" dirty="0"/>
              <a:t>Diese Folie ist zum Ausdruck und unternehmensinterner Bearbeitung vorgesehen!</a:t>
            </a:r>
          </a:p>
          <a:p>
            <a:pPr eaLnBrk="1" hangingPunct="1">
              <a:spcBef>
                <a:spcPct val="0"/>
              </a:spcBef>
            </a:pPr>
            <a:endParaRPr lang="de-DE" altLang="de-DE" dirty="0"/>
          </a:p>
          <a:p>
            <a:pPr eaLnBrk="1" hangingPunct="1">
              <a:spcBef>
                <a:spcPct val="0"/>
              </a:spcBef>
            </a:pPr>
            <a:r>
              <a:rPr lang="de-DE" altLang="de-DE" dirty="0"/>
              <a:t>Und die Checkliste NACH dem Hochwasser…</a:t>
            </a:r>
          </a:p>
          <a:p>
            <a:endParaRPr lang="de-DE" altLang="de-DE" dirty="0">
              <a:solidFill>
                <a:srgbClr val="FF0000"/>
              </a:solidFill>
              <a:latin typeface="Arial" pitchFamily="34" charset="0"/>
              <a:cs typeface="Arial" pitchFamily="34" charset="0"/>
            </a:endParaRPr>
          </a:p>
          <a:p>
            <a:endParaRPr lang="de-DE" altLang="de-DE" dirty="0">
              <a:solidFill>
                <a:srgbClr val="FF0000"/>
              </a:solidFill>
              <a:latin typeface="Arial" pitchFamily="34" charset="0"/>
              <a:cs typeface="Arial" pitchFamily="34" charset="0"/>
            </a:endParaRPr>
          </a:p>
        </p:txBody>
      </p:sp>
      <p:sp>
        <p:nvSpPr>
          <p:cNvPr id="25190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761" indent="-285293" eaLnBrk="0" hangingPunct="0">
              <a:spcBef>
                <a:spcPct val="30000"/>
              </a:spcBef>
              <a:defRPr sz="1200">
                <a:solidFill>
                  <a:schemeClr val="tx1"/>
                </a:solidFill>
                <a:latin typeface="Calibri" pitchFamily="34" charset="0"/>
                <a:ea typeface="MS PGothic" pitchFamily="34" charset="-128"/>
              </a:defRPr>
            </a:lvl2pPr>
            <a:lvl3pPr marL="1141171" indent="-228234" eaLnBrk="0" hangingPunct="0">
              <a:spcBef>
                <a:spcPct val="30000"/>
              </a:spcBef>
              <a:defRPr sz="1200">
                <a:solidFill>
                  <a:schemeClr val="tx1"/>
                </a:solidFill>
                <a:latin typeface="Calibri" pitchFamily="34" charset="0"/>
                <a:ea typeface="MS PGothic" pitchFamily="34" charset="-128"/>
              </a:defRPr>
            </a:lvl3pPr>
            <a:lvl4pPr marL="1597640" indent="-228234" eaLnBrk="0" hangingPunct="0">
              <a:spcBef>
                <a:spcPct val="30000"/>
              </a:spcBef>
              <a:defRPr sz="1200">
                <a:solidFill>
                  <a:schemeClr val="tx1"/>
                </a:solidFill>
                <a:latin typeface="Calibri" pitchFamily="34" charset="0"/>
                <a:ea typeface="MS PGothic" pitchFamily="34" charset="-128"/>
              </a:defRPr>
            </a:lvl4pPr>
            <a:lvl5pPr marL="2054108" indent="-228234" eaLnBrk="0" hangingPunct="0">
              <a:spcBef>
                <a:spcPct val="30000"/>
              </a:spcBef>
              <a:defRPr sz="1200">
                <a:solidFill>
                  <a:schemeClr val="tx1"/>
                </a:solidFill>
                <a:latin typeface="Calibri" pitchFamily="34" charset="0"/>
                <a:ea typeface="MS PGothic" pitchFamily="34" charset="-128"/>
              </a:defRPr>
            </a:lvl5pPr>
            <a:lvl6pPr marL="2510577"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798D478E-72C4-4768-9133-34585C5B716E}" type="slidenum">
              <a:rPr lang="de-DE" altLang="de-DE" smtClean="0"/>
              <a:pPr eaLnBrk="1" hangingPunct="1">
                <a:spcBef>
                  <a:spcPct val="0"/>
                </a:spcBef>
              </a:pPr>
              <a:t>84</a:t>
            </a:fld>
            <a:endParaRPr lang="de-DE" altLang="de-DE"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97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41614" eaLnBrk="1" hangingPunct="1">
              <a:spcBef>
                <a:spcPct val="0"/>
              </a:spcBef>
            </a:pPr>
            <a:r>
              <a:rPr lang="de-DE" altLang="de-DE" dirty="0"/>
              <a:t>Diese Folie ist zum Ausdruck und unternehmensinterner Bearbeitung vorgesehen!</a:t>
            </a:r>
          </a:p>
          <a:p>
            <a:pPr defTabSz="841614"/>
            <a:endParaRPr lang="de-DE" altLang="de-DE" dirty="0"/>
          </a:p>
          <a:p>
            <a:pPr defTabSz="841614"/>
            <a:r>
              <a:rPr lang="de-DE" altLang="de-DE" dirty="0"/>
              <a:t>Sie kann an zentralen Stellen im Gebäude aufgehängt werden z.B. neben der Telefonanlage</a:t>
            </a:r>
          </a:p>
        </p:txBody>
      </p:sp>
      <p:sp>
        <p:nvSpPr>
          <p:cNvPr id="25498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761" indent="-285293" eaLnBrk="0" hangingPunct="0">
              <a:spcBef>
                <a:spcPct val="30000"/>
              </a:spcBef>
              <a:defRPr sz="1200">
                <a:solidFill>
                  <a:schemeClr val="tx1"/>
                </a:solidFill>
                <a:latin typeface="Calibri" pitchFamily="34" charset="0"/>
                <a:ea typeface="MS PGothic" pitchFamily="34" charset="-128"/>
              </a:defRPr>
            </a:lvl2pPr>
            <a:lvl3pPr marL="1141171" indent="-228234" eaLnBrk="0" hangingPunct="0">
              <a:spcBef>
                <a:spcPct val="30000"/>
              </a:spcBef>
              <a:defRPr sz="1200">
                <a:solidFill>
                  <a:schemeClr val="tx1"/>
                </a:solidFill>
                <a:latin typeface="Calibri" pitchFamily="34" charset="0"/>
                <a:ea typeface="MS PGothic" pitchFamily="34" charset="-128"/>
              </a:defRPr>
            </a:lvl3pPr>
            <a:lvl4pPr marL="1597640" indent="-228234" eaLnBrk="0" hangingPunct="0">
              <a:spcBef>
                <a:spcPct val="30000"/>
              </a:spcBef>
              <a:defRPr sz="1200">
                <a:solidFill>
                  <a:schemeClr val="tx1"/>
                </a:solidFill>
                <a:latin typeface="Calibri" pitchFamily="34" charset="0"/>
                <a:ea typeface="MS PGothic" pitchFamily="34" charset="-128"/>
              </a:defRPr>
            </a:lvl4pPr>
            <a:lvl5pPr marL="2054108" indent="-228234" eaLnBrk="0" hangingPunct="0">
              <a:spcBef>
                <a:spcPct val="30000"/>
              </a:spcBef>
              <a:defRPr sz="1200">
                <a:solidFill>
                  <a:schemeClr val="tx1"/>
                </a:solidFill>
                <a:latin typeface="Calibri" pitchFamily="34" charset="0"/>
                <a:ea typeface="MS PGothic" pitchFamily="34" charset="-128"/>
              </a:defRPr>
            </a:lvl5pPr>
            <a:lvl6pPr marL="2510577"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A7353233-5BF4-4586-95C6-3A2F2161A064}" type="slidenum">
              <a:rPr lang="de-DE" altLang="de-DE" smtClean="0">
                <a:solidFill>
                  <a:srgbClr val="000000"/>
                </a:solidFill>
              </a:rPr>
              <a:pPr eaLnBrk="1" hangingPunct="1">
                <a:spcBef>
                  <a:spcPct val="0"/>
                </a:spcBef>
              </a:pPr>
              <a:t>85</a:t>
            </a:fld>
            <a:endParaRPr lang="de-DE" altLang="de-DE" dirty="0">
              <a:solidFill>
                <a:srgbClr val="000000"/>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702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t>Auf der Seite www.hochwasserbw.de im Internet finden sie Kompaktinformationen zu verschiedenen Themen und Bereich, die sie bei der WBW Fortbildungsgesellschaft für Gewässerentwicklung mbH bestellen (www.wbw-fortbildung.net) können.</a:t>
            </a:r>
          </a:p>
        </p:txBody>
      </p:sp>
      <p:sp>
        <p:nvSpPr>
          <p:cNvPr id="25702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761" indent="-285293" eaLnBrk="0" hangingPunct="0">
              <a:spcBef>
                <a:spcPct val="30000"/>
              </a:spcBef>
              <a:defRPr sz="1200">
                <a:solidFill>
                  <a:schemeClr val="tx1"/>
                </a:solidFill>
                <a:latin typeface="Calibri" pitchFamily="34" charset="0"/>
                <a:ea typeface="MS PGothic" pitchFamily="34" charset="-128"/>
              </a:defRPr>
            </a:lvl2pPr>
            <a:lvl3pPr marL="1141171" indent="-228234" eaLnBrk="0" hangingPunct="0">
              <a:spcBef>
                <a:spcPct val="30000"/>
              </a:spcBef>
              <a:defRPr sz="1200">
                <a:solidFill>
                  <a:schemeClr val="tx1"/>
                </a:solidFill>
                <a:latin typeface="Calibri" pitchFamily="34" charset="0"/>
                <a:ea typeface="MS PGothic" pitchFamily="34" charset="-128"/>
              </a:defRPr>
            </a:lvl3pPr>
            <a:lvl4pPr marL="1597640" indent="-228234" eaLnBrk="0" hangingPunct="0">
              <a:spcBef>
                <a:spcPct val="30000"/>
              </a:spcBef>
              <a:defRPr sz="1200">
                <a:solidFill>
                  <a:schemeClr val="tx1"/>
                </a:solidFill>
                <a:latin typeface="Calibri" pitchFamily="34" charset="0"/>
                <a:ea typeface="MS PGothic" pitchFamily="34" charset="-128"/>
              </a:defRPr>
            </a:lvl4pPr>
            <a:lvl5pPr marL="2054108" indent="-228234" eaLnBrk="0" hangingPunct="0">
              <a:spcBef>
                <a:spcPct val="30000"/>
              </a:spcBef>
              <a:defRPr sz="1200">
                <a:solidFill>
                  <a:schemeClr val="tx1"/>
                </a:solidFill>
                <a:latin typeface="Calibri" pitchFamily="34" charset="0"/>
                <a:ea typeface="MS PGothic" pitchFamily="34" charset="-128"/>
              </a:defRPr>
            </a:lvl5pPr>
            <a:lvl6pPr marL="2510577"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A22452A6-B4BF-43BB-8955-B82A9ED5509F}" type="slidenum">
              <a:rPr lang="de-DE" altLang="de-DE" smtClean="0"/>
              <a:pPr eaLnBrk="1" hangingPunct="1">
                <a:spcBef>
                  <a:spcPct val="0"/>
                </a:spcBef>
              </a:pPr>
              <a:t>87</a:t>
            </a:fld>
            <a:endParaRPr lang="de-DE" altLang="de-DE"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0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latin typeface="Arial" pitchFamily="34" charset="0"/>
                <a:cs typeface="Arial" pitchFamily="34" charset="0"/>
              </a:rPr>
              <a:t>Hier haben wir Ihnen verschiedene Homepages zusammengestellt, die Ihnen bei Ihren Vorbereitungen helfen können.</a:t>
            </a:r>
          </a:p>
          <a:p>
            <a:endParaRPr lang="de-DE" altLang="de-DE" dirty="0">
              <a:latin typeface="Arial" pitchFamily="34" charset="0"/>
              <a:cs typeface="Arial" pitchFamily="34" charset="0"/>
            </a:endParaRPr>
          </a:p>
          <a:p>
            <a:r>
              <a:rPr lang="de-DE" altLang="de-DE" dirty="0">
                <a:latin typeface="Arial" pitchFamily="34" charset="0"/>
                <a:cs typeface="Arial" pitchFamily="34" charset="0"/>
              </a:rPr>
              <a:t>Bitte beachten Sie auch andere Produkte anderer IHKen; hier schauen Sie bitte selbständig auf den diversen Seiten der IHKen. </a:t>
            </a:r>
          </a:p>
          <a:p>
            <a:r>
              <a:rPr lang="de-DE" altLang="de-DE" dirty="0">
                <a:latin typeface="Arial" pitchFamily="34" charset="0"/>
                <a:cs typeface="Arial" pitchFamily="34" charset="0"/>
              </a:rPr>
              <a:t>Ein Verweis hierauf würde den Rahmen der Musterveranstaltung sprengen!</a:t>
            </a:r>
          </a:p>
        </p:txBody>
      </p:sp>
      <p:sp>
        <p:nvSpPr>
          <p:cNvPr id="25600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761" indent="-285293" eaLnBrk="0" hangingPunct="0">
              <a:spcBef>
                <a:spcPct val="30000"/>
              </a:spcBef>
              <a:defRPr sz="1200">
                <a:solidFill>
                  <a:schemeClr val="tx1"/>
                </a:solidFill>
                <a:latin typeface="Calibri" pitchFamily="34" charset="0"/>
                <a:ea typeface="MS PGothic" pitchFamily="34" charset="-128"/>
              </a:defRPr>
            </a:lvl2pPr>
            <a:lvl3pPr marL="1141171" indent="-228234" eaLnBrk="0" hangingPunct="0">
              <a:spcBef>
                <a:spcPct val="30000"/>
              </a:spcBef>
              <a:defRPr sz="1200">
                <a:solidFill>
                  <a:schemeClr val="tx1"/>
                </a:solidFill>
                <a:latin typeface="Calibri" pitchFamily="34" charset="0"/>
                <a:ea typeface="MS PGothic" pitchFamily="34" charset="-128"/>
              </a:defRPr>
            </a:lvl3pPr>
            <a:lvl4pPr marL="1597640" indent="-228234" eaLnBrk="0" hangingPunct="0">
              <a:spcBef>
                <a:spcPct val="30000"/>
              </a:spcBef>
              <a:defRPr sz="1200">
                <a:solidFill>
                  <a:schemeClr val="tx1"/>
                </a:solidFill>
                <a:latin typeface="Calibri" pitchFamily="34" charset="0"/>
                <a:ea typeface="MS PGothic" pitchFamily="34" charset="-128"/>
              </a:defRPr>
            </a:lvl4pPr>
            <a:lvl5pPr marL="2054108" indent="-228234" eaLnBrk="0" hangingPunct="0">
              <a:spcBef>
                <a:spcPct val="30000"/>
              </a:spcBef>
              <a:defRPr sz="1200">
                <a:solidFill>
                  <a:schemeClr val="tx1"/>
                </a:solidFill>
                <a:latin typeface="Calibri" pitchFamily="34" charset="0"/>
                <a:ea typeface="MS PGothic" pitchFamily="34" charset="-128"/>
              </a:defRPr>
            </a:lvl5pPr>
            <a:lvl6pPr marL="2510577"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DCA1B56C-BB7A-4384-9925-D7687AB7D1B9}" type="slidenum">
              <a:rPr lang="de-DE" altLang="de-DE" smtClean="0"/>
              <a:pPr eaLnBrk="1" hangingPunct="1">
                <a:spcBef>
                  <a:spcPct val="0"/>
                </a:spcBef>
              </a:pPr>
              <a:t>88</a:t>
            </a:fld>
            <a:endParaRPr lang="de-DE" altLang="de-DE"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latin typeface="Arial" pitchFamily="34" charset="0"/>
                <a:cs typeface="Arial" pitchFamily="34" charset="0"/>
              </a:rPr>
              <a:t>Diese Folie enthält eine Animation!</a:t>
            </a:r>
          </a:p>
          <a:p>
            <a:endParaRPr lang="de-DE" altLang="de-DE" dirty="0">
              <a:latin typeface="Arial" pitchFamily="34" charset="0"/>
              <a:cs typeface="Arial" pitchFamily="34" charset="0"/>
            </a:endParaRPr>
          </a:p>
          <a:p>
            <a:r>
              <a:rPr lang="de-DE" altLang="de-DE" dirty="0">
                <a:latin typeface="Arial" pitchFamily="34" charset="0"/>
                <a:cs typeface="Arial" pitchFamily="34" charset="0"/>
              </a:rPr>
              <a:t>Wenn man dieses Ergebnis auf die Industriefläche gegenüberstellt sieht es etwas anders aus:</a:t>
            </a:r>
          </a:p>
          <a:p>
            <a:r>
              <a:rPr lang="de-DE" altLang="de-DE" dirty="0">
                <a:latin typeface="Arial" pitchFamily="34" charset="0"/>
                <a:cs typeface="Arial" pitchFamily="34" charset="0"/>
              </a:rPr>
              <a:t>Bei HQ10 sind es 1%, </a:t>
            </a:r>
          </a:p>
          <a:p>
            <a:r>
              <a:rPr lang="de-DE" altLang="de-DE" dirty="0">
                <a:latin typeface="Arial" pitchFamily="34" charset="0"/>
                <a:cs typeface="Arial" pitchFamily="34" charset="0"/>
              </a:rPr>
              <a:t>bei HQ100 4,4% (jeweils doppelt so viele wie der Siedlungsflächen) </a:t>
            </a:r>
          </a:p>
          <a:p>
            <a:r>
              <a:rPr lang="de-DE" altLang="de-DE" dirty="0">
                <a:latin typeface="Arial" pitchFamily="34" charset="0"/>
                <a:cs typeface="Arial" pitchFamily="34" charset="0"/>
              </a:rPr>
              <a:t>und im </a:t>
            </a:r>
            <a:r>
              <a:rPr lang="de-DE" altLang="de-DE" dirty="0" err="1">
                <a:latin typeface="Arial" pitchFamily="34" charset="0"/>
                <a:cs typeface="Arial" pitchFamily="34" charset="0"/>
              </a:rPr>
              <a:t>HQextrem</a:t>
            </a:r>
            <a:r>
              <a:rPr lang="de-DE" altLang="de-DE" dirty="0">
                <a:latin typeface="Arial" pitchFamily="34" charset="0"/>
                <a:cs typeface="Arial" pitchFamily="34" charset="0"/>
              </a:rPr>
              <a:t>-Bereich liegen ca. 18% der Gewerbe- und  Industrieflächen von Baden-Württemberg.</a:t>
            </a:r>
          </a:p>
          <a:p>
            <a:endParaRPr lang="de-DE" altLang="de-DE" dirty="0">
              <a:latin typeface="Arial" pitchFamily="34" charset="0"/>
              <a:cs typeface="Arial" pitchFamily="34" charset="0"/>
            </a:endParaRPr>
          </a:p>
          <a:p>
            <a:r>
              <a:rPr lang="de-DE" altLang="de-DE" dirty="0">
                <a:latin typeface="Arial" pitchFamily="34" charset="0"/>
                <a:cs typeface="Arial" pitchFamily="34" charset="0"/>
              </a:rPr>
              <a:t>Dieses Ergebnis ist sehr erschreckend! </a:t>
            </a:r>
          </a:p>
          <a:p>
            <a:endParaRPr lang="de-DE" altLang="de-DE" dirty="0">
              <a:latin typeface="Arial" pitchFamily="34" charset="0"/>
              <a:cs typeface="Arial" pitchFamily="34" charset="0"/>
            </a:endParaRPr>
          </a:p>
          <a:p>
            <a:endParaRPr lang="de-DE" altLang="de-DE" dirty="0">
              <a:latin typeface="Arial" pitchFamily="34" charset="0"/>
              <a:cs typeface="Arial" pitchFamily="34" charset="0"/>
            </a:endParaRPr>
          </a:p>
        </p:txBody>
      </p:sp>
      <p:sp>
        <p:nvSpPr>
          <p:cNvPr id="20275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4EE16A50-3CF8-417A-9AA5-0193EFDB11D0}" type="slidenum">
              <a:rPr lang="de-DE" altLang="de-DE" sz="1100" smtClean="0">
                <a:solidFill>
                  <a:srgbClr val="000000"/>
                </a:solidFill>
              </a:rPr>
              <a:pPr eaLnBrk="1" hangingPunct="1">
                <a:spcBef>
                  <a:spcPct val="0"/>
                </a:spcBef>
              </a:pPr>
              <a:t>8</a:t>
            </a:fld>
            <a:endParaRPr lang="de-DE" altLang="de-DE" sz="110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b="1" dirty="0">
                <a:latin typeface="Arial" pitchFamily="34" charset="0"/>
              </a:rPr>
              <a:t>Gründe für ein gewachsenes Hochwasserrisiko und ein höheres Schadenspotenzial</a:t>
            </a:r>
            <a:endParaRPr lang="de-DE" altLang="de-DE" dirty="0">
              <a:latin typeface="Arial" pitchFamily="34" charset="0"/>
            </a:endParaRPr>
          </a:p>
          <a:p>
            <a:r>
              <a:rPr lang="de-DE" altLang="de-DE" dirty="0">
                <a:solidFill>
                  <a:srgbClr val="FF0000"/>
                </a:solidFill>
                <a:latin typeface="Arial" pitchFamily="34" charset="0"/>
              </a:rPr>
              <a:t>Großflächige Hochwasserereignisse sind kein neues Phänomen, sie kamen auch in der Vergangenheit immer wieder vor. Die Menschen die an Gewässern leben seit jeher mit einem Hochwasserrisiko. </a:t>
            </a:r>
          </a:p>
          <a:p>
            <a:r>
              <a:rPr lang="de-DE" altLang="de-DE" dirty="0">
                <a:latin typeface="Arial" pitchFamily="34" charset="0"/>
              </a:rPr>
              <a:t>Das Hochwasserrisiko bleibt dabei nicht stabil oder nimmt gar ab. Vielmehr stieg das Risiko von großen Hochwässern und steigt weiter. Die Gründe hierfür liegen unter anderem in der risikointensiven Nutzung (z.B. Wohnbebauung), in Baumaßnahmen, die zu einem schnelleren Abführen von Oberflächenwasser führen und darin, dass dem Gewässer der notwendige Ausweichraum, die Retentionsfläche, genommen wird. Auch der Klimawandel verstärkt das Risiko. Weiterhin besteht hinter Schutzanlagen kein Risikobewusstsein, so dass hier - wie 2013 an der Donau und Elbe - extreme Schäden entstehen können.</a:t>
            </a:r>
          </a:p>
          <a:p>
            <a:endParaRPr lang="de-DE" altLang="de-DE" dirty="0">
              <a:latin typeface="Arial" pitchFamily="34" charset="0"/>
            </a:endParaRPr>
          </a:p>
          <a:p>
            <a:endParaRPr lang="de-DE" altLang="de-DE" dirty="0">
              <a:latin typeface="Arial" pitchFamily="34" charset="0"/>
            </a:endParaRPr>
          </a:p>
          <a:p>
            <a:r>
              <a:rPr lang="de-DE" altLang="de-DE" dirty="0">
                <a:latin typeface="Arial" pitchFamily="34" charset="0"/>
              </a:rPr>
              <a:t>Der Fotovergleich zeigt deutlich die gegenwärtige extensive ufernahe Bebauung im Remstal bei Geradstetten.</a:t>
            </a:r>
          </a:p>
        </p:txBody>
      </p:sp>
      <p:sp>
        <p:nvSpPr>
          <p:cNvPr id="20378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1761" indent="-285293" eaLnBrk="0" hangingPunct="0">
              <a:spcBef>
                <a:spcPct val="30000"/>
              </a:spcBef>
              <a:defRPr sz="1200">
                <a:solidFill>
                  <a:schemeClr val="tx1"/>
                </a:solidFill>
                <a:latin typeface="Calibri" pitchFamily="34" charset="0"/>
                <a:ea typeface="MS PGothic" pitchFamily="34" charset="-128"/>
              </a:defRPr>
            </a:lvl2pPr>
            <a:lvl3pPr marL="1141171" indent="-228234" eaLnBrk="0" hangingPunct="0">
              <a:spcBef>
                <a:spcPct val="30000"/>
              </a:spcBef>
              <a:defRPr sz="1200">
                <a:solidFill>
                  <a:schemeClr val="tx1"/>
                </a:solidFill>
                <a:latin typeface="Calibri" pitchFamily="34" charset="0"/>
                <a:ea typeface="MS PGothic" pitchFamily="34" charset="-128"/>
              </a:defRPr>
            </a:lvl3pPr>
            <a:lvl4pPr marL="1597640" indent="-228234" eaLnBrk="0" hangingPunct="0">
              <a:spcBef>
                <a:spcPct val="30000"/>
              </a:spcBef>
              <a:defRPr sz="1200">
                <a:solidFill>
                  <a:schemeClr val="tx1"/>
                </a:solidFill>
                <a:latin typeface="Calibri" pitchFamily="34" charset="0"/>
                <a:ea typeface="MS PGothic" pitchFamily="34" charset="-128"/>
              </a:defRPr>
            </a:lvl4pPr>
            <a:lvl5pPr marL="2054108" indent="-228234" eaLnBrk="0" hangingPunct="0">
              <a:spcBef>
                <a:spcPct val="30000"/>
              </a:spcBef>
              <a:defRPr sz="1200">
                <a:solidFill>
                  <a:schemeClr val="tx1"/>
                </a:solidFill>
                <a:latin typeface="Calibri" pitchFamily="34" charset="0"/>
                <a:ea typeface="MS PGothic" pitchFamily="34" charset="-128"/>
              </a:defRPr>
            </a:lvl5pPr>
            <a:lvl6pPr marL="2510577"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45646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852F9B0A-1206-4EBE-B343-C2C73F0104AB}" type="slidenum">
              <a:rPr lang="de-DE" altLang="de-DE" smtClean="0"/>
              <a:pPr eaLnBrk="1" hangingPunct="1">
                <a:spcBef>
                  <a:spcPct val="0"/>
                </a:spcBef>
              </a:pPr>
              <a:t>9</a:t>
            </a:fld>
            <a:endParaRPr lang="de-DE" altLang="de-DE"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3" name="Rechteck 22">
            <a:extLst>
              <a:ext uri="{FF2B5EF4-FFF2-40B4-BE49-F238E27FC236}">
                <a16:creationId xmlns:a16="http://schemas.microsoft.com/office/drawing/2014/main" id="{A4C4B82D-AE39-4EC9-9101-0D7C3F8DEA1D}"/>
              </a:ext>
            </a:extLst>
          </p:cNvPr>
          <p:cNvSpPr/>
          <p:nvPr userDrawn="1"/>
        </p:nvSpPr>
        <p:spPr>
          <a:xfrm>
            <a:off x="0" y="0"/>
            <a:ext cx="9144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6" name="Rectangle 11">
            <a:extLst>
              <a:ext uri="{FF2B5EF4-FFF2-40B4-BE49-F238E27FC236}">
                <a16:creationId xmlns:a16="http://schemas.microsoft.com/office/drawing/2014/main" id="{CF0B9E96-2200-4F53-8D19-3D3BFFE7560B}"/>
              </a:ext>
            </a:extLst>
          </p:cNvPr>
          <p:cNvSpPr>
            <a:spLocks noChangeArrowheads="1"/>
          </p:cNvSpPr>
          <p:nvPr userDrawn="1"/>
        </p:nvSpPr>
        <p:spPr bwMode="auto">
          <a:xfrm>
            <a:off x="655200" y="3920067"/>
            <a:ext cx="8488800" cy="1956199"/>
          </a:xfrm>
          <a:prstGeom prst="rect">
            <a:avLst/>
          </a:prstGeom>
          <a:solidFill>
            <a:srgbClr val="007A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 name="Titel 1"/>
          <p:cNvSpPr>
            <a:spLocks noGrp="1"/>
          </p:cNvSpPr>
          <p:nvPr>
            <p:ph type="ctrTitle"/>
          </p:nvPr>
        </p:nvSpPr>
        <p:spPr>
          <a:xfrm>
            <a:off x="720000" y="668406"/>
            <a:ext cx="6300000" cy="1287394"/>
          </a:xfrm>
        </p:spPr>
        <p:txBody>
          <a:bodyPr/>
          <a:lstStyle>
            <a:lvl1pPr>
              <a:defRPr sz="3200">
                <a:latin typeface="+mj-lt"/>
              </a:defRPr>
            </a:lvl1pPr>
          </a:lstStyle>
          <a:p>
            <a:r>
              <a:rPr lang="de-DE"/>
              <a:t>Mastertitelformat bearbeiten</a:t>
            </a:r>
            <a:endParaRPr lang="de-DE" dirty="0"/>
          </a:p>
        </p:txBody>
      </p:sp>
      <p:sp>
        <p:nvSpPr>
          <p:cNvPr id="3" name="Untertitel 2"/>
          <p:cNvSpPr>
            <a:spLocks noGrp="1"/>
          </p:cNvSpPr>
          <p:nvPr>
            <p:ph type="subTitle" idx="1" hasCustomPrompt="1"/>
          </p:nvPr>
        </p:nvSpPr>
        <p:spPr>
          <a:xfrm>
            <a:off x="720000" y="3920067"/>
            <a:ext cx="7560000" cy="1956858"/>
          </a:xfrm>
        </p:spPr>
        <p:txBody>
          <a:bodyPr tIns="216000"/>
          <a:lstStyle>
            <a:lvl1pPr marL="0" indent="0" algn="l">
              <a:spcBef>
                <a:spcPts val="300"/>
              </a:spcBef>
              <a:buNone/>
              <a:defRPr sz="1400" b="1" i="0">
                <a:solidFill>
                  <a:schemeClr val="bg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Bezeichnung Teilprojekt</a:t>
            </a:r>
          </a:p>
          <a:p>
            <a:endParaRPr lang="de-DE" dirty="0"/>
          </a:p>
          <a:p>
            <a:r>
              <a:rPr lang="de-DE" dirty="0"/>
              <a:t>Ort, Datum</a:t>
            </a:r>
          </a:p>
        </p:txBody>
      </p:sp>
      <p:sp>
        <p:nvSpPr>
          <p:cNvPr id="10" name="Freeform 5">
            <a:extLst>
              <a:ext uri="{FF2B5EF4-FFF2-40B4-BE49-F238E27FC236}">
                <a16:creationId xmlns:a16="http://schemas.microsoft.com/office/drawing/2014/main" id="{DB41A24D-D61F-4894-98E1-3EAD488BA588}"/>
              </a:ext>
            </a:extLst>
          </p:cNvPr>
          <p:cNvSpPr>
            <a:spLocks/>
          </p:cNvSpPr>
          <p:nvPr userDrawn="1"/>
        </p:nvSpPr>
        <p:spPr bwMode="auto">
          <a:xfrm>
            <a:off x="0" y="1958975"/>
            <a:ext cx="655638" cy="982663"/>
          </a:xfrm>
          <a:custGeom>
            <a:avLst/>
            <a:gdLst>
              <a:gd name="T0" fmla="*/ 0 w 413"/>
              <a:gd name="T1" fmla="*/ 0 h 619"/>
              <a:gd name="T2" fmla="*/ 0 w 413"/>
              <a:gd name="T3" fmla="*/ 124 h 619"/>
              <a:gd name="T4" fmla="*/ 267 w 413"/>
              <a:gd name="T5" fmla="*/ 124 h 619"/>
              <a:gd name="T6" fmla="*/ 267 w 413"/>
              <a:gd name="T7" fmla="*/ 247 h 619"/>
              <a:gd name="T8" fmla="*/ 0 w 413"/>
              <a:gd name="T9" fmla="*/ 247 h 619"/>
              <a:gd name="T10" fmla="*/ 0 w 413"/>
              <a:gd name="T11" fmla="*/ 371 h 619"/>
              <a:gd name="T12" fmla="*/ 267 w 413"/>
              <a:gd name="T13" fmla="*/ 371 h 619"/>
              <a:gd name="T14" fmla="*/ 267 w 413"/>
              <a:gd name="T15" fmla="*/ 495 h 619"/>
              <a:gd name="T16" fmla="*/ 0 w 413"/>
              <a:gd name="T17" fmla="*/ 495 h 619"/>
              <a:gd name="T18" fmla="*/ 0 w 413"/>
              <a:gd name="T19" fmla="*/ 619 h 619"/>
              <a:gd name="T20" fmla="*/ 413 w 413"/>
              <a:gd name="T21" fmla="*/ 619 h 619"/>
              <a:gd name="T22" fmla="*/ 413 w 413"/>
              <a:gd name="T23" fmla="*/ 0 h 619"/>
              <a:gd name="T24" fmla="*/ 0 w 413"/>
              <a:gd name="T25"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3" h="619">
                <a:moveTo>
                  <a:pt x="0" y="0"/>
                </a:moveTo>
                <a:lnTo>
                  <a:pt x="0" y="124"/>
                </a:lnTo>
                <a:lnTo>
                  <a:pt x="267" y="124"/>
                </a:lnTo>
                <a:lnTo>
                  <a:pt x="267" y="247"/>
                </a:lnTo>
                <a:lnTo>
                  <a:pt x="0" y="247"/>
                </a:lnTo>
                <a:lnTo>
                  <a:pt x="0" y="371"/>
                </a:lnTo>
                <a:lnTo>
                  <a:pt x="267" y="371"/>
                </a:lnTo>
                <a:lnTo>
                  <a:pt x="267" y="495"/>
                </a:lnTo>
                <a:lnTo>
                  <a:pt x="0" y="495"/>
                </a:lnTo>
                <a:lnTo>
                  <a:pt x="0" y="619"/>
                </a:lnTo>
                <a:lnTo>
                  <a:pt x="413" y="619"/>
                </a:lnTo>
                <a:lnTo>
                  <a:pt x="413" y="0"/>
                </a:lnTo>
                <a:lnTo>
                  <a:pt x="0" y="0"/>
                </a:lnTo>
                <a:close/>
              </a:path>
            </a:pathLst>
          </a:custGeom>
          <a:solidFill>
            <a:srgbClr val="211D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11" name="Freeform 6">
            <a:extLst>
              <a:ext uri="{FF2B5EF4-FFF2-40B4-BE49-F238E27FC236}">
                <a16:creationId xmlns:a16="http://schemas.microsoft.com/office/drawing/2014/main" id="{89674A79-B51D-4BA9-AD09-91A6596379B5}"/>
              </a:ext>
            </a:extLst>
          </p:cNvPr>
          <p:cNvSpPr>
            <a:spLocks/>
          </p:cNvSpPr>
          <p:nvPr userDrawn="1"/>
        </p:nvSpPr>
        <p:spPr bwMode="auto">
          <a:xfrm>
            <a:off x="0" y="3920067"/>
            <a:ext cx="655638" cy="985838"/>
          </a:xfrm>
          <a:custGeom>
            <a:avLst/>
            <a:gdLst>
              <a:gd name="T0" fmla="*/ 0 w 413"/>
              <a:gd name="T1" fmla="*/ 0 h 621"/>
              <a:gd name="T2" fmla="*/ 0 w 413"/>
              <a:gd name="T3" fmla="*/ 124 h 621"/>
              <a:gd name="T4" fmla="*/ 267 w 413"/>
              <a:gd name="T5" fmla="*/ 124 h 621"/>
              <a:gd name="T6" fmla="*/ 267 w 413"/>
              <a:gd name="T7" fmla="*/ 248 h 621"/>
              <a:gd name="T8" fmla="*/ 0 w 413"/>
              <a:gd name="T9" fmla="*/ 248 h 621"/>
              <a:gd name="T10" fmla="*/ 0 w 413"/>
              <a:gd name="T11" fmla="*/ 373 h 621"/>
              <a:gd name="T12" fmla="*/ 267 w 413"/>
              <a:gd name="T13" fmla="*/ 373 h 621"/>
              <a:gd name="T14" fmla="*/ 267 w 413"/>
              <a:gd name="T15" fmla="*/ 497 h 621"/>
              <a:gd name="T16" fmla="*/ 0 w 413"/>
              <a:gd name="T17" fmla="*/ 497 h 621"/>
              <a:gd name="T18" fmla="*/ 0 w 413"/>
              <a:gd name="T19" fmla="*/ 621 h 621"/>
              <a:gd name="T20" fmla="*/ 413 w 413"/>
              <a:gd name="T21" fmla="*/ 621 h 621"/>
              <a:gd name="T22" fmla="*/ 413 w 413"/>
              <a:gd name="T23" fmla="*/ 0 h 621"/>
              <a:gd name="T24" fmla="*/ 0 w 413"/>
              <a:gd name="T25"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3" h="621">
                <a:moveTo>
                  <a:pt x="0" y="0"/>
                </a:moveTo>
                <a:lnTo>
                  <a:pt x="0" y="124"/>
                </a:lnTo>
                <a:lnTo>
                  <a:pt x="267" y="124"/>
                </a:lnTo>
                <a:lnTo>
                  <a:pt x="267" y="248"/>
                </a:lnTo>
                <a:lnTo>
                  <a:pt x="0" y="248"/>
                </a:lnTo>
                <a:lnTo>
                  <a:pt x="0" y="373"/>
                </a:lnTo>
                <a:lnTo>
                  <a:pt x="267" y="373"/>
                </a:lnTo>
                <a:lnTo>
                  <a:pt x="267" y="497"/>
                </a:lnTo>
                <a:lnTo>
                  <a:pt x="0" y="497"/>
                </a:lnTo>
                <a:lnTo>
                  <a:pt x="0" y="621"/>
                </a:lnTo>
                <a:lnTo>
                  <a:pt x="413" y="621"/>
                </a:lnTo>
                <a:lnTo>
                  <a:pt x="413" y="0"/>
                </a:lnTo>
                <a:lnTo>
                  <a:pt x="0" y="0"/>
                </a:lnTo>
                <a:close/>
              </a:path>
            </a:pathLst>
          </a:custGeom>
          <a:solidFill>
            <a:srgbClr val="211D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12" name="Freeform 7">
            <a:extLst>
              <a:ext uri="{FF2B5EF4-FFF2-40B4-BE49-F238E27FC236}">
                <a16:creationId xmlns:a16="http://schemas.microsoft.com/office/drawing/2014/main" id="{14C43890-5413-44BB-A719-95EF9C7F063F}"/>
              </a:ext>
            </a:extLst>
          </p:cNvPr>
          <p:cNvSpPr>
            <a:spLocks/>
          </p:cNvSpPr>
          <p:nvPr userDrawn="1"/>
        </p:nvSpPr>
        <p:spPr bwMode="auto">
          <a:xfrm>
            <a:off x="0" y="5873750"/>
            <a:ext cx="655638" cy="984250"/>
          </a:xfrm>
          <a:custGeom>
            <a:avLst/>
            <a:gdLst>
              <a:gd name="T0" fmla="*/ 0 w 413"/>
              <a:gd name="T1" fmla="*/ 0 h 620"/>
              <a:gd name="T2" fmla="*/ 0 w 413"/>
              <a:gd name="T3" fmla="*/ 123 h 620"/>
              <a:gd name="T4" fmla="*/ 267 w 413"/>
              <a:gd name="T5" fmla="*/ 123 h 620"/>
              <a:gd name="T6" fmla="*/ 267 w 413"/>
              <a:gd name="T7" fmla="*/ 247 h 620"/>
              <a:gd name="T8" fmla="*/ 0 w 413"/>
              <a:gd name="T9" fmla="*/ 247 h 620"/>
              <a:gd name="T10" fmla="*/ 0 w 413"/>
              <a:gd name="T11" fmla="*/ 373 h 620"/>
              <a:gd name="T12" fmla="*/ 267 w 413"/>
              <a:gd name="T13" fmla="*/ 373 h 620"/>
              <a:gd name="T14" fmla="*/ 267 w 413"/>
              <a:gd name="T15" fmla="*/ 496 h 620"/>
              <a:gd name="T16" fmla="*/ 0 w 413"/>
              <a:gd name="T17" fmla="*/ 496 h 620"/>
              <a:gd name="T18" fmla="*/ 0 w 413"/>
              <a:gd name="T19" fmla="*/ 620 h 620"/>
              <a:gd name="T20" fmla="*/ 413 w 413"/>
              <a:gd name="T21" fmla="*/ 620 h 620"/>
              <a:gd name="T22" fmla="*/ 413 w 413"/>
              <a:gd name="T23" fmla="*/ 0 h 620"/>
              <a:gd name="T24" fmla="*/ 0 w 413"/>
              <a:gd name="T25" fmla="*/ 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3" h="620">
                <a:moveTo>
                  <a:pt x="0" y="0"/>
                </a:moveTo>
                <a:lnTo>
                  <a:pt x="0" y="123"/>
                </a:lnTo>
                <a:lnTo>
                  <a:pt x="267" y="123"/>
                </a:lnTo>
                <a:lnTo>
                  <a:pt x="267" y="247"/>
                </a:lnTo>
                <a:lnTo>
                  <a:pt x="0" y="247"/>
                </a:lnTo>
                <a:lnTo>
                  <a:pt x="0" y="373"/>
                </a:lnTo>
                <a:lnTo>
                  <a:pt x="267" y="373"/>
                </a:lnTo>
                <a:lnTo>
                  <a:pt x="267" y="496"/>
                </a:lnTo>
                <a:lnTo>
                  <a:pt x="0" y="496"/>
                </a:lnTo>
                <a:lnTo>
                  <a:pt x="0" y="620"/>
                </a:lnTo>
                <a:lnTo>
                  <a:pt x="413" y="620"/>
                </a:lnTo>
                <a:lnTo>
                  <a:pt x="413" y="0"/>
                </a:lnTo>
                <a:lnTo>
                  <a:pt x="0" y="0"/>
                </a:lnTo>
                <a:close/>
              </a:path>
            </a:pathLst>
          </a:custGeom>
          <a:solidFill>
            <a:srgbClr val="211D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13" name="Rectangle 8">
            <a:extLst>
              <a:ext uri="{FF2B5EF4-FFF2-40B4-BE49-F238E27FC236}">
                <a16:creationId xmlns:a16="http://schemas.microsoft.com/office/drawing/2014/main" id="{62C85A33-6DE1-4928-B4A0-BD92CC351580}"/>
              </a:ext>
            </a:extLst>
          </p:cNvPr>
          <p:cNvSpPr>
            <a:spLocks noChangeArrowheads="1"/>
          </p:cNvSpPr>
          <p:nvPr userDrawn="1"/>
        </p:nvSpPr>
        <p:spPr bwMode="auto">
          <a:xfrm>
            <a:off x="655200" y="2547938"/>
            <a:ext cx="8488800" cy="36000"/>
          </a:xfrm>
          <a:prstGeom prst="rect">
            <a:avLst/>
          </a:prstGeom>
          <a:solidFill>
            <a:srgbClr val="007A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14" name="Rectangle 9">
            <a:extLst>
              <a:ext uri="{FF2B5EF4-FFF2-40B4-BE49-F238E27FC236}">
                <a16:creationId xmlns:a16="http://schemas.microsoft.com/office/drawing/2014/main" id="{B0724276-6A04-4339-87B8-0AD1E323EB3F}"/>
              </a:ext>
            </a:extLst>
          </p:cNvPr>
          <p:cNvSpPr>
            <a:spLocks noChangeArrowheads="1"/>
          </p:cNvSpPr>
          <p:nvPr userDrawn="1"/>
        </p:nvSpPr>
        <p:spPr bwMode="auto">
          <a:xfrm>
            <a:off x="655200" y="2938620"/>
            <a:ext cx="8488800" cy="72000"/>
          </a:xfrm>
          <a:prstGeom prst="rect">
            <a:avLst/>
          </a:prstGeom>
          <a:solidFill>
            <a:srgbClr val="007A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15" name="Rectangle 10">
            <a:extLst>
              <a:ext uri="{FF2B5EF4-FFF2-40B4-BE49-F238E27FC236}">
                <a16:creationId xmlns:a16="http://schemas.microsoft.com/office/drawing/2014/main" id="{8F0830ED-B75A-4485-B047-67E8166FCBC9}"/>
              </a:ext>
            </a:extLst>
          </p:cNvPr>
          <p:cNvSpPr>
            <a:spLocks noChangeArrowheads="1"/>
          </p:cNvSpPr>
          <p:nvPr userDrawn="1"/>
        </p:nvSpPr>
        <p:spPr bwMode="auto">
          <a:xfrm>
            <a:off x="655200" y="3427611"/>
            <a:ext cx="8488800" cy="324000"/>
          </a:xfrm>
          <a:prstGeom prst="rect">
            <a:avLst/>
          </a:prstGeom>
          <a:solidFill>
            <a:srgbClr val="007A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2" name="Rectangle 8">
            <a:extLst>
              <a:ext uri="{FF2B5EF4-FFF2-40B4-BE49-F238E27FC236}">
                <a16:creationId xmlns:a16="http://schemas.microsoft.com/office/drawing/2014/main" id="{A9D75626-9D18-4A08-8DCF-C26C6E832943}"/>
              </a:ext>
            </a:extLst>
          </p:cNvPr>
          <p:cNvSpPr>
            <a:spLocks noChangeArrowheads="1"/>
          </p:cNvSpPr>
          <p:nvPr userDrawn="1"/>
        </p:nvSpPr>
        <p:spPr bwMode="auto">
          <a:xfrm>
            <a:off x="655200" y="1958975"/>
            <a:ext cx="8488800" cy="18000"/>
          </a:xfrm>
          <a:prstGeom prst="rect">
            <a:avLst/>
          </a:prstGeom>
          <a:solidFill>
            <a:srgbClr val="007A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pic>
        <p:nvPicPr>
          <p:cNvPr id="17" name="Grafik 16">
            <a:extLst>
              <a:ext uri="{FF2B5EF4-FFF2-40B4-BE49-F238E27FC236}">
                <a16:creationId xmlns:a16="http://schemas.microsoft.com/office/drawing/2014/main" id="{E4ECB2BD-5BFE-49F6-BDB0-6DFEE2F91E7E}"/>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092950" y="173037"/>
            <a:ext cx="1864482" cy="264674"/>
          </a:xfrm>
          <a:prstGeom prst="rect">
            <a:avLst/>
          </a:prstGeom>
          <a:noFill/>
          <a:ln>
            <a:noFill/>
          </a:ln>
        </p:spPr>
      </p:pic>
      <p:pic>
        <p:nvPicPr>
          <p:cNvPr id="19" name="Grafik 18">
            <a:extLst>
              <a:ext uri="{FF2B5EF4-FFF2-40B4-BE49-F238E27FC236}">
                <a16:creationId xmlns:a16="http://schemas.microsoft.com/office/drawing/2014/main" id="{E494A299-52CC-4103-BD3E-CA9FB3700CE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950559" y="6074251"/>
            <a:ext cx="1863957" cy="720000"/>
          </a:xfrm>
          <a:prstGeom prst="rect">
            <a:avLst/>
          </a:prstGeom>
        </p:spPr>
      </p:pic>
    </p:spTree>
    <p:extLst>
      <p:ext uri="{BB962C8B-B14F-4D97-AF65-F5344CB8AC3E}">
        <p14:creationId xmlns:p14="http://schemas.microsoft.com/office/powerpoint/2010/main" val="3566837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oliennummernplatzhalter 5">
            <a:extLst>
              <a:ext uri="{FF2B5EF4-FFF2-40B4-BE49-F238E27FC236}">
                <a16:creationId xmlns:a16="http://schemas.microsoft.com/office/drawing/2014/main" id="{F7DD91DC-7431-4104-A024-D9C8D4A1FB20}"/>
              </a:ext>
            </a:extLst>
          </p:cNvPr>
          <p:cNvSpPr>
            <a:spLocks noGrp="1"/>
          </p:cNvSpPr>
          <p:nvPr>
            <p:ph type="sldNum" sz="quarter" idx="11"/>
          </p:nvPr>
        </p:nvSpPr>
        <p:spPr/>
        <p:txBody>
          <a:bodyPr/>
          <a:lstStyle>
            <a:lvl1pPr>
              <a:defRPr/>
            </a:lvl1pPr>
          </a:lstStyle>
          <a:p>
            <a:fld id="{56E10F7A-A458-447E-9F63-1BF5C83623F3}" type="slidenum">
              <a:rPr lang="de-DE" altLang="de-DE"/>
              <a:pPr/>
              <a:t>‹Nr.›</a:t>
            </a:fld>
            <a:endParaRPr lang="de-DE" altLang="de-DE" dirty="0"/>
          </a:p>
        </p:txBody>
      </p:sp>
      <p:sp>
        <p:nvSpPr>
          <p:cNvPr id="4" name="Fußzeilenplatzhalter 3">
            <a:extLst>
              <a:ext uri="{FF2B5EF4-FFF2-40B4-BE49-F238E27FC236}">
                <a16:creationId xmlns:a16="http://schemas.microsoft.com/office/drawing/2014/main" id="{128C8E5E-F3F9-41F1-ABAB-B58B28286578}"/>
              </a:ext>
            </a:extLst>
          </p:cNvPr>
          <p:cNvSpPr>
            <a:spLocks noGrp="1"/>
          </p:cNvSpPr>
          <p:nvPr>
            <p:ph type="ftr" sz="quarter" idx="12"/>
          </p:nvPr>
        </p:nvSpPr>
        <p:spPr/>
        <p:txBody>
          <a:bodyPr/>
          <a:lstStyle/>
          <a:p>
            <a:r>
              <a:rPr lang="de-DE" dirty="0"/>
              <a:t>Regierungspräsidium Stuttgart / VSC-Team</a:t>
            </a:r>
          </a:p>
        </p:txBody>
      </p:sp>
    </p:spTree>
    <p:extLst>
      <p:ext uri="{BB962C8B-B14F-4D97-AF65-F5344CB8AC3E}">
        <p14:creationId xmlns:p14="http://schemas.microsoft.com/office/powerpoint/2010/main" val="3791378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Schlussfolie">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3F8FFD32-C8DB-467D-9CA5-E261FAE470D8}"/>
              </a:ext>
            </a:extLst>
          </p:cNvPr>
          <p:cNvSpPr/>
          <p:nvPr userDrawn="1"/>
        </p:nvSpPr>
        <p:spPr>
          <a:xfrm>
            <a:off x="0" y="0"/>
            <a:ext cx="9144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pic>
        <p:nvPicPr>
          <p:cNvPr id="8" name="Grafik 7">
            <a:extLst>
              <a:ext uri="{FF2B5EF4-FFF2-40B4-BE49-F238E27FC236}">
                <a16:creationId xmlns:a16="http://schemas.microsoft.com/office/drawing/2014/main" id="{6234598E-CEA1-4F6A-851D-4ECEF202A475}"/>
              </a:ext>
            </a:extLst>
          </p:cNvPr>
          <p:cNvPicPr>
            <a:picLocks noChangeAspect="1"/>
          </p:cNvPicPr>
          <p:nvPr userDrawn="1"/>
        </p:nvPicPr>
        <p:blipFill>
          <a:blip r:embed="rId2"/>
          <a:stretch>
            <a:fillRect/>
          </a:stretch>
        </p:blipFill>
        <p:spPr>
          <a:xfrm>
            <a:off x="1438102" y="1903614"/>
            <a:ext cx="6267796" cy="3050771"/>
          </a:xfrm>
          <a:prstGeom prst="rect">
            <a:avLst/>
          </a:prstGeom>
        </p:spPr>
      </p:pic>
      <p:pic>
        <p:nvPicPr>
          <p:cNvPr id="9" name="Grafik 8">
            <a:extLst>
              <a:ext uri="{FF2B5EF4-FFF2-40B4-BE49-F238E27FC236}">
                <a16:creationId xmlns:a16="http://schemas.microsoft.com/office/drawing/2014/main" id="{0AAEBE8F-758D-48B6-9DEF-4F143A24458D}"/>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092950" y="173037"/>
            <a:ext cx="1864482" cy="264674"/>
          </a:xfrm>
          <a:prstGeom prst="rect">
            <a:avLst/>
          </a:prstGeom>
          <a:noFill/>
          <a:ln>
            <a:noFill/>
          </a:ln>
        </p:spPr>
      </p:pic>
    </p:spTree>
    <p:extLst>
      <p:ext uri="{BB962C8B-B14F-4D97-AF65-F5344CB8AC3E}">
        <p14:creationId xmlns:p14="http://schemas.microsoft.com/office/powerpoint/2010/main" val="2701558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Inhaltsplatzhalter 2"/>
          <p:cNvSpPr>
            <a:spLocks noGrp="1"/>
          </p:cNvSpPr>
          <p:nvPr>
            <p:ph sz="half" idx="1"/>
          </p:nvPr>
        </p:nvSpPr>
        <p:spPr>
          <a:xfrm>
            <a:off x="1116014" y="1955801"/>
            <a:ext cx="3672000" cy="3921126"/>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de-DE"/>
              <a:t>Textmasterformat bearbeiten</a:t>
            </a:r>
          </a:p>
          <a:p>
            <a:pPr lvl="1"/>
            <a:r>
              <a:rPr lang="de-DE"/>
              <a:t>Zweite Ebene</a:t>
            </a:r>
          </a:p>
        </p:txBody>
      </p:sp>
      <p:sp>
        <p:nvSpPr>
          <p:cNvPr id="4" name="Inhaltsplatzhalter 3"/>
          <p:cNvSpPr>
            <a:spLocks noGrp="1"/>
          </p:cNvSpPr>
          <p:nvPr>
            <p:ph sz="half" idx="2"/>
          </p:nvPr>
        </p:nvSpPr>
        <p:spPr>
          <a:xfrm>
            <a:off x="5076713" y="1955800"/>
            <a:ext cx="3672000" cy="3929592"/>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de-DE"/>
              <a:t>Textmasterformat bearbeiten</a:t>
            </a:r>
          </a:p>
          <a:p>
            <a:pPr lvl="1"/>
            <a:r>
              <a:rPr lang="de-DE"/>
              <a:t>Zweite Ebene</a:t>
            </a:r>
          </a:p>
        </p:txBody>
      </p:sp>
      <p:sp>
        <p:nvSpPr>
          <p:cNvPr id="5" name="Datumsplatzhalter 4"/>
          <p:cNvSpPr>
            <a:spLocks noGrp="1"/>
          </p:cNvSpPr>
          <p:nvPr>
            <p:ph type="dt" sz="half" idx="10"/>
          </p:nvPr>
        </p:nvSpPr>
        <p:spPr>
          <a:xfrm>
            <a:off x="5075238" y="6518275"/>
            <a:ext cx="863600" cy="295275"/>
          </a:xfrm>
        </p:spPr>
        <p:txBody>
          <a:bodyPr/>
          <a:lstStyle>
            <a:lvl1pPr>
              <a:defRPr/>
            </a:lvl1pPr>
          </a:lstStyle>
          <a:p>
            <a:pPr>
              <a:defRPr/>
            </a:pPr>
            <a:fld id="{447B5E7F-186D-443B-A736-CEFDFB70CE6E}" type="datetime1">
              <a:rPr lang="de-DE" smtClean="0"/>
              <a:t>22.09.2023</a:t>
            </a:fld>
            <a:endParaRPr lang="de-DE" dirty="0"/>
          </a:p>
        </p:txBody>
      </p:sp>
      <p:sp>
        <p:nvSpPr>
          <p:cNvPr id="6" name="Foliennummernplatzhalter 6"/>
          <p:cNvSpPr>
            <a:spLocks noGrp="1"/>
          </p:cNvSpPr>
          <p:nvPr>
            <p:ph type="sldNum" sz="quarter" idx="11"/>
          </p:nvPr>
        </p:nvSpPr>
        <p:spPr/>
        <p:txBody>
          <a:bodyPr/>
          <a:lstStyle>
            <a:lvl1pPr>
              <a:defRPr/>
            </a:lvl1pPr>
          </a:lstStyle>
          <a:p>
            <a:pPr>
              <a:defRPr/>
            </a:pPr>
            <a:fld id="{D5CEC644-CC92-4104-8BC0-D98A567896A8}" type="slidenum">
              <a:rPr lang="de-DE"/>
              <a:pPr>
                <a:defRPr/>
              </a:pPr>
              <a:t>‹Nr.›</a:t>
            </a:fld>
            <a:endParaRPr lang="de-DE" dirty="0"/>
          </a:p>
        </p:txBody>
      </p:sp>
    </p:spTree>
    <p:extLst>
      <p:ext uri="{BB962C8B-B14F-4D97-AF65-F5344CB8AC3E}">
        <p14:creationId xmlns:p14="http://schemas.microsoft.com/office/powerpoint/2010/main" val="2574521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720000" y="660400"/>
            <a:ext cx="8100000" cy="864000"/>
          </a:xfrm>
        </p:spPr>
        <p:txBody>
          <a:bodyPr/>
          <a:lstStyle>
            <a:lvl1pPr>
              <a:defRPr>
                <a:latin typeface="+mj-lt"/>
              </a:defRPr>
            </a:lvl1pPr>
          </a:lstStyle>
          <a:p>
            <a:r>
              <a:rPr lang="de-DE"/>
              <a:t>Mastertitelformat bearbeiten</a:t>
            </a:r>
            <a:endParaRPr lang="de-DE" dirty="0"/>
          </a:p>
        </p:txBody>
      </p:sp>
      <p:sp>
        <p:nvSpPr>
          <p:cNvPr id="3" name="Inhaltsplatzhalter 2"/>
          <p:cNvSpPr>
            <a:spLocks noGrp="1"/>
          </p:cNvSpPr>
          <p:nvPr>
            <p:ph idx="1"/>
          </p:nvPr>
        </p:nvSpPr>
        <p:spPr>
          <a:xfrm>
            <a:off x="720000" y="1699200"/>
            <a:ext cx="8100000" cy="4536000"/>
          </a:xfrm>
        </p:spPr>
        <p:txBody>
          <a:bodyPr/>
          <a:lstStyle/>
          <a:p>
            <a:pPr lvl="0"/>
            <a:r>
              <a:rPr lang="de-DE"/>
              <a:t>Mastertextformat bearbeiten</a:t>
            </a:r>
          </a:p>
          <a:p>
            <a:pPr lvl="1"/>
            <a:r>
              <a:rPr lang="de-DE"/>
              <a:t>Zweite Ebene</a:t>
            </a:r>
          </a:p>
          <a:p>
            <a:pPr lvl="2"/>
            <a:r>
              <a:rPr lang="de-DE"/>
              <a:t>Dritte Ebene</a:t>
            </a:r>
          </a:p>
          <a:p>
            <a:pPr lvl="3"/>
            <a:r>
              <a:rPr lang="de-DE"/>
              <a:t>Vierte Ebene</a:t>
            </a:r>
          </a:p>
        </p:txBody>
      </p:sp>
      <p:sp>
        <p:nvSpPr>
          <p:cNvPr id="7" name="Fußzeilenplatzhalter 6">
            <a:extLst>
              <a:ext uri="{FF2B5EF4-FFF2-40B4-BE49-F238E27FC236}">
                <a16:creationId xmlns:a16="http://schemas.microsoft.com/office/drawing/2014/main" id="{7139E4AF-1944-42F2-B0F7-554DBFBE1BBA}"/>
              </a:ext>
            </a:extLst>
          </p:cNvPr>
          <p:cNvSpPr>
            <a:spLocks noGrp="1"/>
          </p:cNvSpPr>
          <p:nvPr>
            <p:ph type="ftr" sz="quarter" idx="10"/>
          </p:nvPr>
        </p:nvSpPr>
        <p:spPr/>
        <p:txBody>
          <a:bodyPr/>
          <a:lstStyle/>
          <a:p>
            <a:r>
              <a:rPr lang="de-DE" dirty="0"/>
              <a:t>Regierungspräsidium Stuttgart / VSC-Team</a:t>
            </a:r>
          </a:p>
        </p:txBody>
      </p:sp>
      <p:sp>
        <p:nvSpPr>
          <p:cNvPr id="8" name="Foliennummernplatzhalter 7">
            <a:extLst>
              <a:ext uri="{FF2B5EF4-FFF2-40B4-BE49-F238E27FC236}">
                <a16:creationId xmlns:a16="http://schemas.microsoft.com/office/drawing/2014/main" id="{F5BDC62F-F7AF-48EB-BC1E-950B6169642A}"/>
              </a:ext>
            </a:extLst>
          </p:cNvPr>
          <p:cNvSpPr>
            <a:spLocks noGrp="1"/>
          </p:cNvSpPr>
          <p:nvPr>
            <p:ph type="sldNum" sz="quarter" idx="11"/>
          </p:nvPr>
        </p:nvSpPr>
        <p:spPr/>
        <p:txBody>
          <a:bodyPr/>
          <a:lstStyle/>
          <a:p>
            <a:fld id="{3246854A-F06E-4786-B7B9-1D37875D3E50}" type="slidenum">
              <a:rPr lang="de-DE" altLang="de-DE" smtClean="0"/>
              <a:pPr/>
              <a:t>‹Nr.›</a:t>
            </a:fld>
            <a:endParaRPr lang="de-DE" altLang="de-DE" dirty="0"/>
          </a:p>
        </p:txBody>
      </p:sp>
    </p:spTree>
    <p:extLst>
      <p:ext uri="{BB962C8B-B14F-4D97-AF65-F5344CB8AC3E}">
        <p14:creationId xmlns:p14="http://schemas.microsoft.com/office/powerpoint/2010/main" val="825525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2" name="Titel 1"/>
          <p:cNvSpPr>
            <a:spLocks noGrp="1"/>
          </p:cNvSpPr>
          <p:nvPr>
            <p:ph type="title"/>
          </p:nvPr>
        </p:nvSpPr>
        <p:spPr>
          <a:xfrm>
            <a:off x="720000" y="660400"/>
            <a:ext cx="8100000" cy="900000"/>
          </a:xfrm>
        </p:spPr>
        <p:txBody>
          <a:bodyPr/>
          <a:lstStyle>
            <a:lvl1pPr>
              <a:defRPr>
                <a:latin typeface="+mj-lt"/>
              </a:defRPr>
            </a:lvl1pPr>
          </a:lstStyle>
          <a:p>
            <a:r>
              <a:rPr lang="de-DE"/>
              <a:t>Mastertitelformat bearbeiten</a:t>
            </a:r>
            <a:endParaRPr lang="de-DE" dirty="0"/>
          </a:p>
        </p:txBody>
      </p:sp>
      <p:sp>
        <p:nvSpPr>
          <p:cNvPr id="8" name="Foliennummernplatzhalter 6">
            <a:extLst>
              <a:ext uri="{FF2B5EF4-FFF2-40B4-BE49-F238E27FC236}">
                <a16:creationId xmlns:a16="http://schemas.microsoft.com/office/drawing/2014/main" id="{C1CFD702-A75F-4F67-A3F3-A3935C88EDD4}"/>
              </a:ext>
            </a:extLst>
          </p:cNvPr>
          <p:cNvSpPr>
            <a:spLocks noGrp="1"/>
          </p:cNvSpPr>
          <p:nvPr>
            <p:ph type="sldNum" sz="quarter" idx="11"/>
          </p:nvPr>
        </p:nvSpPr>
        <p:spPr/>
        <p:txBody>
          <a:bodyPr/>
          <a:lstStyle>
            <a:lvl1pPr>
              <a:defRPr/>
            </a:lvl1pPr>
          </a:lstStyle>
          <a:p>
            <a:fld id="{512C431B-5BDA-4707-B574-D18E256E72D0}" type="slidenum">
              <a:rPr lang="de-DE" altLang="de-DE"/>
              <a:pPr/>
              <a:t>‹Nr.›</a:t>
            </a:fld>
            <a:endParaRPr lang="de-DE" altLang="de-DE" dirty="0"/>
          </a:p>
        </p:txBody>
      </p:sp>
      <p:sp>
        <p:nvSpPr>
          <p:cNvPr id="9" name="Fußzeilenplatzhalter 8">
            <a:extLst>
              <a:ext uri="{FF2B5EF4-FFF2-40B4-BE49-F238E27FC236}">
                <a16:creationId xmlns:a16="http://schemas.microsoft.com/office/drawing/2014/main" id="{8A75485B-7275-44C6-A47B-4A3B0D5F0FF8}"/>
              </a:ext>
            </a:extLst>
          </p:cNvPr>
          <p:cNvSpPr>
            <a:spLocks noGrp="1"/>
          </p:cNvSpPr>
          <p:nvPr>
            <p:ph type="ftr" sz="quarter" idx="12"/>
          </p:nvPr>
        </p:nvSpPr>
        <p:spPr/>
        <p:txBody>
          <a:bodyPr/>
          <a:lstStyle/>
          <a:p>
            <a:r>
              <a:rPr lang="de-DE" dirty="0"/>
              <a:t>Regierungspräsidium Stuttgart / VSC-Team</a:t>
            </a:r>
          </a:p>
        </p:txBody>
      </p:sp>
      <p:sp>
        <p:nvSpPr>
          <p:cNvPr id="11" name="Textplatzhalter 10">
            <a:extLst>
              <a:ext uri="{FF2B5EF4-FFF2-40B4-BE49-F238E27FC236}">
                <a16:creationId xmlns:a16="http://schemas.microsoft.com/office/drawing/2014/main" id="{B1FAB922-3D89-4C93-8A10-F1931DA091D5}"/>
              </a:ext>
            </a:extLst>
          </p:cNvPr>
          <p:cNvSpPr>
            <a:spLocks noGrp="1"/>
          </p:cNvSpPr>
          <p:nvPr>
            <p:ph type="body" sz="quarter" idx="13"/>
          </p:nvPr>
        </p:nvSpPr>
        <p:spPr>
          <a:xfrm>
            <a:off x="720000" y="1699200"/>
            <a:ext cx="8100000" cy="4536000"/>
          </a:xfrm>
        </p:spPr>
        <p:txBody>
          <a:bodyPr/>
          <a:lstStyle>
            <a:lvl1pPr marL="342000" indent="-342000">
              <a:spcBef>
                <a:spcPts val="900"/>
              </a:spcBef>
              <a:buClr>
                <a:schemeClr val="accent1"/>
              </a:buClr>
              <a:buFont typeface="Arial" panose="020B0604020202020204" pitchFamily="34" charset="0"/>
              <a:buChar char="►"/>
              <a:tabLst>
                <a:tab pos="3240000" algn="r"/>
              </a:tabLst>
              <a:defRPr sz="2000" b="1"/>
            </a:lvl1pPr>
            <a:lvl2pPr marL="342000" indent="-342000">
              <a:spcBef>
                <a:spcPts val="900"/>
              </a:spcBef>
              <a:buClr>
                <a:schemeClr val="accent3"/>
              </a:buClr>
              <a:buFont typeface="Wingdings 3" panose="05040102010807070707" pitchFamily="18" charset="2"/>
              <a:buChar char="u"/>
              <a:tabLst>
                <a:tab pos="3240000" algn="r"/>
              </a:tabLst>
              <a:defRPr sz="2000"/>
            </a:lvl2pPr>
            <a:lvl3pPr marL="612000" indent="-270000">
              <a:buFont typeface="Arial" panose="020B0604020202020204" pitchFamily="34" charset="0"/>
              <a:buChar char="•"/>
              <a:tabLst>
                <a:tab pos="3240000" algn="r"/>
              </a:tabLst>
              <a:defRPr sz="1800"/>
            </a:lvl3pPr>
            <a:lvl4pPr>
              <a:tabLst>
                <a:tab pos="3942000" algn="r"/>
              </a:tabLst>
              <a:defRPr/>
            </a:lvl4pPr>
          </a:lstStyle>
          <a:p>
            <a:pPr lvl="0"/>
            <a:r>
              <a:rPr lang="de-DE"/>
              <a:t>Mastertextformat bearbeiten</a:t>
            </a:r>
          </a:p>
          <a:p>
            <a:pPr lvl="1"/>
            <a:r>
              <a:rPr lang="de-DE"/>
              <a:t>Zweite Ebene</a:t>
            </a:r>
          </a:p>
          <a:p>
            <a:pPr lvl="2"/>
            <a:r>
              <a:rPr lang="de-DE"/>
              <a:t>Dritte Ebene</a:t>
            </a:r>
          </a:p>
        </p:txBody>
      </p:sp>
    </p:spTree>
    <p:extLst>
      <p:ext uri="{BB962C8B-B14F-4D97-AF65-F5344CB8AC3E}">
        <p14:creationId xmlns:p14="http://schemas.microsoft.com/office/powerpoint/2010/main" val="3956735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720000" y="660400"/>
            <a:ext cx="8100000" cy="864000"/>
          </a:xfrm>
        </p:spPr>
        <p:txBody>
          <a:bodyPr/>
          <a:lstStyle>
            <a:lvl1pPr>
              <a:defRPr>
                <a:latin typeface="+mj-lt"/>
              </a:defRPr>
            </a:lvl1pPr>
          </a:lstStyle>
          <a:p>
            <a:r>
              <a:rPr lang="de-DE"/>
              <a:t>Mastertitelformat bearbeiten</a:t>
            </a:r>
            <a:endParaRPr lang="de-DE" dirty="0"/>
          </a:p>
        </p:txBody>
      </p:sp>
      <p:sp>
        <p:nvSpPr>
          <p:cNvPr id="6" name="Foliennummernplatzhalter 6">
            <a:extLst>
              <a:ext uri="{FF2B5EF4-FFF2-40B4-BE49-F238E27FC236}">
                <a16:creationId xmlns:a16="http://schemas.microsoft.com/office/drawing/2014/main" id="{5E0B4136-81C6-46A7-B228-1EEB2735A164}"/>
              </a:ext>
            </a:extLst>
          </p:cNvPr>
          <p:cNvSpPr>
            <a:spLocks noGrp="1"/>
          </p:cNvSpPr>
          <p:nvPr>
            <p:ph type="sldNum" sz="quarter" idx="11"/>
          </p:nvPr>
        </p:nvSpPr>
        <p:spPr/>
        <p:txBody>
          <a:bodyPr/>
          <a:lstStyle>
            <a:lvl1pPr>
              <a:defRPr/>
            </a:lvl1pPr>
          </a:lstStyle>
          <a:p>
            <a:fld id="{A753166E-F291-4735-B3A2-B7211A090599}" type="slidenum">
              <a:rPr lang="de-DE" altLang="de-DE"/>
              <a:pPr/>
              <a:t>‹Nr.›</a:t>
            </a:fld>
            <a:endParaRPr lang="de-DE" altLang="de-DE" dirty="0"/>
          </a:p>
        </p:txBody>
      </p:sp>
      <p:sp>
        <p:nvSpPr>
          <p:cNvPr id="7" name="Fußzeilenplatzhalter 6">
            <a:extLst>
              <a:ext uri="{FF2B5EF4-FFF2-40B4-BE49-F238E27FC236}">
                <a16:creationId xmlns:a16="http://schemas.microsoft.com/office/drawing/2014/main" id="{3F3573A8-F42B-4F68-BCFF-9CE031AFA055}"/>
              </a:ext>
            </a:extLst>
          </p:cNvPr>
          <p:cNvSpPr>
            <a:spLocks noGrp="1"/>
          </p:cNvSpPr>
          <p:nvPr>
            <p:ph type="ftr" sz="quarter" idx="12"/>
          </p:nvPr>
        </p:nvSpPr>
        <p:spPr/>
        <p:txBody>
          <a:bodyPr/>
          <a:lstStyle/>
          <a:p>
            <a:r>
              <a:rPr lang="de-DE" dirty="0"/>
              <a:t>Regierungspräsidium Stuttgart / VSC-Team</a:t>
            </a:r>
          </a:p>
        </p:txBody>
      </p:sp>
      <p:sp>
        <p:nvSpPr>
          <p:cNvPr id="9" name="Textplatzhalter 8">
            <a:extLst>
              <a:ext uri="{FF2B5EF4-FFF2-40B4-BE49-F238E27FC236}">
                <a16:creationId xmlns:a16="http://schemas.microsoft.com/office/drawing/2014/main" id="{46514186-F001-4887-9718-87E1F7A5A323}"/>
              </a:ext>
            </a:extLst>
          </p:cNvPr>
          <p:cNvSpPr>
            <a:spLocks noGrp="1"/>
          </p:cNvSpPr>
          <p:nvPr>
            <p:ph type="body" sz="quarter" idx="13"/>
          </p:nvPr>
        </p:nvSpPr>
        <p:spPr>
          <a:xfrm>
            <a:off x="720000" y="1699200"/>
            <a:ext cx="3960000" cy="4535487"/>
          </a:xfrm>
        </p:spPr>
        <p:txBody>
          <a:bodyPr/>
          <a:lstStyle/>
          <a:p>
            <a:pPr lvl="0"/>
            <a:r>
              <a:rPr lang="de-DE"/>
              <a:t>Mastertextformat bearbeiten</a:t>
            </a:r>
          </a:p>
          <a:p>
            <a:pPr lvl="1"/>
            <a:r>
              <a:rPr lang="de-DE"/>
              <a:t>Zweite Ebene</a:t>
            </a:r>
          </a:p>
          <a:p>
            <a:pPr lvl="2"/>
            <a:r>
              <a:rPr lang="de-DE"/>
              <a:t>Dritte Ebene</a:t>
            </a:r>
          </a:p>
          <a:p>
            <a:pPr lvl="3"/>
            <a:r>
              <a:rPr lang="de-DE"/>
              <a:t>Vierte Ebene</a:t>
            </a:r>
          </a:p>
        </p:txBody>
      </p:sp>
      <p:sp>
        <p:nvSpPr>
          <p:cNvPr id="11" name="Textplatzhalter 10">
            <a:extLst>
              <a:ext uri="{FF2B5EF4-FFF2-40B4-BE49-F238E27FC236}">
                <a16:creationId xmlns:a16="http://schemas.microsoft.com/office/drawing/2014/main" id="{0AD51FE5-9839-4580-892C-4026833EF29D}"/>
              </a:ext>
            </a:extLst>
          </p:cNvPr>
          <p:cNvSpPr>
            <a:spLocks noGrp="1"/>
          </p:cNvSpPr>
          <p:nvPr>
            <p:ph type="body" sz="quarter" idx="14"/>
          </p:nvPr>
        </p:nvSpPr>
        <p:spPr>
          <a:xfrm>
            <a:off x="4859187" y="1699200"/>
            <a:ext cx="3960812" cy="4498975"/>
          </a:xfrm>
        </p:spPr>
        <p:txBody>
          <a:bodyPr/>
          <a:lstStyle/>
          <a:p>
            <a:pPr lvl="0"/>
            <a:r>
              <a:rPr lang="de-DE"/>
              <a:t>Mastertextformat bearbeiten</a:t>
            </a:r>
          </a:p>
          <a:p>
            <a:pPr lvl="1"/>
            <a:r>
              <a:rPr lang="de-DE"/>
              <a:t>Zweite Ebene</a:t>
            </a:r>
          </a:p>
          <a:p>
            <a:pPr lvl="2"/>
            <a:r>
              <a:rPr lang="de-DE"/>
              <a:t>Dritte Ebene</a:t>
            </a:r>
          </a:p>
          <a:p>
            <a:pPr lvl="3"/>
            <a:r>
              <a:rPr lang="de-DE"/>
              <a:t>Vierte Ebene</a:t>
            </a:r>
          </a:p>
        </p:txBody>
      </p:sp>
    </p:spTree>
    <p:extLst>
      <p:ext uri="{BB962C8B-B14F-4D97-AF65-F5344CB8AC3E}">
        <p14:creationId xmlns:p14="http://schemas.microsoft.com/office/powerpoint/2010/main" val="2768236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mj-lt"/>
              </a:defRPr>
            </a:lvl1pPr>
          </a:lstStyle>
          <a:p>
            <a:r>
              <a:rPr lang="de-DE"/>
              <a:t>Mastertitelformat bearbeiten</a:t>
            </a:r>
            <a:endParaRPr lang="de-DE" dirty="0"/>
          </a:p>
        </p:txBody>
      </p:sp>
      <p:sp>
        <p:nvSpPr>
          <p:cNvPr id="4" name="Foliennummernplatzhalter 5">
            <a:extLst>
              <a:ext uri="{FF2B5EF4-FFF2-40B4-BE49-F238E27FC236}">
                <a16:creationId xmlns:a16="http://schemas.microsoft.com/office/drawing/2014/main" id="{B0B0D06A-37B2-49A6-B7F7-E1D18C3AD48D}"/>
              </a:ext>
            </a:extLst>
          </p:cNvPr>
          <p:cNvSpPr>
            <a:spLocks noGrp="1"/>
          </p:cNvSpPr>
          <p:nvPr>
            <p:ph type="sldNum" sz="quarter" idx="11"/>
          </p:nvPr>
        </p:nvSpPr>
        <p:spPr/>
        <p:txBody>
          <a:bodyPr/>
          <a:lstStyle>
            <a:lvl1pPr>
              <a:defRPr/>
            </a:lvl1pPr>
          </a:lstStyle>
          <a:p>
            <a:fld id="{0023533A-8D20-465F-B313-B9D387D39F53}" type="slidenum">
              <a:rPr lang="de-DE" altLang="de-DE"/>
              <a:pPr/>
              <a:t>‹Nr.›</a:t>
            </a:fld>
            <a:endParaRPr lang="de-DE" altLang="de-DE" dirty="0"/>
          </a:p>
        </p:txBody>
      </p:sp>
      <p:sp>
        <p:nvSpPr>
          <p:cNvPr id="5" name="Fußzeilenplatzhalter 4">
            <a:extLst>
              <a:ext uri="{FF2B5EF4-FFF2-40B4-BE49-F238E27FC236}">
                <a16:creationId xmlns:a16="http://schemas.microsoft.com/office/drawing/2014/main" id="{FF36C8EB-934C-4DE5-A8EE-11C29729A9A3}"/>
              </a:ext>
            </a:extLst>
          </p:cNvPr>
          <p:cNvSpPr>
            <a:spLocks noGrp="1"/>
          </p:cNvSpPr>
          <p:nvPr>
            <p:ph type="ftr" sz="quarter" idx="12"/>
          </p:nvPr>
        </p:nvSpPr>
        <p:spPr/>
        <p:txBody>
          <a:bodyPr/>
          <a:lstStyle/>
          <a:p>
            <a:r>
              <a:rPr lang="de-DE" dirty="0"/>
              <a:t>Regierungspräsidium Stuttgart / VSC-Team</a:t>
            </a:r>
          </a:p>
        </p:txBody>
      </p:sp>
    </p:spTree>
    <p:extLst>
      <p:ext uri="{BB962C8B-B14F-4D97-AF65-F5344CB8AC3E}">
        <p14:creationId xmlns:p14="http://schemas.microsoft.com/office/powerpoint/2010/main" val="2175278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einzeilig und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6AA9B2-9C8D-47C1-AE1B-B73CA0424D2B}"/>
              </a:ext>
            </a:extLst>
          </p:cNvPr>
          <p:cNvSpPr>
            <a:spLocks noGrp="1"/>
          </p:cNvSpPr>
          <p:nvPr>
            <p:ph type="title"/>
          </p:nvPr>
        </p:nvSpPr>
        <p:spPr>
          <a:xfrm>
            <a:off x="720000" y="660400"/>
            <a:ext cx="8100000" cy="540000"/>
          </a:xfrm>
        </p:spPr>
        <p:txBody>
          <a:bodyPr/>
          <a:lstStyle/>
          <a:p>
            <a:r>
              <a:rPr lang="de-DE"/>
              <a:t>Mastertitelformat bearbeiten</a:t>
            </a:r>
            <a:endParaRPr lang="de-DE" dirty="0"/>
          </a:p>
        </p:txBody>
      </p:sp>
      <p:sp>
        <p:nvSpPr>
          <p:cNvPr id="3" name="Foliennummernplatzhalter 2">
            <a:extLst>
              <a:ext uri="{FF2B5EF4-FFF2-40B4-BE49-F238E27FC236}">
                <a16:creationId xmlns:a16="http://schemas.microsoft.com/office/drawing/2014/main" id="{FE7E82A9-4390-4290-AF68-AA93693F3B85}"/>
              </a:ext>
            </a:extLst>
          </p:cNvPr>
          <p:cNvSpPr>
            <a:spLocks noGrp="1"/>
          </p:cNvSpPr>
          <p:nvPr>
            <p:ph type="sldNum" sz="quarter" idx="10"/>
          </p:nvPr>
        </p:nvSpPr>
        <p:spPr/>
        <p:txBody>
          <a:bodyPr/>
          <a:lstStyle/>
          <a:p>
            <a:fld id="{3246854A-F06E-4786-B7B9-1D37875D3E50}" type="slidenum">
              <a:rPr lang="de-DE" altLang="de-DE" smtClean="0"/>
              <a:pPr/>
              <a:t>‹Nr.›</a:t>
            </a:fld>
            <a:endParaRPr lang="de-DE" altLang="de-DE" dirty="0"/>
          </a:p>
        </p:txBody>
      </p:sp>
      <p:sp>
        <p:nvSpPr>
          <p:cNvPr id="4" name="Fußzeilenplatzhalter 3">
            <a:extLst>
              <a:ext uri="{FF2B5EF4-FFF2-40B4-BE49-F238E27FC236}">
                <a16:creationId xmlns:a16="http://schemas.microsoft.com/office/drawing/2014/main" id="{49822540-69CC-4337-B572-9D30BCA5C9F1}"/>
              </a:ext>
            </a:extLst>
          </p:cNvPr>
          <p:cNvSpPr>
            <a:spLocks noGrp="1"/>
          </p:cNvSpPr>
          <p:nvPr>
            <p:ph type="ftr" sz="quarter" idx="11"/>
          </p:nvPr>
        </p:nvSpPr>
        <p:spPr/>
        <p:txBody>
          <a:bodyPr/>
          <a:lstStyle/>
          <a:p>
            <a:r>
              <a:rPr lang="de-DE" dirty="0"/>
              <a:t>Regierungspräsidium Stuttgart / VSC-Team</a:t>
            </a:r>
          </a:p>
        </p:txBody>
      </p:sp>
      <p:sp>
        <p:nvSpPr>
          <p:cNvPr id="6" name="Textplatzhalter 5">
            <a:extLst>
              <a:ext uri="{FF2B5EF4-FFF2-40B4-BE49-F238E27FC236}">
                <a16:creationId xmlns:a16="http://schemas.microsoft.com/office/drawing/2014/main" id="{5247811C-930E-41A4-BED4-02C5BB5CD361}"/>
              </a:ext>
            </a:extLst>
          </p:cNvPr>
          <p:cNvSpPr>
            <a:spLocks noGrp="1"/>
          </p:cNvSpPr>
          <p:nvPr>
            <p:ph type="body" sz="quarter" idx="12"/>
          </p:nvPr>
        </p:nvSpPr>
        <p:spPr>
          <a:xfrm>
            <a:off x="719850" y="1200400"/>
            <a:ext cx="8100150" cy="608360"/>
          </a:xfrm>
        </p:spPr>
        <p:txBody>
          <a:bodyPr/>
          <a:lstStyle>
            <a:lvl1pPr marL="0" indent="0">
              <a:buNone/>
              <a:defRPr/>
            </a:lvl1pPr>
          </a:lstStyle>
          <a:p>
            <a:pPr lvl="0"/>
            <a:r>
              <a:rPr lang="de-DE"/>
              <a:t>Mastertextformat bearbeiten</a:t>
            </a:r>
          </a:p>
        </p:txBody>
      </p:sp>
    </p:spTree>
    <p:extLst>
      <p:ext uri="{BB962C8B-B14F-4D97-AF65-F5344CB8AC3E}">
        <p14:creationId xmlns:p14="http://schemas.microsoft.com/office/powerpoint/2010/main" val="313143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nsprechpartn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DC2432-6ACB-4A6A-9884-14209A9B1CCD}"/>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587CD686-B321-4D0E-AC2A-E85EEFDCC2C1}"/>
              </a:ext>
            </a:extLst>
          </p:cNvPr>
          <p:cNvSpPr>
            <a:spLocks noGrp="1"/>
          </p:cNvSpPr>
          <p:nvPr>
            <p:ph type="sldNum" sz="quarter" idx="10"/>
          </p:nvPr>
        </p:nvSpPr>
        <p:spPr/>
        <p:txBody>
          <a:bodyPr/>
          <a:lstStyle/>
          <a:p>
            <a:fld id="{3246854A-F06E-4786-B7B9-1D37875D3E50}" type="slidenum">
              <a:rPr lang="de-DE" altLang="de-DE" smtClean="0"/>
              <a:pPr/>
              <a:t>‹Nr.›</a:t>
            </a:fld>
            <a:endParaRPr lang="de-DE" altLang="de-DE" dirty="0"/>
          </a:p>
        </p:txBody>
      </p:sp>
      <p:sp>
        <p:nvSpPr>
          <p:cNvPr id="4" name="Fußzeilenplatzhalter 3">
            <a:extLst>
              <a:ext uri="{FF2B5EF4-FFF2-40B4-BE49-F238E27FC236}">
                <a16:creationId xmlns:a16="http://schemas.microsoft.com/office/drawing/2014/main" id="{3A2864A6-6345-4D91-B140-5914FFF2266E}"/>
              </a:ext>
            </a:extLst>
          </p:cNvPr>
          <p:cNvSpPr>
            <a:spLocks noGrp="1"/>
          </p:cNvSpPr>
          <p:nvPr>
            <p:ph type="ftr" sz="quarter" idx="11"/>
          </p:nvPr>
        </p:nvSpPr>
        <p:spPr/>
        <p:txBody>
          <a:bodyPr/>
          <a:lstStyle/>
          <a:p>
            <a:r>
              <a:rPr lang="de-DE" dirty="0"/>
              <a:t>Regierungspräsidium Stuttgart / VSC-Team</a:t>
            </a:r>
          </a:p>
        </p:txBody>
      </p:sp>
      <p:sp>
        <p:nvSpPr>
          <p:cNvPr id="6" name="Bildplatzhalter 5">
            <a:extLst>
              <a:ext uri="{FF2B5EF4-FFF2-40B4-BE49-F238E27FC236}">
                <a16:creationId xmlns:a16="http://schemas.microsoft.com/office/drawing/2014/main" id="{E7A20A4D-AF63-4B76-842A-C7BE1E314D8B}"/>
              </a:ext>
            </a:extLst>
          </p:cNvPr>
          <p:cNvSpPr>
            <a:spLocks noGrp="1"/>
          </p:cNvSpPr>
          <p:nvPr>
            <p:ph type="pic" sz="quarter" idx="12" hasCustomPrompt="1"/>
          </p:nvPr>
        </p:nvSpPr>
        <p:spPr>
          <a:xfrm>
            <a:off x="755650" y="2304231"/>
            <a:ext cx="1260000" cy="1620000"/>
          </a:xfrm>
        </p:spPr>
        <p:txBody>
          <a:bodyPr anchor="ctr"/>
          <a:lstStyle>
            <a:lvl1pPr marL="0" indent="0" algn="ctr">
              <a:buNone/>
              <a:defRPr sz="1600"/>
            </a:lvl1pPr>
          </a:lstStyle>
          <a:p>
            <a:r>
              <a:rPr lang="de-DE" dirty="0"/>
              <a:t>Foto</a:t>
            </a:r>
          </a:p>
        </p:txBody>
      </p:sp>
      <p:sp>
        <p:nvSpPr>
          <p:cNvPr id="8" name="Textplatzhalter 7">
            <a:extLst>
              <a:ext uri="{FF2B5EF4-FFF2-40B4-BE49-F238E27FC236}">
                <a16:creationId xmlns:a16="http://schemas.microsoft.com/office/drawing/2014/main" id="{46391DE4-745C-48E1-8661-23F2E43DC11D}"/>
              </a:ext>
            </a:extLst>
          </p:cNvPr>
          <p:cNvSpPr>
            <a:spLocks noGrp="1"/>
          </p:cNvSpPr>
          <p:nvPr>
            <p:ph type="body" sz="quarter" idx="13" hasCustomPrompt="1"/>
          </p:nvPr>
        </p:nvSpPr>
        <p:spPr>
          <a:xfrm>
            <a:off x="2124074" y="2303890"/>
            <a:ext cx="3276000" cy="1620837"/>
          </a:xfrm>
        </p:spPr>
        <p:txBody>
          <a:bodyPr/>
          <a:lstStyle>
            <a:lvl1pPr marL="0" indent="0">
              <a:buNone/>
              <a:defRPr sz="1600" b="1">
                <a:latin typeface="+mn-lt"/>
              </a:defRPr>
            </a:lvl1pPr>
            <a:lvl2pPr marL="0" indent="0">
              <a:buNone/>
              <a:defRPr sz="1600">
                <a:latin typeface="+mn-lt"/>
              </a:defRPr>
            </a:lvl2pPr>
            <a:lvl3pPr>
              <a:defRPr sz="1600">
                <a:latin typeface="+mn-lt"/>
              </a:defRPr>
            </a:lvl3pPr>
            <a:lvl4pPr>
              <a:defRPr sz="1600">
                <a:latin typeface="+mn-lt"/>
              </a:defRPr>
            </a:lvl4pPr>
            <a:lvl5pPr>
              <a:defRPr sz="1600">
                <a:latin typeface="+mn-lt"/>
              </a:defRPr>
            </a:lvl5pPr>
          </a:lstStyle>
          <a:p>
            <a:pPr lvl="0"/>
            <a:r>
              <a:rPr lang="de-DE" dirty="0"/>
              <a:t>Vorname, Name</a:t>
            </a:r>
          </a:p>
          <a:p>
            <a:pPr lvl="1"/>
            <a:r>
              <a:rPr lang="de-DE" dirty="0"/>
              <a:t>Abteilung</a:t>
            </a:r>
            <a:br>
              <a:rPr lang="de-DE" dirty="0"/>
            </a:br>
            <a:r>
              <a:rPr lang="de-DE" dirty="0"/>
              <a:t>Telefon</a:t>
            </a:r>
            <a:br>
              <a:rPr lang="de-DE" dirty="0"/>
            </a:br>
            <a:r>
              <a:rPr lang="de-DE" dirty="0"/>
              <a:t>E-Mail</a:t>
            </a:r>
          </a:p>
        </p:txBody>
      </p:sp>
    </p:spTree>
    <p:extLst>
      <p:ext uri="{BB962C8B-B14F-4D97-AF65-F5344CB8AC3E}">
        <p14:creationId xmlns:p14="http://schemas.microsoft.com/office/powerpoint/2010/main" val="804238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foblatt">
    <p:spTree>
      <p:nvGrpSpPr>
        <p:cNvPr id="1" name=""/>
        <p:cNvGrpSpPr/>
        <p:nvPr/>
      </p:nvGrpSpPr>
      <p:grpSpPr>
        <a:xfrm>
          <a:off x="0" y="0"/>
          <a:ext cx="0" cy="0"/>
          <a:chOff x="0" y="0"/>
          <a:chExt cx="0" cy="0"/>
        </a:xfrm>
      </p:grpSpPr>
      <p:sp>
        <p:nvSpPr>
          <p:cNvPr id="2" name="Titel 1"/>
          <p:cNvSpPr>
            <a:spLocks noGrp="1"/>
          </p:cNvSpPr>
          <p:nvPr>
            <p:ph type="title"/>
          </p:nvPr>
        </p:nvSpPr>
        <p:spPr>
          <a:xfrm>
            <a:off x="720000" y="660400"/>
            <a:ext cx="8100000" cy="864000"/>
          </a:xfrm>
        </p:spPr>
        <p:txBody>
          <a:bodyPr/>
          <a:lstStyle>
            <a:lvl1pPr>
              <a:defRPr>
                <a:latin typeface="+mj-lt"/>
              </a:defRPr>
            </a:lvl1pPr>
          </a:lstStyle>
          <a:p>
            <a:r>
              <a:rPr lang="de-DE"/>
              <a:t>Mastertitelformat bearbeiten</a:t>
            </a:r>
            <a:endParaRPr lang="de-DE" dirty="0"/>
          </a:p>
        </p:txBody>
      </p:sp>
      <p:sp>
        <p:nvSpPr>
          <p:cNvPr id="6" name="Foliennummernplatzhalter 6">
            <a:extLst>
              <a:ext uri="{FF2B5EF4-FFF2-40B4-BE49-F238E27FC236}">
                <a16:creationId xmlns:a16="http://schemas.microsoft.com/office/drawing/2014/main" id="{5E0B4136-81C6-46A7-B228-1EEB2735A164}"/>
              </a:ext>
            </a:extLst>
          </p:cNvPr>
          <p:cNvSpPr>
            <a:spLocks noGrp="1"/>
          </p:cNvSpPr>
          <p:nvPr>
            <p:ph type="sldNum" sz="quarter" idx="11"/>
          </p:nvPr>
        </p:nvSpPr>
        <p:spPr/>
        <p:txBody>
          <a:bodyPr/>
          <a:lstStyle>
            <a:lvl1pPr>
              <a:defRPr/>
            </a:lvl1pPr>
          </a:lstStyle>
          <a:p>
            <a:fld id="{A753166E-F291-4735-B3A2-B7211A090599}" type="slidenum">
              <a:rPr lang="de-DE" altLang="de-DE"/>
              <a:pPr/>
              <a:t>‹Nr.›</a:t>
            </a:fld>
            <a:endParaRPr lang="de-DE" altLang="de-DE" dirty="0"/>
          </a:p>
        </p:txBody>
      </p:sp>
      <p:sp>
        <p:nvSpPr>
          <p:cNvPr id="7" name="Fußzeilenplatzhalter 6">
            <a:extLst>
              <a:ext uri="{FF2B5EF4-FFF2-40B4-BE49-F238E27FC236}">
                <a16:creationId xmlns:a16="http://schemas.microsoft.com/office/drawing/2014/main" id="{3F3573A8-F42B-4F68-BCFF-9CE031AFA055}"/>
              </a:ext>
            </a:extLst>
          </p:cNvPr>
          <p:cNvSpPr>
            <a:spLocks noGrp="1"/>
          </p:cNvSpPr>
          <p:nvPr>
            <p:ph type="ftr" sz="quarter" idx="12"/>
          </p:nvPr>
        </p:nvSpPr>
        <p:spPr/>
        <p:txBody>
          <a:bodyPr/>
          <a:lstStyle/>
          <a:p>
            <a:r>
              <a:rPr lang="de-DE" dirty="0"/>
              <a:t>Regierungspräsidium Stuttgart / VSC-Team</a:t>
            </a:r>
          </a:p>
        </p:txBody>
      </p:sp>
      <p:sp>
        <p:nvSpPr>
          <p:cNvPr id="9" name="Textplatzhalter 8">
            <a:extLst>
              <a:ext uri="{FF2B5EF4-FFF2-40B4-BE49-F238E27FC236}">
                <a16:creationId xmlns:a16="http://schemas.microsoft.com/office/drawing/2014/main" id="{46514186-F001-4887-9718-87E1F7A5A323}"/>
              </a:ext>
            </a:extLst>
          </p:cNvPr>
          <p:cNvSpPr>
            <a:spLocks noGrp="1"/>
          </p:cNvSpPr>
          <p:nvPr>
            <p:ph type="body" sz="quarter" idx="13"/>
          </p:nvPr>
        </p:nvSpPr>
        <p:spPr>
          <a:xfrm>
            <a:off x="720000" y="1699200"/>
            <a:ext cx="3960000" cy="4535487"/>
          </a:xfrm>
        </p:spPr>
        <p:txBody>
          <a:bodyPr/>
          <a:lstStyle>
            <a:lvl1pPr>
              <a:lnSpc>
                <a:spcPct val="102000"/>
              </a:lnSpc>
              <a:defRPr sz="1200"/>
            </a:lvl1pPr>
            <a:lvl2pPr marL="198000" indent="-198000">
              <a:lnSpc>
                <a:spcPct val="102000"/>
              </a:lnSpc>
              <a:defRPr sz="1200"/>
            </a:lvl2pPr>
            <a:lvl3pPr marL="396000" indent="-198000">
              <a:lnSpc>
                <a:spcPct val="102000"/>
              </a:lnSpc>
              <a:defRPr sz="1200"/>
            </a:lvl3pPr>
            <a:lvl4pPr marL="594000" indent="-198000">
              <a:lnSpc>
                <a:spcPct val="102000"/>
              </a:lnSpc>
              <a:defRPr sz="1200"/>
            </a:lvl4pPr>
          </a:lstStyle>
          <a:p>
            <a:pPr lvl="0"/>
            <a:r>
              <a:rPr lang="de-DE"/>
              <a:t>Mastertextformat bearbeiten</a:t>
            </a:r>
          </a:p>
          <a:p>
            <a:pPr lvl="1"/>
            <a:r>
              <a:rPr lang="de-DE"/>
              <a:t>Zweite Ebene</a:t>
            </a:r>
          </a:p>
          <a:p>
            <a:pPr lvl="2"/>
            <a:r>
              <a:rPr lang="de-DE"/>
              <a:t>Dritte Ebene</a:t>
            </a:r>
          </a:p>
          <a:p>
            <a:pPr lvl="3"/>
            <a:r>
              <a:rPr lang="de-DE"/>
              <a:t>Vierte Ebene</a:t>
            </a:r>
          </a:p>
        </p:txBody>
      </p:sp>
      <p:sp>
        <p:nvSpPr>
          <p:cNvPr id="11" name="Textplatzhalter 10">
            <a:extLst>
              <a:ext uri="{FF2B5EF4-FFF2-40B4-BE49-F238E27FC236}">
                <a16:creationId xmlns:a16="http://schemas.microsoft.com/office/drawing/2014/main" id="{0AD51FE5-9839-4580-892C-4026833EF29D}"/>
              </a:ext>
            </a:extLst>
          </p:cNvPr>
          <p:cNvSpPr>
            <a:spLocks noGrp="1"/>
          </p:cNvSpPr>
          <p:nvPr>
            <p:ph type="body" sz="quarter" idx="14"/>
          </p:nvPr>
        </p:nvSpPr>
        <p:spPr>
          <a:xfrm>
            <a:off x="4859187" y="1699200"/>
            <a:ext cx="3960812" cy="4498975"/>
          </a:xfrm>
        </p:spPr>
        <p:txBody>
          <a:bodyPr/>
          <a:lstStyle>
            <a:lvl1pPr>
              <a:lnSpc>
                <a:spcPct val="102000"/>
              </a:lnSpc>
              <a:defRPr sz="1200"/>
            </a:lvl1pPr>
            <a:lvl2pPr marL="198000" indent="-198000">
              <a:lnSpc>
                <a:spcPct val="102000"/>
              </a:lnSpc>
              <a:defRPr sz="1200"/>
            </a:lvl2pPr>
            <a:lvl3pPr marL="396000" indent="-198000">
              <a:lnSpc>
                <a:spcPct val="102000"/>
              </a:lnSpc>
              <a:defRPr sz="1200"/>
            </a:lvl3pPr>
            <a:lvl4pPr marL="594000" indent="-198000">
              <a:lnSpc>
                <a:spcPct val="102000"/>
              </a:lnSpc>
              <a:defRPr sz="1200"/>
            </a:lvl4pPr>
          </a:lstStyle>
          <a:p>
            <a:pPr lvl="0"/>
            <a:r>
              <a:rPr lang="de-DE"/>
              <a:t>Mastertextformat bearbeiten</a:t>
            </a:r>
          </a:p>
          <a:p>
            <a:pPr lvl="1"/>
            <a:r>
              <a:rPr lang="de-DE"/>
              <a:t>Zweite Ebene</a:t>
            </a:r>
          </a:p>
          <a:p>
            <a:pPr lvl="2"/>
            <a:r>
              <a:rPr lang="de-DE"/>
              <a:t>Dritte Ebene</a:t>
            </a:r>
          </a:p>
          <a:p>
            <a:pPr lvl="3"/>
            <a:r>
              <a:rPr lang="de-DE"/>
              <a:t>Vierte Ebene</a:t>
            </a:r>
          </a:p>
        </p:txBody>
      </p:sp>
    </p:spTree>
    <p:extLst>
      <p:ext uri="{BB962C8B-B14F-4D97-AF65-F5344CB8AC3E}">
        <p14:creationId xmlns:p14="http://schemas.microsoft.com/office/powerpoint/2010/main" val="23766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ellenangab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5544A0-E3C6-47D1-9061-16E9B47FDAE3}"/>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24CE47DC-7F4B-43DF-8D45-B0ED708BF7A1}"/>
              </a:ext>
            </a:extLst>
          </p:cNvPr>
          <p:cNvSpPr>
            <a:spLocks noGrp="1"/>
          </p:cNvSpPr>
          <p:nvPr>
            <p:ph type="sldNum" sz="quarter" idx="10"/>
          </p:nvPr>
        </p:nvSpPr>
        <p:spPr/>
        <p:txBody>
          <a:bodyPr/>
          <a:lstStyle/>
          <a:p>
            <a:fld id="{3246854A-F06E-4786-B7B9-1D37875D3E50}" type="slidenum">
              <a:rPr lang="de-DE" altLang="de-DE" smtClean="0"/>
              <a:pPr/>
              <a:t>‹Nr.›</a:t>
            </a:fld>
            <a:endParaRPr lang="de-DE" altLang="de-DE" dirty="0"/>
          </a:p>
        </p:txBody>
      </p:sp>
      <p:sp>
        <p:nvSpPr>
          <p:cNvPr id="4" name="Fußzeilenplatzhalter 3">
            <a:extLst>
              <a:ext uri="{FF2B5EF4-FFF2-40B4-BE49-F238E27FC236}">
                <a16:creationId xmlns:a16="http://schemas.microsoft.com/office/drawing/2014/main" id="{045629D2-112B-4BB9-8D22-5B9A34CE5583}"/>
              </a:ext>
            </a:extLst>
          </p:cNvPr>
          <p:cNvSpPr>
            <a:spLocks noGrp="1"/>
          </p:cNvSpPr>
          <p:nvPr>
            <p:ph type="ftr" sz="quarter" idx="11"/>
          </p:nvPr>
        </p:nvSpPr>
        <p:spPr/>
        <p:txBody>
          <a:bodyPr/>
          <a:lstStyle/>
          <a:p>
            <a:r>
              <a:rPr lang="de-DE" dirty="0"/>
              <a:t>Regierungspräsidium Stuttgart / VSC-Team</a:t>
            </a:r>
          </a:p>
        </p:txBody>
      </p:sp>
      <p:sp>
        <p:nvSpPr>
          <p:cNvPr id="6" name="Textplatzhalter 5">
            <a:extLst>
              <a:ext uri="{FF2B5EF4-FFF2-40B4-BE49-F238E27FC236}">
                <a16:creationId xmlns:a16="http://schemas.microsoft.com/office/drawing/2014/main" id="{8E67D4C1-EC83-4939-A47B-BF57B4D744F2}"/>
              </a:ext>
            </a:extLst>
          </p:cNvPr>
          <p:cNvSpPr>
            <a:spLocks noGrp="1"/>
          </p:cNvSpPr>
          <p:nvPr>
            <p:ph type="body" sz="quarter" idx="12"/>
          </p:nvPr>
        </p:nvSpPr>
        <p:spPr>
          <a:xfrm>
            <a:off x="720001" y="1700213"/>
            <a:ext cx="8100150" cy="4105275"/>
          </a:xfrm>
        </p:spPr>
        <p:txBody>
          <a:bodyPr/>
          <a:lstStyle>
            <a:lvl1pPr marL="0" indent="0">
              <a:buNone/>
              <a:defRPr sz="1200">
                <a:latin typeface="Arial" panose="020B0604020202020204" pitchFamily="34" charset="0"/>
                <a:cs typeface="Arial" panose="020B0604020202020204" pitchFamily="34" charset="0"/>
              </a:defRPr>
            </a:lvl1pPr>
            <a:lvl2pPr marL="270000" indent="-270000">
              <a:buFont typeface="Arial" panose="020B0604020202020204" pitchFamily="34" charset="0"/>
              <a:buChar char="•"/>
              <a:defRPr sz="12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de-DE"/>
              <a:t>Mastertextformat bearbeiten</a:t>
            </a:r>
          </a:p>
          <a:p>
            <a:pPr lvl="1"/>
            <a:r>
              <a:rPr lang="de-DE"/>
              <a:t>Zweite Ebene</a:t>
            </a:r>
          </a:p>
        </p:txBody>
      </p:sp>
    </p:spTree>
    <p:extLst>
      <p:ext uri="{BB962C8B-B14F-4D97-AF65-F5344CB8AC3E}">
        <p14:creationId xmlns:p14="http://schemas.microsoft.com/office/powerpoint/2010/main" val="1817819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06871018-0EF3-4AE2-9C26-AD9749E1EDA4}"/>
              </a:ext>
            </a:extLst>
          </p:cNvPr>
          <p:cNvSpPr/>
          <p:nvPr/>
        </p:nvSpPr>
        <p:spPr>
          <a:xfrm>
            <a:off x="0" y="0"/>
            <a:ext cx="9144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latin typeface="+mn-lt"/>
            </a:endParaRPr>
          </a:p>
        </p:txBody>
      </p:sp>
      <p:sp>
        <p:nvSpPr>
          <p:cNvPr id="1026" name="Titelplatzhalter 1">
            <a:extLst>
              <a:ext uri="{FF2B5EF4-FFF2-40B4-BE49-F238E27FC236}">
                <a16:creationId xmlns:a16="http://schemas.microsoft.com/office/drawing/2014/main" id="{3CD9A7B9-5865-4D3F-97F3-4856CAF6F095}"/>
              </a:ext>
            </a:extLst>
          </p:cNvPr>
          <p:cNvSpPr>
            <a:spLocks noGrp="1"/>
          </p:cNvSpPr>
          <p:nvPr>
            <p:ph type="title"/>
          </p:nvPr>
        </p:nvSpPr>
        <p:spPr bwMode="auto">
          <a:xfrm>
            <a:off x="720000" y="660400"/>
            <a:ext cx="8100000" cy="8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de-DE" dirty="0"/>
              <a:t>Mastertitelformat bearbeiten</a:t>
            </a:r>
          </a:p>
        </p:txBody>
      </p:sp>
      <p:sp>
        <p:nvSpPr>
          <p:cNvPr id="1027" name="Textplatzhalter 2">
            <a:extLst>
              <a:ext uri="{FF2B5EF4-FFF2-40B4-BE49-F238E27FC236}">
                <a16:creationId xmlns:a16="http://schemas.microsoft.com/office/drawing/2014/main" id="{DBE211A5-E0C7-48C2-B97D-0CF2E5C1A27F}"/>
              </a:ext>
            </a:extLst>
          </p:cNvPr>
          <p:cNvSpPr>
            <a:spLocks noGrp="1"/>
          </p:cNvSpPr>
          <p:nvPr>
            <p:ph type="body" idx="1"/>
          </p:nvPr>
        </p:nvSpPr>
        <p:spPr bwMode="auto">
          <a:xfrm>
            <a:off x="720000" y="1700808"/>
            <a:ext cx="8100000" cy="453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de-DE" dirty="0"/>
              <a:t>Mastertextformat bearbeiten</a:t>
            </a:r>
          </a:p>
          <a:p>
            <a:pPr lvl="1"/>
            <a:r>
              <a:rPr lang="de-DE" altLang="de-DE" dirty="0"/>
              <a:t>Zweite Ebene</a:t>
            </a:r>
          </a:p>
          <a:p>
            <a:pPr lvl="2"/>
            <a:r>
              <a:rPr lang="de-DE" altLang="de-DE" dirty="0"/>
              <a:t>Dritte Ebene</a:t>
            </a:r>
          </a:p>
          <a:p>
            <a:pPr lvl="3"/>
            <a:r>
              <a:rPr lang="de-DE" altLang="de-DE" dirty="0"/>
              <a:t>Vierte Ebene</a:t>
            </a:r>
          </a:p>
        </p:txBody>
      </p:sp>
      <p:sp>
        <p:nvSpPr>
          <p:cNvPr id="6" name="Foliennummernplatzhalter 5">
            <a:extLst>
              <a:ext uri="{FF2B5EF4-FFF2-40B4-BE49-F238E27FC236}">
                <a16:creationId xmlns:a16="http://schemas.microsoft.com/office/drawing/2014/main" id="{21725848-45C9-4A62-96C9-3E3177799A99}"/>
              </a:ext>
            </a:extLst>
          </p:cNvPr>
          <p:cNvSpPr>
            <a:spLocks noGrp="1"/>
          </p:cNvSpPr>
          <p:nvPr>
            <p:ph type="sldNum" sz="quarter" idx="4"/>
          </p:nvPr>
        </p:nvSpPr>
        <p:spPr>
          <a:xfrm>
            <a:off x="720000" y="6519863"/>
            <a:ext cx="274431" cy="252000"/>
          </a:xfrm>
          <a:prstGeom prst="rect">
            <a:avLst/>
          </a:prstGeom>
        </p:spPr>
        <p:txBody>
          <a:bodyPr vert="horz" wrap="square" lIns="0" tIns="0" rIns="0" bIns="0" numCol="1" anchor="t" anchorCtr="0" compatLnSpc="1">
            <a:prstTxWarp prst="textNoShape">
              <a:avLst/>
            </a:prstTxWarp>
          </a:bodyPr>
          <a:lstStyle>
            <a:lvl1pPr>
              <a:defRPr sz="900">
                <a:latin typeface="Arial" panose="020B0604020202020204" pitchFamily="34" charset="0"/>
              </a:defRPr>
            </a:lvl1pPr>
          </a:lstStyle>
          <a:p>
            <a:fld id="{3246854A-F06E-4786-B7B9-1D37875D3E50}" type="slidenum">
              <a:rPr lang="de-DE" altLang="de-DE" smtClean="0"/>
              <a:pPr/>
              <a:t>‹Nr.›</a:t>
            </a:fld>
            <a:endParaRPr lang="de-DE" altLang="de-DE" dirty="0"/>
          </a:p>
        </p:txBody>
      </p:sp>
      <p:pic>
        <p:nvPicPr>
          <p:cNvPr id="10" name="Grafik 9">
            <a:extLst>
              <a:ext uri="{FF2B5EF4-FFF2-40B4-BE49-F238E27FC236}">
                <a16:creationId xmlns:a16="http://schemas.microsoft.com/office/drawing/2014/main" id="{78EF6EC5-D27D-4D49-82F5-5A7CA735AF9A}"/>
              </a:ext>
            </a:extLst>
          </p:cNvPr>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7092950" y="173037"/>
            <a:ext cx="1864482" cy="264674"/>
          </a:xfrm>
          <a:prstGeom prst="rect">
            <a:avLst/>
          </a:prstGeom>
          <a:noFill/>
          <a:ln>
            <a:noFill/>
          </a:ln>
        </p:spPr>
      </p:pic>
      <p:sp>
        <p:nvSpPr>
          <p:cNvPr id="23" name="Fußzeilenplatzhalter 22">
            <a:extLst>
              <a:ext uri="{FF2B5EF4-FFF2-40B4-BE49-F238E27FC236}">
                <a16:creationId xmlns:a16="http://schemas.microsoft.com/office/drawing/2014/main" id="{4BF91BB9-F80D-4467-A7F8-ECC7CC7B6D6E}"/>
              </a:ext>
            </a:extLst>
          </p:cNvPr>
          <p:cNvSpPr>
            <a:spLocks noGrp="1"/>
          </p:cNvSpPr>
          <p:nvPr>
            <p:ph type="ftr" sz="quarter" idx="3"/>
          </p:nvPr>
        </p:nvSpPr>
        <p:spPr>
          <a:xfrm>
            <a:off x="986684" y="6519863"/>
            <a:ext cx="6199595" cy="252000"/>
          </a:xfrm>
          <a:prstGeom prst="rect">
            <a:avLst/>
          </a:prstGeom>
        </p:spPr>
        <p:txBody>
          <a:bodyPr vert="horz" wrap="square" lIns="0" tIns="0" rIns="0" bIns="0" numCol="1" anchor="t" anchorCtr="0" compatLnSpc="1">
            <a:prstTxWarp prst="textNoShape">
              <a:avLst/>
            </a:prstTxWarp>
          </a:bodyPr>
          <a:lstStyle>
            <a:lvl1pPr>
              <a:defRPr lang="de-DE" sz="900" dirty="0">
                <a:latin typeface="Arial" panose="020B0604020202020204" pitchFamily="34" charset="0"/>
              </a:defRPr>
            </a:lvl1pPr>
          </a:lstStyle>
          <a:p>
            <a:r>
              <a:rPr lang="de-DE" dirty="0"/>
              <a:t>Regierungspräsidium Stuttgart / VSC-Team</a:t>
            </a:r>
          </a:p>
        </p:txBody>
      </p:sp>
      <p:grpSp>
        <p:nvGrpSpPr>
          <p:cNvPr id="24" name="Gruppieren 23">
            <a:extLst>
              <a:ext uri="{FF2B5EF4-FFF2-40B4-BE49-F238E27FC236}">
                <a16:creationId xmlns:a16="http://schemas.microsoft.com/office/drawing/2014/main" id="{E6067EF1-D90F-4780-9AA0-CF09F3F44ABA}"/>
              </a:ext>
            </a:extLst>
          </p:cNvPr>
          <p:cNvGrpSpPr/>
          <p:nvPr/>
        </p:nvGrpSpPr>
        <p:grpSpPr>
          <a:xfrm>
            <a:off x="0" y="1703388"/>
            <a:ext cx="422276" cy="4398640"/>
            <a:chOff x="0" y="1703388"/>
            <a:chExt cx="422276" cy="4398640"/>
          </a:xfrm>
        </p:grpSpPr>
        <p:sp>
          <p:nvSpPr>
            <p:cNvPr id="25" name="Freeform 12">
              <a:extLst>
                <a:ext uri="{FF2B5EF4-FFF2-40B4-BE49-F238E27FC236}">
                  <a16:creationId xmlns:a16="http://schemas.microsoft.com/office/drawing/2014/main" id="{53E06498-17E8-4082-9C9A-CB4450704778}"/>
                </a:ext>
              </a:extLst>
            </p:cNvPr>
            <p:cNvSpPr>
              <a:spLocks/>
            </p:cNvSpPr>
            <p:nvPr userDrawn="1"/>
          </p:nvSpPr>
          <p:spPr bwMode="auto">
            <a:xfrm>
              <a:off x="0" y="1703388"/>
              <a:ext cx="334963" cy="496887"/>
            </a:xfrm>
            <a:custGeom>
              <a:avLst/>
              <a:gdLst>
                <a:gd name="T0" fmla="*/ 0 w 211"/>
                <a:gd name="T1" fmla="*/ 0 h 313"/>
                <a:gd name="T2" fmla="*/ 0 w 211"/>
                <a:gd name="T3" fmla="*/ 63 h 313"/>
                <a:gd name="T4" fmla="*/ 138 w 211"/>
                <a:gd name="T5" fmla="*/ 63 h 313"/>
                <a:gd name="T6" fmla="*/ 138 w 211"/>
                <a:gd name="T7" fmla="*/ 126 h 313"/>
                <a:gd name="T8" fmla="*/ 0 w 211"/>
                <a:gd name="T9" fmla="*/ 126 h 313"/>
                <a:gd name="T10" fmla="*/ 0 w 211"/>
                <a:gd name="T11" fmla="*/ 189 h 313"/>
                <a:gd name="T12" fmla="*/ 138 w 211"/>
                <a:gd name="T13" fmla="*/ 189 h 313"/>
                <a:gd name="T14" fmla="*/ 138 w 211"/>
                <a:gd name="T15" fmla="*/ 250 h 313"/>
                <a:gd name="T16" fmla="*/ 0 w 211"/>
                <a:gd name="T17" fmla="*/ 250 h 313"/>
                <a:gd name="T18" fmla="*/ 0 w 211"/>
                <a:gd name="T19" fmla="*/ 313 h 313"/>
                <a:gd name="T20" fmla="*/ 211 w 211"/>
                <a:gd name="T21" fmla="*/ 313 h 313"/>
                <a:gd name="T22" fmla="*/ 211 w 211"/>
                <a:gd name="T23" fmla="*/ 0 h 313"/>
                <a:gd name="T24" fmla="*/ 0 w 211"/>
                <a:gd name="T25"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1" h="313">
                  <a:moveTo>
                    <a:pt x="0" y="0"/>
                  </a:moveTo>
                  <a:lnTo>
                    <a:pt x="0" y="63"/>
                  </a:lnTo>
                  <a:lnTo>
                    <a:pt x="138" y="63"/>
                  </a:lnTo>
                  <a:lnTo>
                    <a:pt x="138" y="126"/>
                  </a:lnTo>
                  <a:lnTo>
                    <a:pt x="0" y="126"/>
                  </a:lnTo>
                  <a:lnTo>
                    <a:pt x="0" y="189"/>
                  </a:lnTo>
                  <a:lnTo>
                    <a:pt x="138" y="189"/>
                  </a:lnTo>
                  <a:lnTo>
                    <a:pt x="138" y="250"/>
                  </a:lnTo>
                  <a:lnTo>
                    <a:pt x="0" y="250"/>
                  </a:lnTo>
                  <a:lnTo>
                    <a:pt x="0" y="313"/>
                  </a:lnTo>
                  <a:lnTo>
                    <a:pt x="211" y="313"/>
                  </a:lnTo>
                  <a:lnTo>
                    <a:pt x="211" y="0"/>
                  </a:lnTo>
                  <a:lnTo>
                    <a:pt x="0" y="0"/>
                  </a:lnTo>
                  <a:close/>
                </a:path>
              </a:pathLst>
            </a:custGeom>
            <a:solidFill>
              <a:srgbClr val="211D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6" name="Freeform 13">
              <a:extLst>
                <a:ext uri="{FF2B5EF4-FFF2-40B4-BE49-F238E27FC236}">
                  <a16:creationId xmlns:a16="http://schemas.microsoft.com/office/drawing/2014/main" id="{360587AC-9F74-4BA2-8E22-540DFCEC3DD3}"/>
                </a:ext>
              </a:extLst>
            </p:cNvPr>
            <p:cNvSpPr>
              <a:spLocks/>
            </p:cNvSpPr>
            <p:nvPr userDrawn="1"/>
          </p:nvSpPr>
          <p:spPr bwMode="auto">
            <a:xfrm>
              <a:off x="0" y="2712918"/>
              <a:ext cx="334963" cy="495300"/>
            </a:xfrm>
            <a:custGeom>
              <a:avLst/>
              <a:gdLst>
                <a:gd name="T0" fmla="*/ 0 w 211"/>
                <a:gd name="T1" fmla="*/ 0 h 312"/>
                <a:gd name="T2" fmla="*/ 0 w 211"/>
                <a:gd name="T3" fmla="*/ 62 h 312"/>
                <a:gd name="T4" fmla="*/ 138 w 211"/>
                <a:gd name="T5" fmla="*/ 62 h 312"/>
                <a:gd name="T6" fmla="*/ 138 w 211"/>
                <a:gd name="T7" fmla="*/ 125 h 312"/>
                <a:gd name="T8" fmla="*/ 0 w 211"/>
                <a:gd name="T9" fmla="*/ 125 h 312"/>
                <a:gd name="T10" fmla="*/ 0 w 211"/>
                <a:gd name="T11" fmla="*/ 187 h 312"/>
                <a:gd name="T12" fmla="*/ 138 w 211"/>
                <a:gd name="T13" fmla="*/ 187 h 312"/>
                <a:gd name="T14" fmla="*/ 138 w 211"/>
                <a:gd name="T15" fmla="*/ 250 h 312"/>
                <a:gd name="T16" fmla="*/ 0 w 211"/>
                <a:gd name="T17" fmla="*/ 250 h 312"/>
                <a:gd name="T18" fmla="*/ 0 w 211"/>
                <a:gd name="T19" fmla="*/ 312 h 312"/>
                <a:gd name="T20" fmla="*/ 211 w 211"/>
                <a:gd name="T21" fmla="*/ 312 h 312"/>
                <a:gd name="T22" fmla="*/ 211 w 211"/>
                <a:gd name="T23" fmla="*/ 0 h 312"/>
                <a:gd name="T24" fmla="*/ 0 w 211"/>
                <a:gd name="T25"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1" h="312">
                  <a:moveTo>
                    <a:pt x="0" y="0"/>
                  </a:moveTo>
                  <a:lnTo>
                    <a:pt x="0" y="62"/>
                  </a:lnTo>
                  <a:lnTo>
                    <a:pt x="138" y="62"/>
                  </a:lnTo>
                  <a:lnTo>
                    <a:pt x="138" y="125"/>
                  </a:lnTo>
                  <a:lnTo>
                    <a:pt x="0" y="125"/>
                  </a:lnTo>
                  <a:lnTo>
                    <a:pt x="0" y="187"/>
                  </a:lnTo>
                  <a:lnTo>
                    <a:pt x="138" y="187"/>
                  </a:lnTo>
                  <a:lnTo>
                    <a:pt x="138" y="250"/>
                  </a:lnTo>
                  <a:lnTo>
                    <a:pt x="0" y="250"/>
                  </a:lnTo>
                  <a:lnTo>
                    <a:pt x="0" y="312"/>
                  </a:lnTo>
                  <a:lnTo>
                    <a:pt x="211" y="312"/>
                  </a:lnTo>
                  <a:lnTo>
                    <a:pt x="211" y="0"/>
                  </a:lnTo>
                  <a:lnTo>
                    <a:pt x="0" y="0"/>
                  </a:lnTo>
                  <a:close/>
                </a:path>
              </a:pathLst>
            </a:custGeom>
            <a:solidFill>
              <a:srgbClr val="211D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7" name="Freeform 14">
              <a:extLst>
                <a:ext uri="{FF2B5EF4-FFF2-40B4-BE49-F238E27FC236}">
                  <a16:creationId xmlns:a16="http://schemas.microsoft.com/office/drawing/2014/main" id="{FFB91927-04B0-4209-A3C8-A8EC5E3DA22B}"/>
                </a:ext>
              </a:extLst>
            </p:cNvPr>
            <p:cNvSpPr>
              <a:spLocks/>
            </p:cNvSpPr>
            <p:nvPr userDrawn="1"/>
          </p:nvSpPr>
          <p:spPr bwMode="auto">
            <a:xfrm>
              <a:off x="0" y="3720861"/>
              <a:ext cx="334963" cy="496887"/>
            </a:xfrm>
            <a:custGeom>
              <a:avLst/>
              <a:gdLst>
                <a:gd name="T0" fmla="*/ 0 w 211"/>
                <a:gd name="T1" fmla="*/ 0 h 313"/>
                <a:gd name="T2" fmla="*/ 0 w 211"/>
                <a:gd name="T3" fmla="*/ 63 h 313"/>
                <a:gd name="T4" fmla="*/ 138 w 211"/>
                <a:gd name="T5" fmla="*/ 63 h 313"/>
                <a:gd name="T6" fmla="*/ 138 w 211"/>
                <a:gd name="T7" fmla="*/ 124 h 313"/>
                <a:gd name="T8" fmla="*/ 0 w 211"/>
                <a:gd name="T9" fmla="*/ 124 h 313"/>
                <a:gd name="T10" fmla="*/ 0 w 211"/>
                <a:gd name="T11" fmla="*/ 187 h 313"/>
                <a:gd name="T12" fmla="*/ 138 w 211"/>
                <a:gd name="T13" fmla="*/ 187 h 313"/>
                <a:gd name="T14" fmla="*/ 138 w 211"/>
                <a:gd name="T15" fmla="*/ 250 h 313"/>
                <a:gd name="T16" fmla="*/ 0 w 211"/>
                <a:gd name="T17" fmla="*/ 250 h 313"/>
                <a:gd name="T18" fmla="*/ 0 w 211"/>
                <a:gd name="T19" fmla="*/ 313 h 313"/>
                <a:gd name="T20" fmla="*/ 211 w 211"/>
                <a:gd name="T21" fmla="*/ 313 h 313"/>
                <a:gd name="T22" fmla="*/ 211 w 211"/>
                <a:gd name="T23" fmla="*/ 0 h 313"/>
                <a:gd name="T24" fmla="*/ 0 w 211"/>
                <a:gd name="T25"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1" h="313">
                  <a:moveTo>
                    <a:pt x="0" y="0"/>
                  </a:moveTo>
                  <a:lnTo>
                    <a:pt x="0" y="63"/>
                  </a:lnTo>
                  <a:lnTo>
                    <a:pt x="138" y="63"/>
                  </a:lnTo>
                  <a:lnTo>
                    <a:pt x="138" y="124"/>
                  </a:lnTo>
                  <a:lnTo>
                    <a:pt x="0" y="124"/>
                  </a:lnTo>
                  <a:lnTo>
                    <a:pt x="0" y="187"/>
                  </a:lnTo>
                  <a:lnTo>
                    <a:pt x="138" y="187"/>
                  </a:lnTo>
                  <a:lnTo>
                    <a:pt x="138" y="250"/>
                  </a:lnTo>
                  <a:lnTo>
                    <a:pt x="0" y="250"/>
                  </a:lnTo>
                  <a:lnTo>
                    <a:pt x="0" y="313"/>
                  </a:lnTo>
                  <a:lnTo>
                    <a:pt x="211" y="313"/>
                  </a:lnTo>
                  <a:lnTo>
                    <a:pt x="211" y="0"/>
                  </a:lnTo>
                  <a:lnTo>
                    <a:pt x="0" y="0"/>
                  </a:lnTo>
                  <a:close/>
                </a:path>
              </a:pathLst>
            </a:custGeom>
            <a:solidFill>
              <a:srgbClr val="211D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8" name="Freeform 15">
              <a:extLst>
                <a:ext uri="{FF2B5EF4-FFF2-40B4-BE49-F238E27FC236}">
                  <a16:creationId xmlns:a16="http://schemas.microsoft.com/office/drawing/2014/main" id="{70384874-D8C6-40BC-BF6A-5E997813A93C}"/>
                </a:ext>
              </a:extLst>
            </p:cNvPr>
            <p:cNvSpPr>
              <a:spLocks/>
            </p:cNvSpPr>
            <p:nvPr userDrawn="1"/>
          </p:nvSpPr>
          <p:spPr bwMode="auto">
            <a:xfrm>
              <a:off x="0" y="4730391"/>
              <a:ext cx="334963" cy="496887"/>
            </a:xfrm>
            <a:custGeom>
              <a:avLst/>
              <a:gdLst>
                <a:gd name="T0" fmla="*/ 0 w 211"/>
                <a:gd name="T1" fmla="*/ 0 h 313"/>
                <a:gd name="T2" fmla="*/ 0 w 211"/>
                <a:gd name="T3" fmla="*/ 63 h 313"/>
                <a:gd name="T4" fmla="*/ 138 w 211"/>
                <a:gd name="T5" fmla="*/ 63 h 313"/>
                <a:gd name="T6" fmla="*/ 138 w 211"/>
                <a:gd name="T7" fmla="*/ 124 h 313"/>
                <a:gd name="T8" fmla="*/ 0 w 211"/>
                <a:gd name="T9" fmla="*/ 124 h 313"/>
                <a:gd name="T10" fmla="*/ 0 w 211"/>
                <a:gd name="T11" fmla="*/ 187 h 313"/>
                <a:gd name="T12" fmla="*/ 138 w 211"/>
                <a:gd name="T13" fmla="*/ 187 h 313"/>
                <a:gd name="T14" fmla="*/ 138 w 211"/>
                <a:gd name="T15" fmla="*/ 250 h 313"/>
                <a:gd name="T16" fmla="*/ 0 w 211"/>
                <a:gd name="T17" fmla="*/ 250 h 313"/>
                <a:gd name="T18" fmla="*/ 0 w 211"/>
                <a:gd name="T19" fmla="*/ 313 h 313"/>
                <a:gd name="T20" fmla="*/ 211 w 211"/>
                <a:gd name="T21" fmla="*/ 313 h 313"/>
                <a:gd name="T22" fmla="*/ 211 w 211"/>
                <a:gd name="T23" fmla="*/ 0 h 313"/>
                <a:gd name="T24" fmla="*/ 0 w 211"/>
                <a:gd name="T25"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1" h="313">
                  <a:moveTo>
                    <a:pt x="0" y="0"/>
                  </a:moveTo>
                  <a:lnTo>
                    <a:pt x="0" y="63"/>
                  </a:lnTo>
                  <a:lnTo>
                    <a:pt x="138" y="63"/>
                  </a:lnTo>
                  <a:lnTo>
                    <a:pt x="138" y="124"/>
                  </a:lnTo>
                  <a:lnTo>
                    <a:pt x="0" y="124"/>
                  </a:lnTo>
                  <a:lnTo>
                    <a:pt x="0" y="187"/>
                  </a:lnTo>
                  <a:lnTo>
                    <a:pt x="138" y="187"/>
                  </a:lnTo>
                  <a:lnTo>
                    <a:pt x="138" y="250"/>
                  </a:lnTo>
                  <a:lnTo>
                    <a:pt x="0" y="250"/>
                  </a:lnTo>
                  <a:lnTo>
                    <a:pt x="0" y="313"/>
                  </a:lnTo>
                  <a:lnTo>
                    <a:pt x="211" y="313"/>
                  </a:lnTo>
                  <a:lnTo>
                    <a:pt x="211" y="0"/>
                  </a:lnTo>
                  <a:lnTo>
                    <a:pt x="0" y="0"/>
                  </a:lnTo>
                  <a:close/>
                </a:path>
              </a:pathLst>
            </a:custGeom>
            <a:solidFill>
              <a:srgbClr val="211D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9" name="Freeform 16">
              <a:extLst>
                <a:ext uri="{FF2B5EF4-FFF2-40B4-BE49-F238E27FC236}">
                  <a16:creationId xmlns:a16="http://schemas.microsoft.com/office/drawing/2014/main" id="{8D096EA6-13B0-40C3-A206-B6DBB5273B41}"/>
                </a:ext>
              </a:extLst>
            </p:cNvPr>
            <p:cNvSpPr>
              <a:spLocks/>
            </p:cNvSpPr>
            <p:nvPr userDrawn="1"/>
          </p:nvSpPr>
          <p:spPr bwMode="auto">
            <a:xfrm>
              <a:off x="0" y="5605141"/>
              <a:ext cx="334963" cy="496887"/>
            </a:xfrm>
            <a:custGeom>
              <a:avLst/>
              <a:gdLst>
                <a:gd name="T0" fmla="*/ 0 w 211"/>
                <a:gd name="T1" fmla="*/ 0 h 313"/>
                <a:gd name="T2" fmla="*/ 0 w 211"/>
                <a:gd name="T3" fmla="*/ 63 h 313"/>
                <a:gd name="T4" fmla="*/ 138 w 211"/>
                <a:gd name="T5" fmla="*/ 63 h 313"/>
                <a:gd name="T6" fmla="*/ 138 w 211"/>
                <a:gd name="T7" fmla="*/ 124 h 313"/>
                <a:gd name="T8" fmla="*/ 0 w 211"/>
                <a:gd name="T9" fmla="*/ 124 h 313"/>
                <a:gd name="T10" fmla="*/ 0 w 211"/>
                <a:gd name="T11" fmla="*/ 187 h 313"/>
                <a:gd name="T12" fmla="*/ 138 w 211"/>
                <a:gd name="T13" fmla="*/ 187 h 313"/>
                <a:gd name="T14" fmla="*/ 138 w 211"/>
                <a:gd name="T15" fmla="*/ 250 h 313"/>
                <a:gd name="T16" fmla="*/ 0 w 211"/>
                <a:gd name="T17" fmla="*/ 250 h 313"/>
                <a:gd name="T18" fmla="*/ 0 w 211"/>
                <a:gd name="T19" fmla="*/ 313 h 313"/>
                <a:gd name="T20" fmla="*/ 211 w 211"/>
                <a:gd name="T21" fmla="*/ 313 h 313"/>
                <a:gd name="T22" fmla="*/ 211 w 211"/>
                <a:gd name="T23" fmla="*/ 0 h 313"/>
                <a:gd name="T24" fmla="*/ 0 w 211"/>
                <a:gd name="T25"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1" h="313">
                  <a:moveTo>
                    <a:pt x="0" y="0"/>
                  </a:moveTo>
                  <a:lnTo>
                    <a:pt x="0" y="63"/>
                  </a:lnTo>
                  <a:lnTo>
                    <a:pt x="138" y="63"/>
                  </a:lnTo>
                  <a:lnTo>
                    <a:pt x="138" y="124"/>
                  </a:lnTo>
                  <a:lnTo>
                    <a:pt x="0" y="124"/>
                  </a:lnTo>
                  <a:lnTo>
                    <a:pt x="0" y="187"/>
                  </a:lnTo>
                  <a:lnTo>
                    <a:pt x="138" y="187"/>
                  </a:lnTo>
                  <a:lnTo>
                    <a:pt x="138" y="250"/>
                  </a:lnTo>
                  <a:lnTo>
                    <a:pt x="0" y="250"/>
                  </a:lnTo>
                  <a:lnTo>
                    <a:pt x="0" y="313"/>
                  </a:lnTo>
                  <a:lnTo>
                    <a:pt x="211" y="313"/>
                  </a:lnTo>
                  <a:lnTo>
                    <a:pt x="211" y="0"/>
                  </a:lnTo>
                  <a:lnTo>
                    <a:pt x="0" y="0"/>
                  </a:lnTo>
                  <a:close/>
                </a:path>
              </a:pathLst>
            </a:custGeom>
            <a:solidFill>
              <a:srgbClr val="211D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30" name="Rectangle 17">
              <a:extLst>
                <a:ext uri="{FF2B5EF4-FFF2-40B4-BE49-F238E27FC236}">
                  <a16:creationId xmlns:a16="http://schemas.microsoft.com/office/drawing/2014/main" id="{7602CBE5-A744-4170-BC7B-BDE1659F973D}"/>
                </a:ext>
              </a:extLst>
            </p:cNvPr>
            <p:cNvSpPr>
              <a:spLocks noChangeArrowheads="1"/>
            </p:cNvSpPr>
            <p:nvPr userDrawn="1"/>
          </p:nvSpPr>
          <p:spPr bwMode="auto">
            <a:xfrm>
              <a:off x="334963" y="1703388"/>
              <a:ext cx="87313" cy="7937"/>
            </a:xfrm>
            <a:prstGeom prst="rect">
              <a:avLst/>
            </a:prstGeom>
            <a:solidFill>
              <a:srgbClr val="007D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31" name="Rectangle 18">
              <a:extLst>
                <a:ext uri="{FF2B5EF4-FFF2-40B4-BE49-F238E27FC236}">
                  <a16:creationId xmlns:a16="http://schemas.microsoft.com/office/drawing/2014/main" id="{11BB5FFA-48C1-4790-A79C-F0D2ECCE6890}"/>
                </a:ext>
              </a:extLst>
            </p:cNvPr>
            <p:cNvSpPr>
              <a:spLocks noChangeArrowheads="1"/>
            </p:cNvSpPr>
            <p:nvPr userDrawn="1"/>
          </p:nvSpPr>
          <p:spPr bwMode="auto">
            <a:xfrm>
              <a:off x="334963" y="2290763"/>
              <a:ext cx="87313" cy="44450"/>
            </a:xfrm>
            <a:prstGeom prst="rect">
              <a:avLst/>
            </a:prstGeom>
            <a:solidFill>
              <a:srgbClr val="007D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32" name="Rectangle 19">
              <a:extLst>
                <a:ext uri="{FF2B5EF4-FFF2-40B4-BE49-F238E27FC236}">
                  <a16:creationId xmlns:a16="http://schemas.microsoft.com/office/drawing/2014/main" id="{DE8A9DCD-9B8F-4C58-A530-82FA3491BBBE}"/>
                </a:ext>
              </a:extLst>
            </p:cNvPr>
            <p:cNvSpPr>
              <a:spLocks noChangeArrowheads="1"/>
            </p:cNvSpPr>
            <p:nvPr userDrawn="1"/>
          </p:nvSpPr>
          <p:spPr bwMode="auto">
            <a:xfrm>
              <a:off x="334963" y="2712918"/>
              <a:ext cx="87313" cy="71437"/>
            </a:xfrm>
            <a:prstGeom prst="rect">
              <a:avLst/>
            </a:prstGeom>
            <a:solidFill>
              <a:srgbClr val="007D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33" name="Rectangle 20">
              <a:extLst>
                <a:ext uri="{FF2B5EF4-FFF2-40B4-BE49-F238E27FC236}">
                  <a16:creationId xmlns:a16="http://schemas.microsoft.com/office/drawing/2014/main" id="{5E36AB44-13EB-422C-9489-DB767C7DD9FE}"/>
                </a:ext>
              </a:extLst>
            </p:cNvPr>
            <p:cNvSpPr>
              <a:spLocks noChangeArrowheads="1"/>
            </p:cNvSpPr>
            <p:nvPr userDrawn="1"/>
          </p:nvSpPr>
          <p:spPr bwMode="auto">
            <a:xfrm>
              <a:off x="334963" y="3205162"/>
              <a:ext cx="87313" cy="284162"/>
            </a:xfrm>
            <a:prstGeom prst="rect">
              <a:avLst/>
            </a:prstGeom>
            <a:solidFill>
              <a:srgbClr val="007D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34" name="Rectangle 21">
              <a:extLst>
                <a:ext uri="{FF2B5EF4-FFF2-40B4-BE49-F238E27FC236}">
                  <a16:creationId xmlns:a16="http://schemas.microsoft.com/office/drawing/2014/main" id="{85B3D40F-A3EA-45AB-9DFD-233CD6734C81}"/>
                </a:ext>
              </a:extLst>
            </p:cNvPr>
            <p:cNvSpPr>
              <a:spLocks noChangeArrowheads="1"/>
            </p:cNvSpPr>
            <p:nvPr userDrawn="1"/>
          </p:nvSpPr>
          <p:spPr bwMode="auto">
            <a:xfrm>
              <a:off x="334963" y="3720861"/>
              <a:ext cx="87313" cy="1884279"/>
            </a:xfrm>
            <a:prstGeom prst="rect">
              <a:avLst/>
            </a:prstGeom>
            <a:solidFill>
              <a:srgbClr val="007D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grpSp>
      <p:pic>
        <p:nvPicPr>
          <p:cNvPr id="21" name="Grafik 20">
            <a:extLst>
              <a:ext uri="{FF2B5EF4-FFF2-40B4-BE49-F238E27FC236}">
                <a16:creationId xmlns:a16="http://schemas.microsoft.com/office/drawing/2014/main" id="{DC24FD9B-A5F5-4695-9AA3-4A7B89FCF01D}"/>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785517" y="6346441"/>
            <a:ext cx="1171915" cy="432000"/>
          </a:xfrm>
          <a:prstGeom prst="rect">
            <a:avLst/>
          </a:prstGeom>
        </p:spPr>
      </p:pic>
    </p:spTree>
    <p:extLst>
      <p:ext uri="{BB962C8B-B14F-4D97-AF65-F5344CB8AC3E}">
        <p14:creationId xmlns:p14="http://schemas.microsoft.com/office/powerpoint/2010/main" val="2971284612"/>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Lst>
  <p:hf hdr="0"/>
  <p:txStyles>
    <p:titleStyle>
      <a:lvl1pPr algn="l" defTabSz="457200" rtl="0" eaLnBrk="1" fontAlgn="base" hangingPunct="1">
        <a:spcBef>
          <a:spcPct val="0"/>
        </a:spcBef>
        <a:spcAft>
          <a:spcPct val="0"/>
        </a:spcAft>
        <a:defRPr sz="2600" kern="1200">
          <a:solidFill>
            <a:schemeClr val="tx1"/>
          </a:solidFill>
          <a:latin typeface="Times"/>
          <a:ea typeface="MS PGothic" pitchFamily="34" charset="-128"/>
          <a:cs typeface="ＭＳ Ｐゴシック" charset="0"/>
        </a:defRPr>
      </a:lvl1pPr>
      <a:lvl2pPr algn="l" defTabSz="457200" rtl="0" eaLnBrk="1" fontAlgn="base" hangingPunct="1">
        <a:spcBef>
          <a:spcPct val="0"/>
        </a:spcBef>
        <a:spcAft>
          <a:spcPct val="0"/>
        </a:spcAft>
        <a:defRPr sz="3000">
          <a:solidFill>
            <a:schemeClr val="tx1"/>
          </a:solidFill>
          <a:latin typeface="Times" charset="0"/>
          <a:ea typeface="MS PGothic" pitchFamily="34" charset="-128"/>
          <a:cs typeface="ＭＳ Ｐゴシック" charset="0"/>
        </a:defRPr>
      </a:lvl2pPr>
      <a:lvl3pPr algn="l" defTabSz="457200" rtl="0" eaLnBrk="1" fontAlgn="base" hangingPunct="1">
        <a:spcBef>
          <a:spcPct val="0"/>
        </a:spcBef>
        <a:spcAft>
          <a:spcPct val="0"/>
        </a:spcAft>
        <a:defRPr sz="3000">
          <a:solidFill>
            <a:schemeClr val="tx1"/>
          </a:solidFill>
          <a:latin typeface="Times" charset="0"/>
          <a:ea typeface="MS PGothic" pitchFamily="34" charset="-128"/>
          <a:cs typeface="ＭＳ Ｐゴシック" charset="0"/>
        </a:defRPr>
      </a:lvl3pPr>
      <a:lvl4pPr algn="l" defTabSz="457200" rtl="0" eaLnBrk="1" fontAlgn="base" hangingPunct="1">
        <a:spcBef>
          <a:spcPct val="0"/>
        </a:spcBef>
        <a:spcAft>
          <a:spcPct val="0"/>
        </a:spcAft>
        <a:defRPr sz="3000">
          <a:solidFill>
            <a:schemeClr val="tx1"/>
          </a:solidFill>
          <a:latin typeface="Times" charset="0"/>
          <a:ea typeface="MS PGothic" pitchFamily="34" charset="-128"/>
          <a:cs typeface="ＭＳ Ｐゴシック" charset="0"/>
        </a:defRPr>
      </a:lvl4pPr>
      <a:lvl5pPr algn="l" defTabSz="457200" rtl="0" eaLnBrk="1" fontAlgn="base" hangingPunct="1">
        <a:spcBef>
          <a:spcPct val="0"/>
        </a:spcBef>
        <a:spcAft>
          <a:spcPct val="0"/>
        </a:spcAft>
        <a:defRPr sz="3000">
          <a:solidFill>
            <a:schemeClr val="tx1"/>
          </a:solidFill>
          <a:latin typeface="Times" charset="0"/>
          <a:ea typeface="MS PGothic" pitchFamily="34" charset="-128"/>
          <a:cs typeface="ＭＳ Ｐゴシック" charset="0"/>
        </a:defRPr>
      </a:lvl5pPr>
      <a:lvl6pPr marL="457200" algn="l" defTabSz="457200" rtl="0" eaLnBrk="1" fontAlgn="base" hangingPunct="1">
        <a:spcBef>
          <a:spcPct val="0"/>
        </a:spcBef>
        <a:spcAft>
          <a:spcPct val="0"/>
        </a:spcAft>
        <a:defRPr sz="3000">
          <a:solidFill>
            <a:schemeClr val="tx1"/>
          </a:solidFill>
          <a:latin typeface="Times" charset="0"/>
          <a:ea typeface="ＭＳ Ｐゴシック" charset="0"/>
          <a:cs typeface="ＭＳ Ｐゴシック" charset="0"/>
        </a:defRPr>
      </a:lvl6pPr>
      <a:lvl7pPr marL="914400" algn="l" defTabSz="457200" rtl="0" eaLnBrk="1" fontAlgn="base" hangingPunct="1">
        <a:spcBef>
          <a:spcPct val="0"/>
        </a:spcBef>
        <a:spcAft>
          <a:spcPct val="0"/>
        </a:spcAft>
        <a:defRPr sz="3000">
          <a:solidFill>
            <a:schemeClr val="tx1"/>
          </a:solidFill>
          <a:latin typeface="Times" charset="0"/>
          <a:ea typeface="ＭＳ Ｐゴシック" charset="0"/>
          <a:cs typeface="ＭＳ Ｐゴシック" charset="0"/>
        </a:defRPr>
      </a:lvl7pPr>
      <a:lvl8pPr marL="1371600" algn="l" defTabSz="457200" rtl="0" eaLnBrk="1" fontAlgn="base" hangingPunct="1">
        <a:spcBef>
          <a:spcPct val="0"/>
        </a:spcBef>
        <a:spcAft>
          <a:spcPct val="0"/>
        </a:spcAft>
        <a:defRPr sz="3000">
          <a:solidFill>
            <a:schemeClr val="tx1"/>
          </a:solidFill>
          <a:latin typeface="Times" charset="0"/>
          <a:ea typeface="ＭＳ Ｐゴシック" charset="0"/>
          <a:cs typeface="ＭＳ Ｐゴシック" charset="0"/>
        </a:defRPr>
      </a:lvl8pPr>
      <a:lvl9pPr marL="1828800" algn="l" defTabSz="457200" rtl="0" eaLnBrk="1" fontAlgn="base" hangingPunct="1">
        <a:spcBef>
          <a:spcPct val="0"/>
        </a:spcBef>
        <a:spcAft>
          <a:spcPct val="0"/>
        </a:spcAft>
        <a:defRPr sz="3000">
          <a:solidFill>
            <a:schemeClr val="tx1"/>
          </a:solidFill>
          <a:latin typeface="Times" charset="0"/>
          <a:ea typeface="ＭＳ Ｐゴシック" charset="0"/>
          <a:cs typeface="ＭＳ Ｐゴシック" charset="0"/>
        </a:defRPr>
      </a:lvl9pPr>
    </p:titleStyle>
    <p:bodyStyle>
      <a:lvl1pPr marL="0" indent="0" algn="l" defTabSz="457200" rtl="0" eaLnBrk="1" fontAlgn="base" hangingPunct="1">
        <a:spcBef>
          <a:spcPts val="1200"/>
        </a:spcBef>
        <a:spcAft>
          <a:spcPct val="0"/>
        </a:spcAft>
        <a:buFont typeface="Arial" panose="020B0604020202020204" pitchFamily="34" charset="0"/>
        <a:buNone/>
        <a:defRPr sz="2000" kern="1200">
          <a:solidFill>
            <a:schemeClr val="tx1"/>
          </a:solidFill>
          <a:latin typeface="+mn-lt"/>
          <a:ea typeface="MS PGothic" pitchFamily="34" charset="-128"/>
          <a:cs typeface="ＭＳ Ｐゴシック" charset="0"/>
        </a:defRPr>
      </a:lvl1pPr>
      <a:lvl2pPr marL="270000" indent="-270000" algn="l" defTabSz="457200" rtl="0" eaLnBrk="1" fontAlgn="base" hangingPunct="1">
        <a:spcBef>
          <a:spcPts val="6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2pPr>
      <a:lvl3pPr marL="540000" indent="-270000" algn="l" defTabSz="457200" rtl="0" eaLnBrk="1" fontAlgn="base" hangingPunct="1">
        <a:spcBef>
          <a:spcPts val="300"/>
        </a:spcBef>
        <a:spcAft>
          <a:spcPct val="0"/>
        </a:spcAft>
        <a:buFont typeface="Symbol" panose="05050102010706020507" pitchFamily="18" charset="2"/>
        <a:buChar char="-"/>
        <a:defRPr sz="1800" kern="1200">
          <a:solidFill>
            <a:schemeClr val="tx1"/>
          </a:solidFill>
          <a:latin typeface="+mn-lt"/>
          <a:ea typeface="MS PGothic" pitchFamily="34" charset="-128"/>
          <a:cs typeface="+mn-cs"/>
        </a:defRPr>
      </a:lvl3pPr>
      <a:lvl4pPr marL="774000" indent="-234000" algn="l" defTabSz="457200" rtl="0" eaLnBrk="1" fontAlgn="base" hangingPunct="1">
        <a:spcBef>
          <a:spcPts val="200"/>
        </a:spcBef>
        <a:spcAft>
          <a:spcPct val="0"/>
        </a:spcAft>
        <a:buFont typeface="Times" panose="02020603050405020304" pitchFamily="18" charset="0"/>
        <a:buChar char="»"/>
        <a:defRPr sz="1600" kern="1200">
          <a:solidFill>
            <a:schemeClr val="tx1"/>
          </a:solidFill>
          <a:latin typeface="+mn-lt"/>
          <a:ea typeface="MS PGothic" pitchFamily="34" charset="-128"/>
          <a:cs typeface="+mn-cs"/>
        </a:defRPr>
      </a:lvl4pPr>
      <a:lvl5pPr marL="2057400" indent="-228600" algn="l" defTabSz="457200" rtl="0" eaLnBrk="1" fontAlgn="base" hangingPunct="1">
        <a:spcBef>
          <a:spcPct val="0"/>
        </a:spcBef>
        <a:spcAft>
          <a:spcPct val="0"/>
        </a:spcAft>
        <a:buFont typeface="Arial" panose="020B0604020202020204" pitchFamily="34" charset="0"/>
        <a:buChar char="»"/>
        <a:defRPr sz="2000" kern="1200">
          <a:solidFill>
            <a:schemeClr val="tx1"/>
          </a:solidFill>
          <a:latin typeface="Times"/>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7.emf"/></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0.gif"/></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openxmlformats.org/officeDocument/2006/relationships/hyperlink" Target="https://udo.lubw.baden-wuerttemberg.de/"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www.youtube.com/user/UmweltBW"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hyperlink" Target="http://www.dwd.de" TargetMode="External"/><Relationship Id="rId2" Type="http://schemas.openxmlformats.org/officeDocument/2006/relationships/notesSlide" Target="../notesSlides/notesSlide67.xml"/><Relationship Id="rId1" Type="http://schemas.openxmlformats.org/officeDocument/2006/relationships/slideLayout" Target="../slideLayouts/slideLayout12.xml"/><Relationship Id="rId4" Type="http://schemas.openxmlformats.org/officeDocument/2006/relationships/hyperlink" Target="http://www.unwetterzentrale.de"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8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ctrTitle"/>
          </p:nvPr>
        </p:nvSpPr>
        <p:spPr/>
        <p:txBody>
          <a:bodyPr/>
          <a:lstStyle/>
          <a:p>
            <a:r>
              <a:rPr lang="de-DE" altLang="de-DE" sz="2400" dirty="0">
                <a:latin typeface="Times" charset="0"/>
              </a:rPr>
              <a:t>Hochwasser- und Starkregengefährdung für mein Unternehmen – Risikobewertung, Zuständigkeiten und Maßnahmen für Unternehmen</a:t>
            </a:r>
          </a:p>
        </p:txBody>
      </p:sp>
      <p:sp>
        <p:nvSpPr>
          <p:cNvPr id="6147" name="Untertitel 2"/>
          <p:cNvSpPr>
            <a:spLocks noGrp="1"/>
          </p:cNvSpPr>
          <p:nvPr>
            <p:ph type="subTitle" idx="1"/>
          </p:nvPr>
        </p:nvSpPr>
        <p:spPr/>
        <p:txBody>
          <a:bodyPr/>
          <a:lstStyle/>
          <a:p>
            <a:pPr eaLnBrk="1" hangingPunct="1"/>
            <a:r>
              <a:rPr lang="de-DE" altLang="de-DE" dirty="0">
                <a:latin typeface="Times" charset="0"/>
              </a:rPr>
              <a:t/>
            </a:r>
            <a:br>
              <a:rPr lang="de-DE" altLang="de-DE" dirty="0">
                <a:latin typeface="Times" charset="0"/>
              </a:rPr>
            </a:br>
            <a:r>
              <a:rPr lang="de-DE" altLang="de-DE" b="0" dirty="0">
                <a:latin typeface="Arial" pitchFamily="34" charset="0"/>
                <a:cs typeface="Arial" pitchFamily="34" charset="0"/>
              </a:rPr>
              <a:t>Regierungspräsidium Stuttgart</a:t>
            </a:r>
          </a:p>
          <a:p>
            <a:pPr eaLnBrk="1" hangingPunct="1"/>
            <a:r>
              <a:rPr lang="de-DE" altLang="de-DE" b="0" dirty="0">
                <a:latin typeface="Arial" pitchFamily="34" charset="0"/>
                <a:cs typeface="Arial" pitchFamily="34" charset="0"/>
              </a:rPr>
              <a:t>07.10.2020</a:t>
            </a:r>
          </a:p>
        </p:txBody>
      </p:sp>
      <p:pic>
        <p:nvPicPr>
          <p:cNvPr id="6152" name="Bild 9"/>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15038" y="1955800"/>
            <a:ext cx="2730500"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3625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E652693-E986-4E8F-B924-5F2A45744C60}"/>
              </a:ext>
            </a:extLst>
          </p:cNvPr>
          <p:cNvSpPr/>
          <p:nvPr/>
        </p:nvSpPr>
        <p:spPr>
          <a:xfrm>
            <a:off x="0" y="0"/>
            <a:ext cx="9144000" cy="6858000"/>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200" dirty="0">
              <a:solidFill>
                <a:schemeClr val="tx1"/>
              </a:solidFill>
              <a:latin typeface="Arial" panose="020B0604020202020204" pitchFamily="34" charset="0"/>
              <a:cs typeface="Arial" panose="020B0604020202020204" pitchFamily="34" charset="0"/>
            </a:endParaRPr>
          </a:p>
        </p:txBody>
      </p:sp>
      <p:sp>
        <p:nvSpPr>
          <p:cNvPr id="119812" name="Titel 1"/>
          <p:cNvSpPr>
            <a:spLocks noGrp="1"/>
          </p:cNvSpPr>
          <p:nvPr>
            <p:ph type="title" idx="4294967295"/>
          </p:nvPr>
        </p:nvSpPr>
        <p:spPr>
          <a:xfrm>
            <a:off x="0" y="692150"/>
            <a:ext cx="4284663" cy="1263650"/>
          </a:xfrm>
        </p:spPr>
        <p:txBody>
          <a:bodyPr/>
          <a:lstStyle/>
          <a:p>
            <a:pPr eaLnBrk="1" hangingPunct="1"/>
            <a:r>
              <a:rPr lang="de-DE" altLang="de-DE" dirty="0">
                <a:solidFill>
                  <a:schemeClr val="bg1"/>
                </a:solidFill>
                <a:latin typeface="Times" charset="0"/>
              </a:rPr>
              <a:t> </a:t>
            </a:r>
          </a:p>
        </p:txBody>
      </p:sp>
      <p:sp>
        <p:nvSpPr>
          <p:cNvPr id="119813" name="Titel 1"/>
          <p:cNvSpPr txBox="1">
            <a:spLocks/>
          </p:cNvSpPr>
          <p:nvPr/>
        </p:nvSpPr>
        <p:spPr bwMode="auto">
          <a:xfrm>
            <a:off x="3362325" y="4613275"/>
            <a:ext cx="54006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buFont typeface="Arial" pitchFamily="34" charset="0"/>
              <a:buChar char="•"/>
              <a:defRPr sz="2000">
                <a:solidFill>
                  <a:schemeClr val="tx1"/>
                </a:solidFill>
                <a:latin typeface="Times" charset="0"/>
                <a:ea typeface="MS PGothic" pitchFamily="34" charset="-128"/>
              </a:defRPr>
            </a:lvl1pPr>
            <a:lvl2pPr marL="742950" indent="-285750" eaLnBrk="0" hangingPunct="0">
              <a:buFont typeface="Arial" pitchFamily="34" charset="0"/>
              <a:buChar char="–"/>
              <a:defRPr sz="2000">
                <a:solidFill>
                  <a:schemeClr val="tx1"/>
                </a:solidFill>
                <a:latin typeface="Times" charset="0"/>
                <a:ea typeface="MS PGothic" pitchFamily="34" charset="-128"/>
              </a:defRPr>
            </a:lvl2pPr>
            <a:lvl3pPr marL="1143000" indent="-228600" eaLnBrk="0" hangingPunct="0">
              <a:buFont typeface="Arial" pitchFamily="34" charset="0"/>
              <a:buChar char="•"/>
              <a:defRPr sz="2000">
                <a:solidFill>
                  <a:schemeClr val="tx1"/>
                </a:solidFill>
                <a:latin typeface="Times" charset="0"/>
                <a:ea typeface="MS PGothic" pitchFamily="34" charset="-128"/>
              </a:defRPr>
            </a:lvl3pPr>
            <a:lvl4pPr marL="1600200" indent="-228600" eaLnBrk="0" hangingPunct="0">
              <a:buFont typeface="Arial" pitchFamily="34" charset="0"/>
              <a:buChar char="–"/>
              <a:defRPr sz="2000">
                <a:solidFill>
                  <a:schemeClr val="tx1"/>
                </a:solidFill>
                <a:latin typeface="Times" charset="0"/>
                <a:ea typeface="MS PGothic" pitchFamily="34" charset="-128"/>
              </a:defRPr>
            </a:lvl4pPr>
            <a:lvl5pPr marL="2057400" indent="-228600" eaLnBrk="0" hangingPunct="0">
              <a:buFont typeface="Arial" pitchFamily="34" charset="0"/>
              <a:buChar char="»"/>
              <a:defRPr sz="2000">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9pPr>
          </a:lstStyle>
          <a:p>
            <a:pPr algn="r" eaLnBrk="1" hangingPunct="1">
              <a:buFontTx/>
              <a:buNone/>
            </a:pPr>
            <a:endParaRPr lang="de-DE" altLang="de-DE" sz="3000" dirty="0">
              <a:solidFill>
                <a:prstClr val="white"/>
              </a:solidFill>
            </a:endParaRPr>
          </a:p>
        </p:txBody>
      </p:sp>
      <p:sp>
        <p:nvSpPr>
          <p:cNvPr id="119814" name="Titel 1"/>
          <p:cNvSpPr txBox="1">
            <a:spLocks/>
          </p:cNvSpPr>
          <p:nvPr/>
        </p:nvSpPr>
        <p:spPr bwMode="auto">
          <a:xfrm>
            <a:off x="1116013" y="731763"/>
            <a:ext cx="7632700"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buFont typeface="Arial" pitchFamily="34" charset="0"/>
              <a:buChar char="•"/>
              <a:defRPr sz="2000">
                <a:solidFill>
                  <a:schemeClr val="tx1"/>
                </a:solidFill>
                <a:latin typeface="Times" charset="0"/>
                <a:ea typeface="MS PGothic" pitchFamily="34" charset="-128"/>
              </a:defRPr>
            </a:lvl1pPr>
            <a:lvl2pPr marL="742950" indent="-285750" eaLnBrk="0" hangingPunct="0">
              <a:buFont typeface="Arial" pitchFamily="34" charset="0"/>
              <a:buChar char="–"/>
              <a:defRPr sz="2000">
                <a:solidFill>
                  <a:schemeClr val="tx1"/>
                </a:solidFill>
                <a:latin typeface="Times" charset="0"/>
                <a:ea typeface="MS PGothic" pitchFamily="34" charset="-128"/>
              </a:defRPr>
            </a:lvl2pPr>
            <a:lvl3pPr marL="1143000" indent="-228600" eaLnBrk="0" hangingPunct="0">
              <a:buFont typeface="Arial" pitchFamily="34" charset="0"/>
              <a:buChar char="•"/>
              <a:defRPr sz="2000">
                <a:solidFill>
                  <a:schemeClr val="tx1"/>
                </a:solidFill>
                <a:latin typeface="Times" charset="0"/>
                <a:ea typeface="MS PGothic" pitchFamily="34" charset="-128"/>
              </a:defRPr>
            </a:lvl3pPr>
            <a:lvl4pPr marL="1600200" indent="-228600" eaLnBrk="0" hangingPunct="0">
              <a:buFont typeface="Arial" pitchFamily="34" charset="0"/>
              <a:buChar char="–"/>
              <a:defRPr sz="2000">
                <a:solidFill>
                  <a:schemeClr val="tx1"/>
                </a:solidFill>
                <a:latin typeface="Times" charset="0"/>
                <a:ea typeface="MS PGothic" pitchFamily="34" charset="-128"/>
              </a:defRPr>
            </a:lvl4pPr>
            <a:lvl5pPr marL="2057400" indent="-228600" eaLnBrk="0" hangingPunct="0">
              <a:buFont typeface="Arial" pitchFamily="34" charset="0"/>
              <a:buChar char="»"/>
              <a:defRPr sz="2000">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9pPr>
          </a:lstStyle>
          <a:p>
            <a:pPr eaLnBrk="1" hangingPunct="1">
              <a:buFontTx/>
              <a:buNone/>
            </a:pPr>
            <a:endParaRPr lang="de-DE" altLang="de-DE" sz="4000" b="1" dirty="0">
              <a:solidFill>
                <a:prstClr val="white"/>
              </a:solidFill>
              <a:latin typeface="Arial" pitchFamily="34" charset="0"/>
              <a:cs typeface="Arial" pitchFamily="34" charset="0"/>
            </a:endParaRPr>
          </a:p>
          <a:p>
            <a:pPr eaLnBrk="1" hangingPunct="1">
              <a:buFontTx/>
              <a:buNone/>
            </a:pPr>
            <a:r>
              <a:rPr lang="de-DE" altLang="de-DE" sz="4000" b="1" dirty="0">
                <a:solidFill>
                  <a:prstClr val="white"/>
                </a:solidFill>
                <a:latin typeface="Arial" pitchFamily="34" charset="0"/>
                <a:cs typeface="Arial" pitchFamily="34" charset="0"/>
              </a:rPr>
              <a:t>Kümmern Sie sich </a:t>
            </a:r>
            <a:br>
              <a:rPr lang="de-DE" altLang="de-DE" sz="4000" b="1" dirty="0">
                <a:solidFill>
                  <a:prstClr val="white"/>
                </a:solidFill>
                <a:latin typeface="Arial" pitchFamily="34" charset="0"/>
                <a:cs typeface="Arial" pitchFamily="34" charset="0"/>
              </a:rPr>
            </a:br>
            <a:r>
              <a:rPr lang="de-DE" altLang="de-DE" sz="4000" b="1" dirty="0">
                <a:solidFill>
                  <a:prstClr val="white"/>
                </a:solidFill>
                <a:latin typeface="Arial" pitchFamily="34" charset="0"/>
                <a:cs typeface="Arial" pitchFamily="34" charset="0"/>
              </a:rPr>
              <a:t>in ruhigen Zeiten </a:t>
            </a:r>
            <a:br>
              <a:rPr lang="de-DE" altLang="de-DE" sz="4000" b="1" dirty="0">
                <a:solidFill>
                  <a:prstClr val="white"/>
                </a:solidFill>
                <a:latin typeface="Arial" pitchFamily="34" charset="0"/>
                <a:cs typeface="Arial" pitchFamily="34" charset="0"/>
              </a:rPr>
            </a:br>
            <a:r>
              <a:rPr lang="de-DE" altLang="de-DE" sz="4000" b="1" dirty="0">
                <a:solidFill>
                  <a:prstClr val="white"/>
                </a:solidFill>
                <a:latin typeface="Arial" pitchFamily="34" charset="0"/>
                <a:cs typeface="Arial" pitchFamily="34" charset="0"/>
              </a:rPr>
              <a:t>um die Hochwasservorsorge </a:t>
            </a:r>
            <a:br>
              <a:rPr lang="de-DE" altLang="de-DE" sz="4000" b="1" dirty="0">
                <a:solidFill>
                  <a:prstClr val="white"/>
                </a:solidFill>
                <a:latin typeface="Arial" pitchFamily="34" charset="0"/>
                <a:cs typeface="Arial" pitchFamily="34" charset="0"/>
              </a:rPr>
            </a:br>
            <a:r>
              <a:rPr lang="de-DE" altLang="de-DE" sz="4000" b="1" dirty="0">
                <a:solidFill>
                  <a:prstClr val="white"/>
                </a:solidFill>
                <a:latin typeface="Arial" pitchFamily="34" charset="0"/>
                <a:cs typeface="Arial" pitchFamily="34" charset="0"/>
              </a:rPr>
              <a:t>für Ihr Unternehmen.</a:t>
            </a:r>
          </a:p>
        </p:txBody>
      </p:sp>
      <p:sp>
        <p:nvSpPr>
          <p:cNvPr id="5" name="Fußzeilenplatzhalter 4">
            <a:extLst>
              <a:ext uri="{FF2B5EF4-FFF2-40B4-BE49-F238E27FC236}">
                <a16:creationId xmlns:a16="http://schemas.microsoft.com/office/drawing/2014/main" id="{C676851E-F283-4F24-A04A-93CFC03BC21B}"/>
              </a:ext>
            </a:extLst>
          </p:cNvPr>
          <p:cNvSpPr>
            <a:spLocks noGrp="1"/>
          </p:cNvSpPr>
          <p:nvPr>
            <p:ph type="ftr" sz="quarter" idx="12"/>
          </p:nvPr>
        </p:nvSpPr>
        <p:spPr/>
        <p:txBody>
          <a:bodyPr/>
          <a:lstStyle/>
          <a:p>
            <a:r>
              <a:rPr lang="de-DE" dirty="0"/>
              <a:t>Regierungspräsidium Stuttgart / VSC-Team</a:t>
            </a:r>
          </a:p>
        </p:txBody>
      </p:sp>
      <p:sp>
        <p:nvSpPr>
          <p:cNvPr id="6" name="Foliennummernplatzhalter 5">
            <a:extLst>
              <a:ext uri="{FF2B5EF4-FFF2-40B4-BE49-F238E27FC236}">
                <a16:creationId xmlns:a16="http://schemas.microsoft.com/office/drawing/2014/main" id="{0E8C05A1-F44A-40EE-AA3A-FA8D518AE75C}"/>
              </a:ext>
            </a:extLst>
          </p:cNvPr>
          <p:cNvSpPr>
            <a:spLocks noGrp="1"/>
          </p:cNvSpPr>
          <p:nvPr>
            <p:ph type="sldNum" sz="quarter" idx="11"/>
          </p:nvPr>
        </p:nvSpPr>
        <p:spPr/>
        <p:txBody>
          <a:bodyPr/>
          <a:lstStyle/>
          <a:p>
            <a:fld id="{56E10F7A-A458-447E-9F63-1BF5C83623F3}" type="slidenum">
              <a:rPr lang="de-DE" altLang="de-DE" smtClean="0"/>
              <a:pPr/>
              <a:t>10</a:t>
            </a:fld>
            <a:endParaRPr lang="de-DE" altLang="de-DE" dirty="0"/>
          </a:p>
        </p:txBody>
      </p:sp>
    </p:spTree>
    <p:extLst>
      <p:ext uri="{BB962C8B-B14F-4D97-AF65-F5344CB8AC3E}">
        <p14:creationId xmlns:p14="http://schemas.microsoft.com/office/powerpoint/2010/main" val="3831247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el 1"/>
          <p:cNvSpPr>
            <a:spLocks noGrp="1"/>
          </p:cNvSpPr>
          <p:nvPr>
            <p:ph type="title"/>
          </p:nvPr>
        </p:nvSpPr>
        <p:spPr/>
        <p:txBody>
          <a:bodyPr/>
          <a:lstStyle/>
          <a:p>
            <a:pPr eaLnBrk="1" hangingPunct="1"/>
            <a:r>
              <a:rPr lang="de-DE" altLang="de-DE" dirty="0">
                <a:latin typeface="Times" charset="0"/>
              </a:rPr>
              <a:t>Weshalb ist Hochwasservorsorge wichtig</a:t>
            </a:r>
            <a:br>
              <a:rPr lang="de-DE" altLang="de-DE" dirty="0">
                <a:latin typeface="Times" charset="0"/>
              </a:rPr>
            </a:br>
            <a:r>
              <a:rPr lang="de-DE" altLang="de-DE" dirty="0">
                <a:latin typeface="Times" charset="0"/>
              </a:rPr>
              <a:t>für Ihr Unternehmen?</a:t>
            </a:r>
          </a:p>
        </p:txBody>
      </p:sp>
      <p:sp>
        <p:nvSpPr>
          <p:cNvPr id="120835" name="Inhaltsplatzhalter 2"/>
          <p:cNvSpPr>
            <a:spLocks noGrp="1"/>
          </p:cNvSpPr>
          <p:nvPr>
            <p:ph idx="1"/>
          </p:nvPr>
        </p:nvSpPr>
        <p:spPr/>
        <p:txBody>
          <a:bodyPr/>
          <a:lstStyle/>
          <a:p>
            <a:pPr marL="342900" indent="-342900" eaLnBrk="1" hangingPunct="1">
              <a:buFont typeface="Arial" panose="020B0604020202020204" pitchFamily="34" charset="0"/>
              <a:buChar char="•"/>
            </a:pPr>
            <a:r>
              <a:rPr lang="de-DE" altLang="de-DE" dirty="0">
                <a:latin typeface="Times" charset="0"/>
              </a:rPr>
              <a:t>Hochwasser beeinträchtigt die Liefertreue</a:t>
            </a:r>
          </a:p>
          <a:p>
            <a:pPr marL="342900" indent="-342900" eaLnBrk="1" hangingPunct="1">
              <a:buFont typeface="Arial" panose="020B0604020202020204" pitchFamily="34" charset="0"/>
              <a:buChar char="•"/>
            </a:pPr>
            <a:r>
              <a:rPr lang="de-DE" altLang="de-DE" dirty="0">
                <a:latin typeface="Times" charset="0"/>
              </a:rPr>
              <a:t>Hochwasser verursacht hohe materielle Schäden</a:t>
            </a:r>
          </a:p>
          <a:p>
            <a:pPr marL="342900" indent="-342900" eaLnBrk="1" hangingPunct="1">
              <a:buFont typeface="Arial" panose="020B0604020202020204" pitchFamily="34" charset="0"/>
              <a:buChar char="•"/>
            </a:pPr>
            <a:r>
              <a:rPr lang="de-DE" altLang="de-DE" dirty="0">
                <a:latin typeface="Times" charset="0"/>
              </a:rPr>
              <a:t>Hochwasser kann wassergefährdende Stoffe freisetzen</a:t>
            </a:r>
          </a:p>
          <a:p>
            <a:pPr marL="342900" indent="-342900" eaLnBrk="1" hangingPunct="1">
              <a:buFont typeface="Arial" panose="020B0604020202020204" pitchFamily="34" charset="0"/>
              <a:buChar char="•"/>
            </a:pPr>
            <a:r>
              <a:rPr lang="de-DE" altLang="de-DE" dirty="0">
                <a:latin typeface="Times" charset="0"/>
              </a:rPr>
              <a:t>Hochwasser gefährdet Leib und Leben von Mitarbeitern und Kunden</a:t>
            </a:r>
          </a:p>
          <a:p>
            <a:pPr marL="342900" indent="-342900" eaLnBrk="1" hangingPunct="1">
              <a:buFont typeface="Arial" panose="020B0604020202020204" pitchFamily="34" charset="0"/>
              <a:buChar char="•"/>
            </a:pPr>
            <a:r>
              <a:rPr lang="de-DE" altLang="de-DE" dirty="0">
                <a:latin typeface="Times" charset="0"/>
              </a:rPr>
              <a:t>Hochwasser führt zum Ausfall von technischen Anlagen</a:t>
            </a:r>
          </a:p>
          <a:p>
            <a:pPr marL="342900" indent="-342900" eaLnBrk="1" hangingPunct="1">
              <a:buFont typeface="Arial" panose="020B0604020202020204" pitchFamily="34" charset="0"/>
              <a:buChar char="•"/>
            </a:pPr>
            <a:r>
              <a:rPr lang="de-DE" altLang="de-DE" dirty="0">
                <a:latin typeface="Times" charset="0"/>
              </a:rPr>
              <a:t>Haftung für Hochwasserschäden</a:t>
            </a:r>
          </a:p>
          <a:p>
            <a:pPr eaLnBrk="1" hangingPunct="1">
              <a:buNone/>
            </a:pPr>
            <a:r>
              <a:rPr lang="de-DE" altLang="de-DE" b="1" dirty="0">
                <a:solidFill>
                  <a:schemeClr val="accent1"/>
                </a:solidFill>
                <a:latin typeface="Arial" pitchFamily="34" charset="0"/>
                <a:cs typeface="Arial" pitchFamily="34" charset="0"/>
              </a:rPr>
              <a:t>Kann Hochwasser für Ihr Unternehmen eine Existenzbedrohung darstellen.</a:t>
            </a:r>
          </a:p>
          <a:p>
            <a:pPr algn="ctr" eaLnBrk="1" hangingPunct="1">
              <a:buFont typeface="Arial" pitchFamily="34" charset="0"/>
              <a:buNone/>
            </a:pPr>
            <a:r>
              <a:rPr lang="de-DE" altLang="de-DE" sz="7200" b="1" dirty="0">
                <a:solidFill>
                  <a:schemeClr val="accent1"/>
                </a:solidFill>
                <a:latin typeface="Arial" pitchFamily="34" charset="0"/>
                <a:cs typeface="Arial" pitchFamily="34" charset="0"/>
              </a:rPr>
              <a:t>?</a:t>
            </a:r>
          </a:p>
        </p:txBody>
      </p:sp>
      <p:sp>
        <p:nvSpPr>
          <p:cNvPr id="3" name="Fußzeilenplatzhalter 2">
            <a:extLst>
              <a:ext uri="{FF2B5EF4-FFF2-40B4-BE49-F238E27FC236}">
                <a16:creationId xmlns:a16="http://schemas.microsoft.com/office/drawing/2014/main" id="{E0CB8015-05FB-401F-9546-9A1C342D3E5A}"/>
              </a:ext>
            </a:extLst>
          </p:cNvPr>
          <p:cNvSpPr>
            <a:spLocks noGrp="1"/>
          </p:cNvSpPr>
          <p:nvPr>
            <p:ph type="ftr" sz="quarter" idx="10"/>
          </p:nvPr>
        </p:nvSpPr>
        <p:spPr/>
        <p:txBody>
          <a:bodyPr/>
          <a:lstStyle/>
          <a:p>
            <a:r>
              <a:rPr lang="de-DE" dirty="0"/>
              <a:t>Regierungspräsidium Stuttgart / VSC-Team</a:t>
            </a:r>
          </a:p>
        </p:txBody>
      </p:sp>
      <p:sp>
        <p:nvSpPr>
          <p:cNvPr id="4" name="Foliennummernplatzhalter 3">
            <a:extLst>
              <a:ext uri="{FF2B5EF4-FFF2-40B4-BE49-F238E27FC236}">
                <a16:creationId xmlns:a16="http://schemas.microsoft.com/office/drawing/2014/main" id="{F2F563E8-9036-41CA-96D0-9C2AF8E44031}"/>
              </a:ext>
            </a:extLst>
          </p:cNvPr>
          <p:cNvSpPr>
            <a:spLocks noGrp="1"/>
          </p:cNvSpPr>
          <p:nvPr>
            <p:ph type="sldNum" sz="quarter" idx="11"/>
          </p:nvPr>
        </p:nvSpPr>
        <p:spPr/>
        <p:txBody>
          <a:bodyPr/>
          <a:lstStyle/>
          <a:p>
            <a:fld id="{3246854A-F06E-4786-B7B9-1D37875D3E50}" type="slidenum">
              <a:rPr lang="de-DE" altLang="de-DE" smtClean="0"/>
              <a:pPr/>
              <a:t>11</a:t>
            </a:fld>
            <a:endParaRPr lang="de-DE" altLang="de-DE" dirty="0"/>
          </a:p>
        </p:txBody>
      </p:sp>
    </p:spTree>
    <p:extLst>
      <p:ext uri="{BB962C8B-B14F-4D97-AF65-F5344CB8AC3E}">
        <p14:creationId xmlns:p14="http://schemas.microsoft.com/office/powerpoint/2010/main" val="1368653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el 1"/>
          <p:cNvSpPr>
            <a:spLocks noGrp="1"/>
          </p:cNvSpPr>
          <p:nvPr>
            <p:ph type="title"/>
          </p:nvPr>
        </p:nvSpPr>
        <p:spPr/>
        <p:txBody>
          <a:bodyPr/>
          <a:lstStyle/>
          <a:p>
            <a:pPr marL="0" indent="0" eaLnBrk="1" hangingPunct="1"/>
            <a:r>
              <a:rPr lang="de-DE" altLang="de-DE" dirty="0">
                <a:latin typeface="Times" charset="0"/>
              </a:rPr>
              <a:t>Hochwassergefahrenkarten und Hochwasserrisikomanagement: </a:t>
            </a:r>
            <a:br>
              <a:rPr lang="de-DE" altLang="de-DE" dirty="0">
                <a:latin typeface="Times" charset="0"/>
              </a:rPr>
            </a:br>
            <a:r>
              <a:rPr lang="de-DE" altLang="de-DE" dirty="0">
                <a:latin typeface="Times" charset="0"/>
              </a:rPr>
              <a:t>Was hat sich in den letzten Jahren geändert?</a:t>
            </a:r>
          </a:p>
        </p:txBody>
      </p:sp>
      <p:sp>
        <p:nvSpPr>
          <p:cNvPr id="3" name="Inhaltsplatzhalter 2"/>
          <p:cNvSpPr>
            <a:spLocks noGrp="1"/>
          </p:cNvSpPr>
          <p:nvPr>
            <p:ph idx="1"/>
          </p:nvPr>
        </p:nvSpPr>
        <p:spPr>
          <a:xfrm>
            <a:off x="1116013" y="2460203"/>
            <a:ext cx="7632700" cy="3921125"/>
          </a:xfrm>
        </p:spPr>
        <p:txBody>
          <a:bodyPr/>
          <a:lstStyle/>
          <a:p>
            <a:r>
              <a:rPr lang="de-DE" sz="2400" dirty="0"/>
              <a:t>Gefahr wurde ermittelt und dargestellt</a:t>
            </a:r>
          </a:p>
          <a:p>
            <a:endParaRPr lang="de-DE" sz="2400" dirty="0"/>
          </a:p>
          <a:p>
            <a:r>
              <a:rPr lang="de-DE" sz="2400" dirty="0"/>
              <a:t>Risiken werden aufgezeigt</a:t>
            </a:r>
          </a:p>
          <a:p>
            <a:endParaRPr lang="de-DE" sz="2400" dirty="0"/>
          </a:p>
          <a:p>
            <a:r>
              <a:rPr lang="de-DE" sz="2400" dirty="0"/>
              <a:t>Maßnahmenpläne wurden mit allen Akteuren ermittelt</a:t>
            </a:r>
          </a:p>
          <a:p>
            <a:endParaRPr lang="de-DE" sz="2400" dirty="0"/>
          </a:p>
          <a:p>
            <a:endParaRPr lang="de-DE" sz="2400" dirty="0"/>
          </a:p>
        </p:txBody>
      </p:sp>
      <p:sp>
        <p:nvSpPr>
          <p:cNvPr id="4" name="Fußzeilenplatzhalter 3">
            <a:extLst>
              <a:ext uri="{FF2B5EF4-FFF2-40B4-BE49-F238E27FC236}">
                <a16:creationId xmlns:a16="http://schemas.microsoft.com/office/drawing/2014/main" id="{28DFBAA5-E1B6-4716-82FA-929A1B8E63C6}"/>
              </a:ext>
            </a:extLst>
          </p:cNvPr>
          <p:cNvSpPr>
            <a:spLocks noGrp="1"/>
          </p:cNvSpPr>
          <p:nvPr>
            <p:ph type="ftr" sz="quarter" idx="10"/>
          </p:nvPr>
        </p:nvSpPr>
        <p:spPr/>
        <p:txBody>
          <a:bodyPr/>
          <a:lstStyle/>
          <a:p>
            <a:r>
              <a:rPr lang="de-DE" dirty="0"/>
              <a:t>Regierungspräsidium Stuttgart / VSC-Team</a:t>
            </a:r>
          </a:p>
        </p:txBody>
      </p:sp>
      <p:sp>
        <p:nvSpPr>
          <p:cNvPr id="5" name="Foliennummernplatzhalter 4">
            <a:extLst>
              <a:ext uri="{FF2B5EF4-FFF2-40B4-BE49-F238E27FC236}">
                <a16:creationId xmlns:a16="http://schemas.microsoft.com/office/drawing/2014/main" id="{0155BAFC-9E04-4CC6-9B9E-00803C316597}"/>
              </a:ext>
            </a:extLst>
          </p:cNvPr>
          <p:cNvSpPr>
            <a:spLocks noGrp="1"/>
          </p:cNvSpPr>
          <p:nvPr>
            <p:ph type="sldNum" sz="quarter" idx="11"/>
          </p:nvPr>
        </p:nvSpPr>
        <p:spPr/>
        <p:txBody>
          <a:bodyPr/>
          <a:lstStyle/>
          <a:p>
            <a:fld id="{3246854A-F06E-4786-B7B9-1D37875D3E50}" type="slidenum">
              <a:rPr lang="de-DE" altLang="de-DE" smtClean="0"/>
              <a:pPr/>
              <a:t>12</a:t>
            </a:fld>
            <a:endParaRPr lang="de-DE" altLang="de-DE" dirty="0"/>
          </a:p>
        </p:txBody>
      </p:sp>
    </p:spTree>
    <p:extLst>
      <p:ext uri="{BB962C8B-B14F-4D97-AF65-F5344CB8AC3E}">
        <p14:creationId xmlns:p14="http://schemas.microsoft.com/office/powerpoint/2010/main" val="347669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el 1"/>
          <p:cNvSpPr>
            <a:spLocks noGrp="1"/>
          </p:cNvSpPr>
          <p:nvPr>
            <p:ph type="title"/>
          </p:nvPr>
        </p:nvSpPr>
        <p:spPr/>
        <p:txBody>
          <a:bodyPr/>
          <a:lstStyle/>
          <a:p>
            <a:pPr marL="0" indent="0" eaLnBrk="1" hangingPunct="1"/>
            <a:r>
              <a:rPr lang="de-DE" altLang="de-DE" dirty="0">
                <a:latin typeface="Times" charset="0"/>
              </a:rPr>
              <a:t>Im Gegensatz zu früheren Hochwasser kann in Zukunft niemand sagen:</a:t>
            </a:r>
          </a:p>
        </p:txBody>
      </p:sp>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978425" y="1978954"/>
            <a:ext cx="2914055" cy="2818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75856" y="3284984"/>
            <a:ext cx="2730303"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rot="5400000">
            <a:off x="1024937" y="1935502"/>
            <a:ext cx="2592289" cy="2554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5400000">
            <a:off x="1334307" y="4295763"/>
            <a:ext cx="1938882"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ußzeilenplatzhalter 2">
            <a:extLst>
              <a:ext uri="{FF2B5EF4-FFF2-40B4-BE49-F238E27FC236}">
                <a16:creationId xmlns:a16="http://schemas.microsoft.com/office/drawing/2014/main" id="{5F843B3A-1D99-431D-9F7E-99659CE8DD39}"/>
              </a:ext>
            </a:extLst>
          </p:cNvPr>
          <p:cNvSpPr>
            <a:spLocks noGrp="1"/>
          </p:cNvSpPr>
          <p:nvPr>
            <p:ph type="ftr" sz="quarter" idx="10"/>
          </p:nvPr>
        </p:nvSpPr>
        <p:spPr/>
        <p:txBody>
          <a:bodyPr/>
          <a:lstStyle/>
          <a:p>
            <a:r>
              <a:rPr lang="de-DE" dirty="0"/>
              <a:t>Regierungspräsidium Stuttgart / VSC-Team</a:t>
            </a:r>
          </a:p>
        </p:txBody>
      </p:sp>
      <p:sp>
        <p:nvSpPr>
          <p:cNvPr id="4" name="Foliennummernplatzhalter 3">
            <a:extLst>
              <a:ext uri="{FF2B5EF4-FFF2-40B4-BE49-F238E27FC236}">
                <a16:creationId xmlns:a16="http://schemas.microsoft.com/office/drawing/2014/main" id="{D99E3624-4C08-474B-9174-10D6ECDB4ED9}"/>
              </a:ext>
            </a:extLst>
          </p:cNvPr>
          <p:cNvSpPr>
            <a:spLocks noGrp="1"/>
          </p:cNvSpPr>
          <p:nvPr>
            <p:ph type="sldNum" sz="quarter" idx="11"/>
          </p:nvPr>
        </p:nvSpPr>
        <p:spPr/>
        <p:txBody>
          <a:bodyPr/>
          <a:lstStyle/>
          <a:p>
            <a:fld id="{3246854A-F06E-4786-B7B9-1D37875D3E50}" type="slidenum">
              <a:rPr lang="de-DE" altLang="de-DE" smtClean="0"/>
              <a:pPr/>
              <a:t>13</a:t>
            </a:fld>
            <a:endParaRPr lang="de-DE" altLang="de-DE" dirty="0"/>
          </a:p>
        </p:txBody>
      </p:sp>
    </p:spTree>
    <p:extLst>
      <p:ext uri="{BB962C8B-B14F-4D97-AF65-F5344CB8AC3E}">
        <p14:creationId xmlns:p14="http://schemas.microsoft.com/office/powerpoint/2010/main" val="3805472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el 1"/>
          <p:cNvSpPr>
            <a:spLocks noGrp="1"/>
          </p:cNvSpPr>
          <p:nvPr>
            <p:ph type="title"/>
          </p:nvPr>
        </p:nvSpPr>
        <p:spPr/>
        <p:txBody>
          <a:bodyPr/>
          <a:lstStyle/>
          <a:p>
            <a:pPr eaLnBrk="1" hangingPunct="1"/>
            <a:r>
              <a:rPr lang="de-DE" altLang="de-DE" dirty="0">
                <a:latin typeface="Times" charset="0"/>
              </a:rPr>
              <a:t>Hochwassergefahrenkarte</a:t>
            </a:r>
            <a:br>
              <a:rPr lang="de-DE" altLang="de-DE" dirty="0">
                <a:latin typeface="Times" charset="0"/>
              </a:rPr>
            </a:br>
            <a:r>
              <a:rPr lang="de-DE" altLang="de-DE" dirty="0">
                <a:latin typeface="Times" charset="0"/>
              </a:rPr>
              <a:t>Typ Überflutungsflächen und -häufigkeiten</a:t>
            </a:r>
            <a:br>
              <a:rPr lang="de-DE" altLang="de-DE" dirty="0">
                <a:latin typeface="Times" charset="0"/>
              </a:rPr>
            </a:br>
            <a:endParaRPr lang="de-DE" altLang="de-DE" dirty="0">
              <a:latin typeface="Times" charset="0"/>
            </a:endParaRPr>
          </a:p>
        </p:txBody>
      </p:sp>
      <p:pic>
        <p:nvPicPr>
          <p:cNvPr id="122885" name="Bild 1" descr="HWGK Typ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5613" y="1955800"/>
            <a:ext cx="8693150"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a:extLst>
              <a:ext uri="{FF2B5EF4-FFF2-40B4-BE49-F238E27FC236}">
                <a16:creationId xmlns:a16="http://schemas.microsoft.com/office/drawing/2014/main" id="{AA7B5883-CD0F-4649-9695-C4D4E38FD199}"/>
              </a:ext>
            </a:extLst>
          </p:cNvPr>
          <p:cNvSpPr>
            <a:spLocks noGrp="1"/>
          </p:cNvSpPr>
          <p:nvPr>
            <p:ph type="ftr" sz="quarter" idx="10"/>
          </p:nvPr>
        </p:nvSpPr>
        <p:spPr/>
        <p:txBody>
          <a:bodyPr/>
          <a:lstStyle/>
          <a:p>
            <a:r>
              <a:rPr lang="de-DE" dirty="0"/>
              <a:t>Regierungspräsidium Stuttgart / VSC-Team</a:t>
            </a:r>
          </a:p>
        </p:txBody>
      </p:sp>
      <p:sp>
        <p:nvSpPr>
          <p:cNvPr id="4" name="Foliennummernplatzhalter 3">
            <a:extLst>
              <a:ext uri="{FF2B5EF4-FFF2-40B4-BE49-F238E27FC236}">
                <a16:creationId xmlns:a16="http://schemas.microsoft.com/office/drawing/2014/main" id="{31BC9C8B-F4E6-45F0-84DF-2D0235992639}"/>
              </a:ext>
            </a:extLst>
          </p:cNvPr>
          <p:cNvSpPr>
            <a:spLocks noGrp="1"/>
          </p:cNvSpPr>
          <p:nvPr>
            <p:ph type="sldNum" sz="quarter" idx="11"/>
          </p:nvPr>
        </p:nvSpPr>
        <p:spPr/>
        <p:txBody>
          <a:bodyPr/>
          <a:lstStyle/>
          <a:p>
            <a:fld id="{3246854A-F06E-4786-B7B9-1D37875D3E50}" type="slidenum">
              <a:rPr lang="de-DE" altLang="de-DE" smtClean="0"/>
              <a:pPr/>
              <a:t>14</a:t>
            </a:fld>
            <a:endParaRPr lang="de-DE" altLang="de-DE" dirty="0"/>
          </a:p>
        </p:txBody>
      </p:sp>
    </p:spTree>
    <p:extLst>
      <p:ext uri="{BB962C8B-B14F-4D97-AF65-F5344CB8AC3E}">
        <p14:creationId xmlns:p14="http://schemas.microsoft.com/office/powerpoint/2010/main" val="3884564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el 1"/>
          <p:cNvSpPr>
            <a:spLocks noGrp="1"/>
          </p:cNvSpPr>
          <p:nvPr>
            <p:ph type="title"/>
          </p:nvPr>
        </p:nvSpPr>
        <p:spPr/>
        <p:txBody>
          <a:bodyPr/>
          <a:lstStyle/>
          <a:p>
            <a:pPr eaLnBrk="1" hangingPunct="1"/>
            <a:r>
              <a:rPr lang="de-DE" altLang="de-DE" dirty="0">
                <a:latin typeface="Times" charset="0"/>
              </a:rPr>
              <a:t>Hochwassergefahrenkarte</a:t>
            </a:r>
            <a:br>
              <a:rPr lang="de-DE" altLang="de-DE" dirty="0">
                <a:latin typeface="Times" charset="0"/>
              </a:rPr>
            </a:br>
            <a:r>
              <a:rPr lang="de-DE" altLang="de-DE" dirty="0">
                <a:latin typeface="Times" charset="0"/>
              </a:rPr>
              <a:t>Typ Überflutungstiefen</a:t>
            </a:r>
            <a:br>
              <a:rPr lang="de-DE" altLang="de-DE" dirty="0">
                <a:latin typeface="Times" charset="0"/>
              </a:rPr>
            </a:br>
            <a:endParaRPr lang="de-DE" altLang="de-DE" dirty="0">
              <a:latin typeface="Times" charset="0"/>
            </a:endParaRPr>
          </a:p>
        </p:txBody>
      </p:sp>
      <p:pic>
        <p:nvPicPr>
          <p:cNvPr id="123909" name="Bild 1" descr="HWGK-Typ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2438" y="1955800"/>
            <a:ext cx="8691562"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a:extLst>
              <a:ext uri="{FF2B5EF4-FFF2-40B4-BE49-F238E27FC236}">
                <a16:creationId xmlns:a16="http://schemas.microsoft.com/office/drawing/2014/main" id="{23AA1FE9-E8C5-4BF7-8208-37F66C8C2BDD}"/>
              </a:ext>
            </a:extLst>
          </p:cNvPr>
          <p:cNvSpPr>
            <a:spLocks noGrp="1"/>
          </p:cNvSpPr>
          <p:nvPr>
            <p:ph type="ftr" sz="quarter" idx="10"/>
          </p:nvPr>
        </p:nvSpPr>
        <p:spPr/>
        <p:txBody>
          <a:bodyPr/>
          <a:lstStyle/>
          <a:p>
            <a:r>
              <a:rPr lang="de-DE" dirty="0"/>
              <a:t>Regierungspräsidium Stuttgart / VSC-Team</a:t>
            </a:r>
          </a:p>
        </p:txBody>
      </p:sp>
      <p:sp>
        <p:nvSpPr>
          <p:cNvPr id="4" name="Foliennummernplatzhalter 3">
            <a:extLst>
              <a:ext uri="{FF2B5EF4-FFF2-40B4-BE49-F238E27FC236}">
                <a16:creationId xmlns:a16="http://schemas.microsoft.com/office/drawing/2014/main" id="{5BF8EA49-2164-48D1-ACE2-F00BCDA88B31}"/>
              </a:ext>
            </a:extLst>
          </p:cNvPr>
          <p:cNvSpPr>
            <a:spLocks noGrp="1"/>
          </p:cNvSpPr>
          <p:nvPr>
            <p:ph type="sldNum" sz="quarter" idx="11"/>
          </p:nvPr>
        </p:nvSpPr>
        <p:spPr/>
        <p:txBody>
          <a:bodyPr/>
          <a:lstStyle/>
          <a:p>
            <a:fld id="{3246854A-F06E-4786-B7B9-1D37875D3E50}" type="slidenum">
              <a:rPr lang="de-DE" altLang="de-DE" smtClean="0"/>
              <a:pPr/>
              <a:t>15</a:t>
            </a:fld>
            <a:endParaRPr lang="de-DE" altLang="de-DE" dirty="0"/>
          </a:p>
        </p:txBody>
      </p:sp>
    </p:spTree>
    <p:extLst>
      <p:ext uri="{BB962C8B-B14F-4D97-AF65-F5344CB8AC3E}">
        <p14:creationId xmlns:p14="http://schemas.microsoft.com/office/powerpoint/2010/main" val="494653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el 6"/>
          <p:cNvSpPr>
            <a:spLocks noGrp="1"/>
          </p:cNvSpPr>
          <p:nvPr>
            <p:ph type="title"/>
          </p:nvPr>
        </p:nvSpPr>
        <p:spPr/>
        <p:txBody>
          <a:bodyPr/>
          <a:lstStyle/>
          <a:p>
            <a:pPr eaLnBrk="1" hangingPunct="1"/>
            <a:r>
              <a:rPr lang="de-DE" altLang="de-DE" dirty="0">
                <a:latin typeface="Times" charset="0"/>
              </a:rPr>
              <a:t>Die verschiedenen Hochwassergefahrenkarten:</a:t>
            </a:r>
            <a:br>
              <a:rPr lang="de-DE" altLang="de-DE" dirty="0">
                <a:latin typeface="Times" charset="0"/>
              </a:rPr>
            </a:br>
            <a:r>
              <a:rPr lang="de-DE" altLang="de-DE" dirty="0">
                <a:latin typeface="Times" charset="0"/>
              </a:rPr>
              <a:t>für jeden Bedarf die richtige Information</a:t>
            </a:r>
          </a:p>
        </p:txBody>
      </p:sp>
      <p:sp>
        <p:nvSpPr>
          <p:cNvPr id="10" name="Text Box 13"/>
          <p:cNvSpPr txBox="1">
            <a:spLocks noChangeArrowheads="1"/>
          </p:cNvSpPr>
          <p:nvPr/>
        </p:nvSpPr>
        <p:spPr bwMode="auto">
          <a:xfrm>
            <a:off x="1116013" y="4038600"/>
            <a:ext cx="1774825" cy="192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altLang="de-DE" sz="1000" b="1" dirty="0">
                <a:latin typeface="Arial" pitchFamily="34" charset="0"/>
              </a:rPr>
              <a:t>HWGK Typ</a:t>
            </a:r>
            <a:br>
              <a:rPr lang="de-DE" altLang="de-DE" sz="1000" b="1" dirty="0">
                <a:latin typeface="Arial" pitchFamily="34" charset="0"/>
              </a:rPr>
            </a:br>
            <a:r>
              <a:rPr lang="de-DE" altLang="de-DE" sz="1000" b="1" dirty="0">
                <a:latin typeface="Arial" pitchFamily="34" charset="0"/>
              </a:rPr>
              <a:t>Überflutungsflächen und </a:t>
            </a:r>
            <a:br>
              <a:rPr lang="de-DE" altLang="de-DE" sz="1000" b="1" dirty="0">
                <a:latin typeface="Arial" pitchFamily="34" charset="0"/>
              </a:rPr>
            </a:br>
            <a:r>
              <a:rPr lang="de-DE" altLang="de-DE" sz="1000" b="1" dirty="0">
                <a:latin typeface="Arial" pitchFamily="34" charset="0"/>
              </a:rPr>
              <a:t>-häufigkeiten</a:t>
            </a:r>
          </a:p>
          <a:p>
            <a:pPr eaLnBrk="1" hangingPunct="1">
              <a:buFont typeface="Arial" pitchFamily="34" charset="0"/>
              <a:buChar char="•"/>
              <a:defRPr/>
            </a:pPr>
            <a:endParaRPr lang="de-DE" altLang="de-DE" sz="1000" dirty="0">
              <a:latin typeface="Arial" pitchFamily="34" charset="0"/>
            </a:endParaRPr>
          </a:p>
          <a:p>
            <a:pPr marL="171450" indent="-171450" eaLnBrk="1" hangingPunct="1">
              <a:buFont typeface="Arial" panose="020B0604020202020204" pitchFamily="34" charset="0"/>
              <a:buChar char="•"/>
              <a:defRPr/>
            </a:pPr>
            <a:r>
              <a:rPr lang="de-DE" altLang="de-DE" sz="1000" dirty="0">
                <a:latin typeface="Arial" pitchFamily="34" charset="0"/>
              </a:rPr>
              <a:t>Welche Flächen werden </a:t>
            </a:r>
            <a:br>
              <a:rPr lang="de-DE" altLang="de-DE" sz="1000" dirty="0">
                <a:latin typeface="Arial" pitchFamily="34" charset="0"/>
              </a:rPr>
            </a:br>
            <a:r>
              <a:rPr lang="de-DE" altLang="de-DE" sz="1000" dirty="0">
                <a:latin typeface="Arial" pitchFamily="34" charset="0"/>
              </a:rPr>
              <a:t>wie oft von Hochwasser betroffen sein?</a:t>
            </a:r>
          </a:p>
          <a:p>
            <a:pPr marL="171450" indent="-171450" eaLnBrk="1" hangingPunct="1">
              <a:buFont typeface="Arial" panose="020B0604020202020204" pitchFamily="34" charset="0"/>
              <a:buChar char="•"/>
              <a:defRPr/>
            </a:pPr>
            <a:r>
              <a:rPr lang="de-DE" altLang="de-DE" sz="1000" dirty="0">
                <a:latin typeface="Arial" pitchFamily="34" charset="0"/>
              </a:rPr>
              <a:t>Welche Gebiete sind geschützt?</a:t>
            </a:r>
          </a:p>
          <a:p>
            <a:pPr marL="171450" indent="-171450" eaLnBrk="1" hangingPunct="1">
              <a:buFont typeface="Arial" panose="020B0604020202020204" pitchFamily="34" charset="0"/>
              <a:buChar char="•"/>
              <a:defRPr/>
            </a:pPr>
            <a:r>
              <a:rPr lang="de-DE" altLang="de-DE" sz="1000" dirty="0">
                <a:latin typeface="Arial" pitchFamily="34" charset="0"/>
              </a:rPr>
              <a:t>Wo sind Zufahrten blockiert?</a:t>
            </a:r>
          </a:p>
          <a:p>
            <a:pPr eaLnBrk="1" hangingPunct="1">
              <a:spcBef>
                <a:spcPct val="50000"/>
              </a:spcBef>
              <a:defRPr/>
            </a:pPr>
            <a:endParaRPr lang="de-DE" altLang="de-DE" sz="1000" dirty="0">
              <a:latin typeface="Arial" pitchFamily="34" charset="0"/>
            </a:endParaRPr>
          </a:p>
        </p:txBody>
      </p:sp>
      <p:pic>
        <p:nvPicPr>
          <p:cNvPr id="124934" name="Bild 1" descr="HWGK-Typ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71813" y="1955800"/>
            <a:ext cx="1774825"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Szene 10 -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22850" y="1955800"/>
            <a:ext cx="1774825"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6" name="Bild 1" descr="HWGK Typ1.jpg"/>
          <p:cNvPicPr>
            <a:picLocks noChangeAspect="1"/>
          </p:cNvPicPr>
          <p:nvPr/>
        </p:nvPicPr>
        <p:blipFill>
          <a:blip r:embed="rId5" cstate="print">
            <a:extLst>
              <a:ext uri="{28A0092B-C50C-407E-A947-70E740481C1C}">
                <a14:useLocalDpi xmlns:a14="http://schemas.microsoft.com/office/drawing/2010/main"/>
              </a:ext>
            </a:extLst>
          </a:blip>
          <a:srcRect t="-3"/>
          <a:stretch>
            <a:fillRect/>
          </a:stretch>
        </p:blipFill>
        <p:spPr bwMode="auto">
          <a:xfrm>
            <a:off x="1116013" y="1955800"/>
            <a:ext cx="1774825"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3" descr="Szene 10 - 4"/>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973888" y="1955800"/>
            <a:ext cx="1774825"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13"/>
          <p:cNvSpPr txBox="1">
            <a:spLocks noChangeArrowheads="1"/>
          </p:cNvSpPr>
          <p:nvPr/>
        </p:nvSpPr>
        <p:spPr bwMode="auto">
          <a:xfrm>
            <a:off x="3073400" y="4038600"/>
            <a:ext cx="1774825" cy="13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altLang="de-DE" sz="1000" b="1" dirty="0">
                <a:latin typeface="Arial" pitchFamily="34" charset="0"/>
              </a:rPr>
              <a:t>HWGK Typ</a:t>
            </a:r>
            <a:br>
              <a:rPr lang="de-DE" altLang="de-DE" sz="1000" b="1" dirty="0">
                <a:latin typeface="Arial" pitchFamily="34" charset="0"/>
              </a:rPr>
            </a:br>
            <a:r>
              <a:rPr lang="de-DE" altLang="de-DE" sz="1000" b="1" dirty="0">
                <a:latin typeface="Arial" pitchFamily="34" charset="0"/>
              </a:rPr>
              <a:t>Überflutungstiefen</a:t>
            </a:r>
            <a:br>
              <a:rPr lang="de-DE" altLang="de-DE" sz="1000" b="1" dirty="0">
                <a:latin typeface="Arial" pitchFamily="34" charset="0"/>
              </a:rPr>
            </a:br>
            <a:endParaRPr lang="de-DE" altLang="de-DE" sz="1000" b="1" dirty="0">
              <a:latin typeface="Arial" pitchFamily="34" charset="0"/>
            </a:endParaRPr>
          </a:p>
          <a:p>
            <a:pPr eaLnBrk="1" hangingPunct="1">
              <a:defRPr/>
            </a:pPr>
            <a:endParaRPr lang="de-DE" altLang="de-DE" sz="1000" dirty="0">
              <a:latin typeface="Arial" pitchFamily="34" charset="0"/>
            </a:endParaRPr>
          </a:p>
          <a:p>
            <a:pPr marL="171450" indent="-171450" eaLnBrk="1" hangingPunct="1">
              <a:buFont typeface="Arial" panose="020B0604020202020204" pitchFamily="34" charset="0"/>
              <a:buChar char="•"/>
              <a:defRPr/>
            </a:pPr>
            <a:r>
              <a:rPr lang="de-DE" altLang="de-DE" sz="1000" dirty="0">
                <a:latin typeface="Arial" pitchFamily="34" charset="0"/>
              </a:rPr>
              <a:t>Wie hoch steht das Wasser in den überfluteten Gebieten?</a:t>
            </a:r>
          </a:p>
          <a:p>
            <a:pPr marL="171450" indent="-171450" eaLnBrk="1" hangingPunct="1">
              <a:spcBef>
                <a:spcPct val="50000"/>
              </a:spcBef>
              <a:buFont typeface="Arial" panose="020B0604020202020204" pitchFamily="34" charset="0"/>
              <a:buChar char="•"/>
              <a:defRPr/>
            </a:pPr>
            <a:endParaRPr lang="de-DE" altLang="de-DE" sz="1000" dirty="0">
              <a:latin typeface="Arial" pitchFamily="34" charset="0"/>
            </a:endParaRPr>
          </a:p>
        </p:txBody>
      </p:sp>
      <p:sp>
        <p:nvSpPr>
          <p:cNvPr id="30" name="Text Box 13"/>
          <p:cNvSpPr txBox="1">
            <a:spLocks noChangeArrowheads="1"/>
          </p:cNvSpPr>
          <p:nvPr/>
        </p:nvSpPr>
        <p:spPr bwMode="auto">
          <a:xfrm>
            <a:off x="5022850" y="4040188"/>
            <a:ext cx="1774825"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altLang="de-DE" sz="1000" b="1" dirty="0">
                <a:latin typeface="Arial" pitchFamily="34" charset="0"/>
              </a:rPr>
              <a:t>Szenariokarte</a:t>
            </a:r>
            <a:br>
              <a:rPr lang="de-DE" altLang="de-DE" sz="1000" b="1" dirty="0">
                <a:latin typeface="Arial" pitchFamily="34" charset="0"/>
              </a:rPr>
            </a:br>
            <a:r>
              <a:rPr lang="de-DE" altLang="de-DE" sz="1000" b="1" dirty="0">
                <a:latin typeface="Arial" pitchFamily="34" charset="0"/>
              </a:rPr>
              <a:t>Überflutungstiefen bei Weg-fall der HQ</a:t>
            </a:r>
            <a:r>
              <a:rPr lang="de-DE" altLang="de-DE" sz="1000" b="1" baseline="-25000" dirty="0">
                <a:latin typeface="Arial" pitchFamily="34" charset="0"/>
              </a:rPr>
              <a:t>100-</a:t>
            </a:r>
            <a:r>
              <a:rPr lang="de-DE" altLang="de-DE" sz="1000" b="1" dirty="0">
                <a:latin typeface="Arial" pitchFamily="34" charset="0"/>
              </a:rPr>
              <a:t>Schutzwirkung</a:t>
            </a:r>
          </a:p>
          <a:p>
            <a:pPr eaLnBrk="1" hangingPunct="1">
              <a:defRPr/>
            </a:pPr>
            <a:endParaRPr lang="de-DE" altLang="de-DE" sz="1000" dirty="0">
              <a:latin typeface="Arial" pitchFamily="34" charset="0"/>
            </a:endParaRPr>
          </a:p>
          <a:p>
            <a:pPr marL="171450" indent="-171450" eaLnBrk="1" hangingPunct="1">
              <a:buFont typeface="Arial" panose="020B0604020202020204" pitchFamily="34" charset="0"/>
              <a:buChar char="•"/>
              <a:defRPr/>
            </a:pPr>
            <a:r>
              <a:rPr lang="de-DE" altLang="de-DE" sz="1000" dirty="0">
                <a:latin typeface="Arial" pitchFamily="34" charset="0"/>
              </a:rPr>
              <a:t>Wie hoch steht das Wasser, wenn Hochwasserschutz-einrichtungen versagen?</a:t>
            </a:r>
          </a:p>
        </p:txBody>
      </p:sp>
      <p:sp>
        <p:nvSpPr>
          <p:cNvPr id="31" name="Text Box 13"/>
          <p:cNvSpPr txBox="1">
            <a:spLocks noChangeArrowheads="1"/>
          </p:cNvSpPr>
          <p:nvPr/>
        </p:nvSpPr>
        <p:spPr bwMode="auto">
          <a:xfrm>
            <a:off x="6973888" y="4040188"/>
            <a:ext cx="1774825"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altLang="de-DE" sz="1000" b="1" dirty="0">
                <a:latin typeface="Arial" pitchFamily="34" charset="0"/>
              </a:rPr>
              <a:t>Zusatzkarte Schutzanlagen: Schwachstellen in der Deichhöhe</a:t>
            </a:r>
          </a:p>
          <a:p>
            <a:pPr eaLnBrk="1" hangingPunct="1">
              <a:defRPr/>
            </a:pPr>
            <a:endParaRPr lang="de-DE" altLang="de-DE" sz="1000" dirty="0">
              <a:latin typeface="Arial" pitchFamily="34" charset="0"/>
            </a:endParaRPr>
          </a:p>
          <a:p>
            <a:pPr marL="171450" indent="-171450" eaLnBrk="1" hangingPunct="1">
              <a:buFont typeface="Arial" panose="020B0604020202020204" pitchFamily="34" charset="0"/>
              <a:buChar char="•"/>
              <a:defRPr/>
            </a:pPr>
            <a:r>
              <a:rPr lang="de-DE" altLang="de-DE" sz="1000" dirty="0">
                <a:latin typeface="Arial" pitchFamily="34" charset="0"/>
              </a:rPr>
              <a:t>Wo müssen Deiche erhöht oder mit Sandsäcken gesichert werden?</a:t>
            </a:r>
          </a:p>
        </p:txBody>
      </p:sp>
      <p:sp>
        <p:nvSpPr>
          <p:cNvPr id="124941" name="Textfeld 6"/>
          <p:cNvSpPr txBox="1">
            <a:spLocks noChangeArrowheads="1"/>
          </p:cNvSpPr>
          <p:nvPr/>
        </p:nvSpPr>
        <p:spPr bwMode="auto">
          <a:xfrm>
            <a:off x="1116013" y="277813"/>
            <a:ext cx="4537075"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eaLnBrk="0" hangingPunct="0">
              <a:buFont typeface="Arial" pitchFamily="34" charset="0"/>
              <a:buChar char="•"/>
              <a:defRPr sz="2000">
                <a:solidFill>
                  <a:schemeClr val="tx1"/>
                </a:solidFill>
                <a:latin typeface="Times" charset="0"/>
                <a:ea typeface="MS PGothic" pitchFamily="34" charset="-128"/>
              </a:defRPr>
            </a:lvl1pPr>
            <a:lvl2pPr marL="742950" indent="-285750" eaLnBrk="0" hangingPunct="0">
              <a:buFont typeface="Arial" pitchFamily="34" charset="0"/>
              <a:buChar char="–"/>
              <a:defRPr sz="2000">
                <a:solidFill>
                  <a:schemeClr val="tx1"/>
                </a:solidFill>
                <a:latin typeface="Times" charset="0"/>
                <a:ea typeface="MS PGothic" pitchFamily="34" charset="-128"/>
              </a:defRPr>
            </a:lvl2pPr>
            <a:lvl3pPr marL="1143000" indent="-228600" eaLnBrk="0" hangingPunct="0">
              <a:buFont typeface="Arial" pitchFamily="34" charset="0"/>
              <a:buChar char="•"/>
              <a:defRPr sz="2000">
                <a:solidFill>
                  <a:schemeClr val="tx1"/>
                </a:solidFill>
                <a:latin typeface="Times" charset="0"/>
                <a:ea typeface="MS PGothic" pitchFamily="34" charset="-128"/>
              </a:defRPr>
            </a:lvl3pPr>
            <a:lvl4pPr marL="1600200" indent="-228600" eaLnBrk="0" hangingPunct="0">
              <a:buFont typeface="Arial" pitchFamily="34" charset="0"/>
              <a:buChar char="–"/>
              <a:defRPr sz="2000">
                <a:solidFill>
                  <a:schemeClr val="tx1"/>
                </a:solidFill>
                <a:latin typeface="Times" charset="0"/>
                <a:ea typeface="MS PGothic" pitchFamily="34" charset="-128"/>
              </a:defRPr>
            </a:lvl4pPr>
            <a:lvl5pPr marL="2057400" indent="-228600" eaLnBrk="0" hangingPunct="0">
              <a:buFont typeface="Arial" pitchFamily="34" charset="0"/>
              <a:buChar char="»"/>
              <a:defRPr sz="2000">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9pPr>
          </a:lstStyle>
          <a:p>
            <a:pPr eaLnBrk="1" hangingPunct="1">
              <a:buFontTx/>
              <a:buNone/>
            </a:pPr>
            <a:r>
              <a:rPr lang="de-DE" altLang="de-DE" sz="1000" b="1" dirty="0">
                <a:solidFill>
                  <a:schemeClr val="accent1"/>
                </a:solidFill>
                <a:latin typeface="Arial" pitchFamily="34" charset="0"/>
                <a:cs typeface="Arial" pitchFamily="34" charset="0"/>
              </a:rPr>
              <a:t>Modul 1 </a:t>
            </a:r>
            <a:r>
              <a:rPr lang="de-DE" altLang="de-DE" sz="1000" dirty="0">
                <a:solidFill>
                  <a:schemeClr val="accent1"/>
                </a:solidFill>
                <a:latin typeface="Arial" pitchFamily="34" charset="0"/>
                <a:cs typeface="Arial" pitchFamily="34" charset="0"/>
              </a:rPr>
              <a:t>/</a:t>
            </a:r>
            <a:r>
              <a:rPr lang="de-DE" altLang="de-DE" sz="1000" b="1" dirty="0">
                <a:solidFill>
                  <a:schemeClr val="accent1"/>
                </a:solidFill>
                <a:latin typeface="Arial" pitchFamily="34" charset="0"/>
                <a:cs typeface="Arial" pitchFamily="34" charset="0"/>
              </a:rPr>
              <a:t> </a:t>
            </a:r>
            <a:r>
              <a:rPr lang="de-DE" altLang="de-DE" sz="1000" dirty="0">
                <a:solidFill>
                  <a:schemeClr val="accent1"/>
                </a:solidFill>
                <a:latin typeface="Arial" pitchFamily="34" charset="0"/>
                <a:cs typeface="Arial" pitchFamily="34" charset="0"/>
              </a:rPr>
              <a:t>Bereitgestellte Informationen (HWGK / Risikoinformation)</a:t>
            </a:r>
          </a:p>
        </p:txBody>
      </p:sp>
      <p:sp>
        <p:nvSpPr>
          <p:cNvPr id="2" name="Foliennummernplatzhalter 1">
            <a:extLst>
              <a:ext uri="{FF2B5EF4-FFF2-40B4-BE49-F238E27FC236}">
                <a16:creationId xmlns:a16="http://schemas.microsoft.com/office/drawing/2014/main" id="{775EBF15-87C1-4685-B6CB-21195837D608}"/>
              </a:ext>
            </a:extLst>
          </p:cNvPr>
          <p:cNvSpPr>
            <a:spLocks noGrp="1"/>
          </p:cNvSpPr>
          <p:nvPr>
            <p:ph type="sldNum" sz="quarter" idx="11"/>
          </p:nvPr>
        </p:nvSpPr>
        <p:spPr/>
        <p:txBody>
          <a:bodyPr/>
          <a:lstStyle/>
          <a:p>
            <a:pPr>
              <a:defRPr/>
            </a:pPr>
            <a:fld id="{D5CEC644-CC92-4104-8BC0-D98A567896A8}" type="slidenum">
              <a:rPr lang="de-DE" smtClean="0"/>
              <a:pPr>
                <a:defRPr/>
              </a:pPr>
              <a:t>16</a:t>
            </a:fld>
            <a:endParaRPr lang="de-DE" dirty="0"/>
          </a:p>
        </p:txBody>
      </p:sp>
      <p:sp>
        <p:nvSpPr>
          <p:cNvPr id="15" name="Fußzeilenplatzhalter 2">
            <a:extLst>
              <a:ext uri="{FF2B5EF4-FFF2-40B4-BE49-F238E27FC236}">
                <a16:creationId xmlns:a16="http://schemas.microsoft.com/office/drawing/2014/main" id="{7A181234-DC37-4A1A-B3BB-01158C1DFA16}"/>
              </a:ext>
            </a:extLst>
          </p:cNvPr>
          <p:cNvSpPr txBox="1">
            <a:spLocks/>
          </p:cNvSpPr>
          <p:nvPr/>
        </p:nvSpPr>
        <p:spPr>
          <a:xfrm>
            <a:off x="986684" y="6519863"/>
            <a:ext cx="6199595" cy="252000"/>
          </a:xfrm>
        </p:spPr>
        <p:txBody>
          <a:bodyPr/>
          <a:lstStyle>
            <a:defPPr>
              <a:defRPr lang="de-DE"/>
            </a:defPPr>
            <a:lvl1pPr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5pPr>
            <a:lvl6pPr marL="2286000" algn="l" defTabSz="914400" rtl="0" eaLnBrk="1" latinLnBrk="0" hangingPunct="1">
              <a:defRPr sz="2400" kern="1200">
                <a:solidFill>
                  <a:schemeClr val="tx1"/>
                </a:solidFill>
                <a:latin typeface="Calibri" pitchFamily="34" charset="0"/>
                <a:ea typeface="MS PGothic" pitchFamily="34" charset="-128"/>
                <a:cs typeface="+mn-cs"/>
              </a:defRPr>
            </a:lvl6pPr>
            <a:lvl7pPr marL="2743200" algn="l" defTabSz="914400" rtl="0" eaLnBrk="1" latinLnBrk="0" hangingPunct="1">
              <a:defRPr sz="2400" kern="1200">
                <a:solidFill>
                  <a:schemeClr val="tx1"/>
                </a:solidFill>
                <a:latin typeface="Calibri" pitchFamily="34" charset="0"/>
                <a:ea typeface="MS PGothic" pitchFamily="34" charset="-128"/>
                <a:cs typeface="+mn-cs"/>
              </a:defRPr>
            </a:lvl7pPr>
            <a:lvl8pPr marL="3200400" algn="l" defTabSz="914400" rtl="0" eaLnBrk="1" latinLnBrk="0" hangingPunct="1">
              <a:defRPr sz="2400" kern="1200">
                <a:solidFill>
                  <a:schemeClr val="tx1"/>
                </a:solidFill>
                <a:latin typeface="Calibri" pitchFamily="34" charset="0"/>
                <a:ea typeface="MS PGothic" pitchFamily="34" charset="-128"/>
                <a:cs typeface="+mn-cs"/>
              </a:defRPr>
            </a:lvl8pPr>
            <a:lvl9pPr marL="3657600" algn="l" defTabSz="914400" rtl="0" eaLnBrk="1" latinLnBrk="0" hangingPunct="1">
              <a:defRPr sz="2400" kern="1200">
                <a:solidFill>
                  <a:schemeClr val="tx1"/>
                </a:solidFill>
                <a:latin typeface="Calibri" pitchFamily="34" charset="0"/>
                <a:ea typeface="MS PGothic" pitchFamily="34" charset="-128"/>
                <a:cs typeface="+mn-cs"/>
              </a:defRPr>
            </a:lvl9pPr>
          </a:lstStyle>
          <a:p>
            <a:r>
              <a:rPr lang="de-DE" sz="900" dirty="0">
                <a:latin typeface="Arial" panose="020B0604020202020204" pitchFamily="34" charset="0"/>
                <a:cs typeface="Arial" panose="020B0604020202020204" pitchFamily="34" charset="0"/>
              </a:rPr>
              <a:t>Regierungspräsidium Stuttgart / VSC-Team</a:t>
            </a:r>
          </a:p>
        </p:txBody>
      </p:sp>
    </p:spTree>
    <p:extLst>
      <p:ext uri="{BB962C8B-B14F-4D97-AF65-F5344CB8AC3E}">
        <p14:creationId xmlns:p14="http://schemas.microsoft.com/office/powerpoint/2010/main" val="293408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9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Titel 6"/>
          <p:cNvSpPr>
            <a:spLocks noGrp="1"/>
          </p:cNvSpPr>
          <p:nvPr>
            <p:ph type="title"/>
          </p:nvPr>
        </p:nvSpPr>
        <p:spPr>
          <a:xfrm>
            <a:off x="1138238" y="692150"/>
            <a:ext cx="7632700" cy="1263650"/>
          </a:xfrm>
        </p:spPr>
        <p:txBody>
          <a:bodyPr/>
          <a:lstStyle/>
          <a:p>
            <a:pPr eaLnBrk="1" hangingPunct="1"/>
            <a:r>
              <a:rPr lang="de-DE" altLang="de-DE" dirty="0">
                <a:latin typeface="Times" charset="0"/>
              </a:rPr>
              <a:t>www.hochwasserbw.de</a:t>
            </a:r>
            <a:br>
              <a:rPr lang="de-DE" altLang="de-DE" dirty="0">
                <a:latin typeface="Times" charset="0"/>
              </a:rPr>
            </a:br>
            <a:r>
              <a:rPr lang="de-DE" altLang="de-DE" dirty="0">
                <a:latin typeface="Times" charset="0"/>
              </a:rPr>
              <a:t>So finden Sie die Hochwassergefahrenkarten</a:t>
            </a:r>
          </a:p>
        </p:txBody>
      </p:sp>
      <p:pic>
        <p:nvPicPr>
          <p:cNvPr id="1029" name="Bild 4" descr="Hochwasserbw-150.jpg"/>
          <p:cNvPicPr>
            <a:picLocks noChangeAspect="1"/>
          </p:cNvPicPr>
          <p:nvPr/>
        </p:nvPicPr>
        <p:blipFill>
          <a:blip r:embed="rId3" cstate="print">
            <a:extLst>
              <a:ext uri="{28A0092B-C50C-407E-A947-70E740481C1C}">
                <a14:useLocalDpi xmlns:a14="http://schemas.microsoft.com/office/drawing/2010/main"/>
              </a:ext>
            </a:extLst>
          </a:blip>
          <a:srcRect b="-1941"/>
          <a:stretch>
            <a:fillRect/>
          </a:stretch>
        </p:blipFill>
        <p:spPr bwMode="auto">
          <a:xfrm>
            <a:off x="1116013" y="1946275"/>
            <a:ext cx="7632700"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Bild 18" descr="Cursor weißRand.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451725" y="4797425"/>
            <a:ext cx="86518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ild 1" descr="HWGK-online-150dpi.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16013" y="1955800"/>
            <a:ext cx="7620000"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d 10" descr="Cursor weißRand.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63713" y="2997200"/>
            <a:ext cx="86518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 2" descr="Hochwasserrisiko-Abfrage-120dpi.jp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1116013" y="1951038"/>
            <a:ext cx="7632700"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ußzeilenplatzhalter 4">
            <a:extLst>
              <a:ext uri="{FF2B5EF4-FFF2-40B4-BE49-F238E27FC236}">
                <a16:creationId xmlns:a16="http://schemas.microsoft.com/office/drawing/2014/main" id="{FBB22170-FA23-4A29-AF90-94FE91395223}"/>
              </a:ext>
            </a:extLst>
          </p:cNvPr>
          <p:cNvSpPr>
            <a:spLocks noGrp="1"/>
          </p:cNvSpPr>
          <p:nvPr>
            <p:ph type="ftr" sz="quarter" idx="12"/>
          </p:nvPr>
        </p:nvSpPr>
        <p:spPr/>
        <p:txBody>
          <a:bodyPr/>
          <a:lstStyle/>
          <a:p>
            <a:r>
              <a:rPr lang="de-DE" dirty="0"/>
              <a:t>Regierungspräsidium Stuttgart / VSC-Team</a:t>
            </a:r>
          </a:p>
        </p:txBody>
      </p:sp>
      <p:sp>
        <p:nvSpPr>
          <p:cNvPr id="6" name="Foliennummernplatzhalter 5">
            <a:extLst>
              <a:ext uri="{FF2B5EF4-FFF2-40B4-BE49-F238E27FC236}">
                <a16:creationId xmlns:a16="http://schemas.microsoft.com/office/drawing/2014/main" id="{0DE9A8C8-88A1-44FF-8BC0-D057E3BB67ED}"/>
              </a:ext>
            </a:extLst>
          </p:cNvPr>
          <p:cNvSpPr>
            <a:spLocks noGrp="1"/>
          </p:cNvSpPr>
          <p:nvPr>
            <p:ph type="sldNum" sz="quarter" idx="11"/>
          </p:nvPr>
        </p:nvSpPr>
        <p:spPr/>
        <p:txBody>
          <a:bodyPr/>
          <a:lstStyle/>
          <a:p>
            <a:fld id="{0023533A-8D20-465F-B313-B9D387D39F53}" type="slidenum">
              <a:rPr lang="de-DE" altLang="de-DE" smtClean="0"/>
              <a:pPr/>
              <a:t>17</a:t>
            </a:fld>
            <a:endParaRPr lang="de-DE" altLang="de-DE" dirty="0"/>
          </a:p>
        </p:txBody>
      </p:sp>
    </p:spTree>
    <p:extLst>
      <p:ext uri="{BB962C8B-B14F-4D97-AF65-F5344CB8AC3E}">
        <p14:creationId xmlns:p14="http://schemas.microsoft.com/office/powerpoint/2010/main" val="3190235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2999"/>
                                          </p:stCondLst>
                                        </p:cTn>
                                        <p:tgtEl>
                                          <p:spTgt spid="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2999"/>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0" presetClass="path" presetSubtype="0" accel="50000" decel="50000" fill="hold" nodeType="clickEffect">
                                  <p:stCondLst>
                                    <p:cond delay="0"/>
                                  </p:stCondLst>
                                  <p:childTnLst>
                                    <p:animMotion origin="layout" path="M -7.44404E-7 -1.5887E-6 L 0.15999 0.12622 " pathEditMode="relative" rAng="0" ptsTypes="AA">
                                      <p:cBhvr>
                                        <p:cTn id="22" dur="2000" fill="hold"/>
                                        <p:tgtEl>
                                          <p:spTgt spid="11"/>
                                        </p:tgtEl>
                                        <p:attrNameLst>
                                          <p:attrName>ppt_x</p:attrName>
                                          <p:attrName>ppt_y</p:attrName>
                                        </p:attrNameLst>
                                      </p:cBhvr>
                                      <p:rCtr x="7999" y="6299"/>
                                    </p:animMotion>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el 1"/>
          <p:cNvSpPr>
            <a:spLocks noGrp="1"/>
          </p:cNvSpPr>
          <p:nvPr>
            <p:ph type="title"/>
          </p:nvPr>
        </p:nvSpPr>
        <p:spPr/>
        <p:txBody>
          <a:bodyPr/>
          <a:lstStyle/>
          <a:p>
            <a:pPr eaLnBrk="1" hangingPunct="1"/>
            <a:r>
              <a:rPr lang="de-DE" altLang="de-DE" dirty="0">
                <a:latin typeface="Times" charset="0"/>
              </a:rPr>
              <a:t>Extremhochwasserereignis  (HQ</a:t>
            </a:r>
            <a:r>
              <a:rPr lang="de-DE" altLang="de-DE" baseline="-25000" dirty="0">
                <a:latin typeface="Times" charset="0"/>
              </a:rPr>
              <a:t>extrem</a:t>
            </a:r>
            <a:r>
              <a:rPr lang="de-DE" altLang="de-DE" dirty="0">
                <a:latin typeface="Times" charset="0"/>
              </a:rPr>
              <a:t>)</a:t>
            </a:r>
          </a:p>
        </p:txBody>
      </p:sp>
      <p:sp>
        <p:nvSpPr>
          <p:cNvPr id="134147" name="Inhaltsplatzhalter 2"/>
          <p:cNvSpPr>
            <a:spLocks noGrp="1"/>
          </p:cNvSpPr>
          <p:nvPr>
            <p:ph sz="half" idx="1"/>
          </p:nvPr>
        </p:nvSpPr>
        <p:spPr/>
        <p:txBody>
          <a:bodyPr/>
          <a:lstStyle/>
          <a:p>
            <a:pPr marL="0" indent="0" eaLnBrk="1" hangingPunct="1">
              <a:buFont typeface="Arial" pitchFamily="34" charset="0"/>
              <a:buNone/>
            </a:pPr>
            <a:r>
              <a:rPr lang="de-DE" altLang="de-DE" sz="1600" dirty="0">
                <a:latin typeface="Times" charset="0"/>
              </a:rPr>
              <a:t>Ein HQ</a:t>
            </a:r>
            <a:r>
              <a:rPr lang="de-DE" altLang="de-DE" sz="1600" baseline="-25000" dirty="0">
                <a:latin typeface="Times" charset="0"/>
              </a:rPr>
              <a:t>extrem</a:t>
            </a:r>
            <a:r>
              <a:rPr lang="de-DE" altLang="de-DE" sz="1600" dirty="0">
                <a:latin typeface="Times" charset="0"/>
              </a:rPr>
              <a:t> ist ein extrem seltenes Ereignis und wird verursacht durch:</a:t>
            </a:r>
          </a:p>
          <a:p>
            <a:pPr eaLnBrk="1" hangingPunct="1"/>
            <a:r>
              <a:rPr lang="de-DE" altLang="de-DE" sz="1600" dirty="0">
                <a:latin typeface="Times" charset="0"/>
              </a:rPr>
              <a:t>Schadensfälle wie verlegte Brücken und Verdolungen.</a:t>
            </a:r>
            <a:br>
              <a:rPr lang="de-DE" altLang="de-DE" sz="1600" dirty="0">
                <a:latin typeface="Times" charset="0"/>
              </a:rPr>
            </a:br>
            <a:r>
              <a:rPr lang="de-DE" altLang="de-DE" sz="1600" dirty="0">
                <a:latin typeface="Times" charset="0"/>
              </a:rPr>
              <a:t>Dies ist bei Hochwasser der Normalfall.</a:t>
            </a:r>
          </a:p>
          <a:p>
            <a:pPr eaLnBrk="1" hangingPunct="1"/>
            <a:r>
              <a:rPr lang="de-DE" altLang="de-DE" sz="1600" dirty="0">
                <a:latin typeface="Times" charset="0"/>
              </a:rPr>
              <a:t>nicht funktionierende Bauwerke wie Wehre .</a:t>
            </a:r>
          </a:p>
          <a:p>
            <a:pPr eaLnBrk="1" hangingPunct="1"/>
            <a:r>
              <a:rPr lang="de-DE" altLang="de-DE" sz="1600" dirty="0">
                <a:latin typeface="Times" charset="0"/>
              </a:rPr>
              <a:t>überforderte oder nicht funktionsfähige Schutzanlagen.</a:t>
            </a:r>
          </a:p>
          <a:p>
            <a:pPr marL="0" indent="0" eaLnBrk="1" hangingPunct="1"/>
            <a:endParaRPr lang="de-DE" altLang="de-DE" sz="1600" dirty="0">
              <a:latin typeface="Times" charset="0"/>
            </a:endParaRPr>
          </a:p>
          <a:p>
            <a:pPr marL="0" indent="0" eaLnBrk="1" hangingPunct="1">
              <a:buFont typeface="Arial" pitchFamily="34" charset="0"/>
              <a:buNone/>
            </a:pPr>
            <a:r>
              <a:rPr lang="de-DE" altLang="de-DE" sz="1600" dirty="0">
                <a:latin typeface="Times" charset="0"/>
              </a:rPr>
              <a:t>Für das Krisenmanagement (der Kommunen und Betriebe) eine zentrale Information.</a:t>
            </a:r>
          </a:p>
          <a:p>
            <a:pPr marL="0" indent="0" eaLnBrk="1" hangingPunct="1">
              <a:buFont typeface="Arial" pitchFamily="34" charset="0"/>
              <a:buNone/>
            </a:pPr>
            <a:endParaRPr lang="de-DE" altLang="de-DE" dirty="0">
              <a:latin typeface="Arial" pitchFamily="34" charset="0"/>
            </a:endParaRPr>
          </a:p>
        </p:txBody>
      </p:sp>
      <p:pic>
        <p:nvPicPr>
          <p:cNvPr id="1026" name="Picture 2" descr="C:\Users\hr\AppData\Local\Microsoft\Windows\Temporary Internet Files\Content.Outlook\TR5YQWQY\IMG_0020.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292080" y="1956611"/>
            <a:ext cx="3198777" cy="304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3"/>
          <p:cNvSpPr txBox="1">
            <a:spLocks noChangeArrowheads="1"/>
          </p:cNvSpPr>
          <p:nvPr/>
        </p:nvSpPr>
        <p:spPr bwMode="auto">
          <a:xfrm>
            <a:off x="5303955" y="5019031"/>
            <a:ext cx="2200275"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spcBef>
                <a:spcPct val="50000"/>
              </a:spcBef>
              <a:defRPr/>
            </a:pPr>
            <a:r>
              <a:rPr lang="de-DE" altLang="de-DE" sz="600" dirty="0">
                <a:latin typeface="Arial" pitchFamily="34" charset="0"/>
              </a:rPr>
              <a:t>Foto: Regierungspräsidium Tübingen</a:t>
            </a:r>
          </a:p>
        </p:txBody>
      </p:sp>
      <p:sp>
        <p:nvSpPr>
          <p:cNvPr id="3" name="Rechteck 2"/>
          <p:cNvSpPr/>
          <p:nvPr/>
        </p:nvSpPr>
        <p:spPr>
          <a:xfrm>
            <a:off x="5220072" y="5276759"/>
            <a:ext cx="4572000" cy="553998"/>
          </a:xfrm>
          <a:prstGeom prst="rect">
            <a:avLst/>
          </a:prstGeom>
        </p:spPr>
        <p:txBody>
          <a:bodyPr>
            <a:spAutoFit/>
          </a:bodyPr>
          <a:lstStyle/>
          <a:p>
            <a:r>
              <a:rPr lang="de-DE" sz="1500" dirty="0">
                <a:latin typeface="Arial" panose="020B0604020202020204" pitchFamily="34" charset="0"/>
                <a:cs typeface="Arial" panose="020B0604020202020204" pitchFamily="34" charset="0"/>
              </a:rPr>
              <a:t>Beispiel: Starzel in Hechingen, </a:t>
            </a:r>
          </a:p>
          <a:p>
            <a:r>
              <a:rPr lang="de-DE" sz="1500" dirty="0">
                <a:latin typeface="Arial" panose="020B0604020202020204" pitchFamily="34" charset="0"/>
                <a:cs typeface="Arial" panose="020B0604020202020204" pitchFamily="34" charset="0"/>
              </a:rPr>
              <a:t>Juni 2008</a:t>
            </a:r>
          </a:p>
        </p:txBody>
      </p:sp>
      <p:sp>
        <p:nvSpPr>
          <p:cNvPr id="2" name="Foliennummernplatzhalter 1">
            <a:extLst>
              <a:ext uri="{FF2B5EF4-FFF2-40B4-BE49-F238E27FC236}">
                <a16:creationId xmlns:a16="http://schemas.microsoft.com/office/drawing/2014/main" id="{6990B8AF-A287-4650-A535-C094A78CF249}"/>
              </a:ext>
            </a:extLst>
          </p:cNvPr>
          <p:cNvSpPr>
            <a:spLocks noGrp="1"/>
          </p:cNvSpPr>
          <p:nvPr>
            <p:ph type="sldNum" sz="quarter" idx="11"/>
          </p:nvPr>
        </p:nvSpPr>
        <p:spPr/>
        <p:txBody>
          <a:bodyPr/>
          <a:lstStyle/>
          <a:p>
            <a:pPr>
              <a:defRPr/>
            </a:pPr>
            <a:fld id="{D5CEC644-CC92-4104-8BC0-D98A567896A8}" type="slidenum">
              <a:rPr lang="de-DE" smtClean="0"/>
              <a:pPr>
                <a:defRPr/>
              </a:pPr>
              <a:t>18</a:t>
            </a:fld>
            <a:endParaRPr lang="de-DE" dirty="0"/>
          </a:p>
        </p:txBody>
      </p:sp>
      <p:sp>
        <p:nvSpPr>
          <p:cNvPr id="11" name="Fußzeilenplatzhalter 4">
            <a:extLst>
              <a:ext uri="{FF2B5EF4-FFF2-40B4-BE49-F238E27FC236}">
                <a16:creationId xmlns:a16="http://schemas.microsoft.com/office/drawing/2014/main" id="{5875C543-5A47-4DDB-A02E-16C2BDC32307}"/>
              </a:ext>
            </a:extLst>
          </p:cNvPr>
          <p:cNvSpPr txBox="1">
            <a:spLocks/>
          </p:cNvSpPr>
          <p:nvPr/>
        </p:nvSpPr>
        <p:spPr>
          <a:xfrm>
            <a:off x="994431" y="6453336"/>
            <a:ext cx="6199595" cy="252000"/>
          </a:xfrm>
          <a:prstGeom prst="rect">
            <a:avLst/>
          </a:prstGeom>
        </p:spPr>
        <p:txBody>
          <a:bodyPr/>
          <a:lstStyle>
            <a:defPPr>
              <a:defRPr lang="de-DE"/>
            </a:defPPr>
            <a:lvl1pPr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5pPr>
            <a:lvl6pPr marL="2286000" algn="l" defTabSz="914400" rtl="0" eaLnBrk="1" latinLnBrk="0" hangingPunct="1">
              <a:defRPr sz="2400" kern="1200">
                <a:solidFill>
                  <a:schemeClr val="tx1"/>
                </a:solidFill>
                <a:latin typeface="Calibri" pitchFamily="34" charset="0"/>
                <a:ea typeface="MS PGothic" pitchFamily="34" charset="-128"/>
                <a:cs typeface="+mn-cs"/>
              </a:defRPr>
            </a:lvl6pPr>
            <a:lvl7pPr marL="2743200" algn="l" defTabSz="914400" rtl="0" eaLnBrk="1" latinLnBrk="0" hangingPunct="1">
              <a:defRPr sz="2400" kern="1200">
                <a:solidFill>
                  <a:schemeClr val="tx1"/>
                </a:solidFill>
                <a:latin typeface="Calibri" pitchFamily="34" charset="0"/>
                <a:ea typeface="MS PGothic" pitchFamily="34" charset="-128"/>
                <a:cs typeface="+mn-cs"/>
              </a:defRPr>
            </a:lvl7pPr>
            <a:lvl8pPr marL="3200400" algn="l" defTabSz="914400" rtl="0" eaLnBrk="1" latinLnBrk="0" hangingPunct="1">
              <a:defRPr sz="2400" kern="1200">
                <a:solidFill>
                  <a:schemeClr val="tx1"/>
                </a:solidFill>
                <a:latin typeface="Calibri" pitchFamily="34" charset="0"/>
                <a:ea typeface="MS PGothic" pitchFamily="34" charset="-128"/>
                <a:cs typeface="+mn-cs"/>
              </a:defRPr>
            </a:lvl8pPr>
            <a:lvl9pPr marL="3657600" algn="l" defTabSz="914400" rtl="0" eaLnBrk="1" latinLnBrk="0" hangingPunct="1">
              <a:defRPr sz="2400" kern="1200">
                <a:solidFill>
                  <a:schemeClr val="tx1"/>
                </a:solidFill>
                <a:latin typeface="Calibri" pitchFamily="34" charset="0"/>
                <a:ea typeface="MS PGothic" pitchFamily="34" charset="-128"/>
                <a:cs typeface="+mn-cs"/>
              </a:defRPr>
            </a:lvl9pPr>
          </a:lstStyle>
          <a:p>
            <a:r>
              <a:rPr lang="de-DE" sz="900" dirty="0">
                <a:latin typeface="Arial" panose="020B0604020202020204" pitchFamily="34" charset="0"/>
                <a:cs typeface="Arial" panose="020B0604020202020204" pitchFamily="34" charset="0"/>
              </a:rPr>
              <a:t>Regierungspräsidium Stuttgart / VSC-Team</a:t>
            </a:r>
          </a:p>
        </p:txBody>
      </p:sp>
    </p:spTree>
    <p:extLst>
      <p:ext uri="{BB962C8B-B14F-4D97-AF65-F5344CB8AC3E}">
        <p14:creationId xmlns:p14="http://schemas.microsoft.com/office/powerpoint/2010/main" val="821184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h\Desktop\170412 Landschaften-Stark-korr2.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9592" y="1941513"/>
            <a:ext cx="7962814" cy="3935412"/>
          </a:xfrm>
          <a:prstGeom prst="rect">
            <a:avLst/>
          </a:prstGeom>
          <a:noFill/>
          <a:extLst>
            <a:ext uri="{909E8E84-426E-40DD-AFC4-6F175D3DCCD1}">
              <a14:hiddenFill xmlns:a14="http://schemas.microsoft.com/office/drawing/2010/main">
                <a:solidFill>
                  <a:srgbClr val="FFFFFF"/>
                </a:solidFill>
              </a14:hiddenFill>
            </a:ext>
          </a:extLst>
        </p:spPr>
      </p:pic>
      <p:sp>
        <p:nvSpPr>
          <p:cNvPr id="131075" name="Titel 6"/>
          <p:cNvSpPr>
            <a:spLocks noGrp="1"/>
          </p:cNvSpPr>
          <p:nvPr>
            <p:ph type="title"/>
          </p:nvPr>
        </p:nvSpPr>
        <p:spPr/>
        <p:txBody>
          <a:bodyPr/>
          <a:lstStyle/>
          <a:p>
            <a:pPr eaLnBrk="1" hangingPunct="1"/>
            <a:r>
              <a:rPr lang="de-DE" altLang="de-DE" dirty="0">
                <a:latin typeface="Times" charset="0"/>
              </a:rPr>
              <a:t>Hochwasserrisiko in Baden-Württemberg</a:t>
            </a:r>
          </a:p>
        </p:txBody>
      </p:sp>
      <p:sp>
        <p:nvSpPr>
          <p:cNvPr id="131080" name="Datumsplatzhalter 3"/>
          <p:cNvSpPr>
            <a:spLocks noGrp="1"/>
          </p:cNvSpPr>
          <p:nvPr>
            <p:ph type="dt" sz="half" idx="4294967295"/>
          </p:nvPr>
        </p:nvSpPr>
        <p:spPr bwMode="auto">
          <a:xfrm>
            <a:off x="8280400" y="6518275"/>
            <a:ext cx="863600" cy="2952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Font typeface="Arial" pitchFamily="34" charset="0"/>
              <a:buChar char="•"/>
              <a:defRPr sz="2000">
                <a:solidFill>
                  <a:schemeClr val="tx1"/>
                </a:solidFill>
                <a:latin typeface="Times" charset="0"/>
                <a:ea typeface="MS PGothic" pitchFamily="34" charset="-128"/>
              </a:defRPr>
            </a:lvl1pPr>
            <a:lvl2pPr marL="742950" indent="-285750" eaLnBrk="0" hangingPunct="0">
              <a:buFont typeface="Arial" pitchFamily="34" charset="0"/>
              <a:buChar char="–"/>
              <a:defRPr sz="2000">
                <a:solidFill>
                  <a:schemeClr val="tx1"/>
                </a:solidFill>
                <a:latin typeface="Times" charset="0"/>
                <a:ea typeface="MS PGothic" pitchFamily="34" charset="-128"/>
              </a:defRPr>
            </a:lvl2pPr>
            <a:lvl3pPr marL="1143000" indent="-228600" eaLnBrk="0" hangingPunct="0">
              <a:buFont typeface="Arial" pitchFamily="34" charset="0"/>
              <a:buChar char="•"/>
              <a:defRPr sz="2000">
                <a:solidFill>
                  <a:schemeClr val="tx1"/>
                </a:solidFill>
                <a:latin typeface="Times" charset="0"/>
                <a:ea typeface="MS PGothic" pitchFamily="34" charset="-128"/>
              </a:defRPr>
            </a:lvl3pPr>
            <a:lvl4pPr marL="1600200" indent="-228600" eaLnBrk="0" hangingPunct="0">
              <a:buFont typeface="Arial" pitchFamily="34" charset="0"/>
              <a:buChar char="–"/>
              <a:defRPr sz="2000">
                <a:solidFill>
                  <a:schemeClr val="tx1"/>
                </a:solidFill>
                <a:latin typeface="Times" charset="0"/>
                <a:ea typeface="MS PGothic" pitchFamily="34" charset="-128"/>
              </a:defRPr>
            </a:lvl4pPr>
            <a:lvl5pPr marL="2057400" indent="-228600" eaLnBrk="0" hangingPunct="0">
              <a:buFont typeface="Arial" pitchFamily="34" charset="0"/>
              <a:buChar char="»"/>
              <a:defRPr sz="2000">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9pPr>
          </a:lstStyle>
          <a:p>
            <a:pPr eaLnBrk="1" hangingPunct="1">
              <a:buFontTx/>
              <a:buNone/>
            </a:pPr>
            <a:fld id="{D403CB0B-6AA8-449C-8BF8-EE8D89BD63A8}" type="datetime1">
              <a:rPr lang="de-DE" altLang="de-DE" sz="1000" smtClean="0">
                <a:solidFill>
                  <a:srgbClr val="000000"/>
                </a:solidFill>
                <a:latin typeface="Arial" pitchFamily="34" charset="0"/>
              </a:rPr>
              <a:t>22.09.2023</a:t>
            </a:fld>
            <a:endParaRPr lang="de-DE" altLang="de-DE" sz="1000" dirty="0">
              <a:solidFill>
                <a:srgbClr val="000000"/>
              </a:solidFill>
              <a:latin typeface="Arial" pitchFamily="34" charset="0"/>
            </a:endParaRPr>
          </a:p>
        </p:txBody>
      </p:sp>
      <p:sp>
        <p:nvSpPr>
          <p:cNvPr id="131077" name="Textfeld 1"/>
          <p:cNvSpPr txBox="1">
            <a:spLocks noChangeArrowheads="1"/>
          </p:cNvSpPr>
          <p:nvPr/>
        </p:nvSpPr>
        <p:spPr bwMode="auto">
          <a:xfrm>
            <a:off x="4067176" y="5445224"/>
            <a:ext cx="1944687"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buFont typeface="Arial" pitchFamily="34" charset="0"/>
              <a:buChar char="•"/>
              <a:defRPr sz="2000">
                <a:solidFill>
                  <a:schemeClr val="tx1"/>
                </a:solidFill>
                <a:latin typeface="Times" charset="0"/>
                <a:ea typeface="MS PGothic" pitchFamily="34" charset="-128"/>
              </a:defRPr>
            </a:lvl1pPr>
            <a:lvl2pPr marL="742950" indent="-285750" eaLnBrk="0" hangingPunct="0">
              <a:buFont typeface="Arial" pitchFamily="34" charset="0"/>
              <a:buChar char="–"/>
              <a:defRPr sz="2000">
                <a:solidFill>
                  <a:schemeClr val="tx1"/>
                </a:solidFill>
                <a:latin typeface="Times" charset="0"/>
                <a:ea typeface="MS PGothic" pitchFamily="34" charset="-128"/>
              </a:defRPr>
            </a:lvl2pPr>
            <a:lvl3pPr marL="1143000" indent="-228600" eaLnBrk="0" hangingPunct="0">
              <a:buFont typeface="Arial" pitchFamily="34" charset="0"/>
              <a:buChar char="•"/>
              <a:defRPr sz="2000">
                <a:solidFill>
                  <a:schemeClr val="tx1"/>
                </a:solidFill>
                <a:latin typeface="Times" charset="0"/>
                <a:ea typeface="MS PGothic" pitchFamily="34" charset="-128"/>
              </a:defRPr>
            </a:lvl3pPr>
            <a:lvl4pPr marL="1600200" indent="-228600" eaLnBrk="0" hangingPunct="0">
              <a:buFont typeface="Arial" pitchFamily="34" charset="0"/>
              <a:buChar char="–"/>
              <a:defRPr sz="2000">
                <a:solidFill>
                  <a:schemeClr val="tx1"/>
                </a:solidFill>
                <a:latin typeface="Times" charset="0"/>
                <a:ea typeface="MS PGothic" pitchFamily="34" charset="-128"/>
              </a:defRPr>
            </a:lvl4pPr>
            <a:lvl5pPr marL="2057400" indent="-228600" eaLnBrk="0" hangingPunct="0">
              <a:buFont typeface="Arial" pitchFamily="34" charset="0"/>
              <a:buChar char="»"/>
              <a:defRPr sz="2000">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9pPr>
          </a:lstStyle>
          <a:p>
            <a:pPr eaLnBrk="1" hangingPunct="1">
              <a:buFontTx/>
              <a:buNone/>
            </a:pPr>
            <a:r>
              <a:rPr lang="de-DE" altLang="de-DE" sz="1200" dirty="0">
                <a:solidFill>
                  <a:schemeClr val="bg1"/>
                </a:solidFill>
                <a:latin typeface="Times" panose="02020603050405020304" pitchFamily="18" charset="0"/>
                <a:cs typeface="Times" panose="02020603050405020304" pitchFamily="18" charset="0"/>
              </a:rPr>
              <a:t>Hochwasser durch </a:t>
            </a:r>
          </a:p>
          <a:p>
            <a:pPr eaLnBrk="1" hangingPunct="1">
              <a:buFontTx/>
              <a:buNone/>
            </a:pPr>
            <a:r>
              <a:rPr lang="de-DE" altLang="de-DE" sz="1200" dirty="0">
                <a:solidFill>
                  <a:schemeClr val="bg1"/>
                </a:solidFill>
                <a:latin typeface="Times" panose="02020603050405020304" pitchFamily="18" charset="0"/>
                <a:cs typeface="Times" panose="02020603050405020304" pitchFamily="18" charset="0"/>
              </a:rPr>
              <a:t>Ausuferung der Gewässer</a:t>
            </a:r>
          </a:p>
        </p:txBody>
      </p:sp>
      <p:sp>
        <p:nvSpPr>
          <p:cNvPr id="131078" name="Textfeld 8"/>
          <p:cNvSpPr txBox="1">
            <a:spLocks noChangeArrowheads="1"/>
          </p:cNvSpPr>
          <p:nvPr/>
        </p:nvSpPr>
        <p:spPr bwMode="auto">
          <a:xfrm>
            <a:off x="2123728" y="5445224"/>
            <a:ext cx="17287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buFont typeface="Arial" pitchFamily="34" charset="0"/>
              <a:buChar char="•"/>
              <a:defRPr sz="2000">
                <a:solidFill>
                  <a:schemeClr val="tx1"/>
                </a:solidFill>
                <a:latin typeface="Times" charset="0"/>
                <a:ea typeface="MS PGothic" pitchFamily="34" charset="-128"/>
              </a:defRPr>
            </a:lvl1pPr>
            <a:lvl2pPr marL="742950" indent="-285750" eaLnBrk="0" hangingPunct="0">
              <a:buFont typeface="Arial" pitchFamily="34" charset="0"/>
              <a:buChar char="–"/>
              <a:defRPr sz="2000">
                <a:solidFill>
                  <a:schemeClr val="tx1"/>
                </a:solidFill>
                <a:latin typeface="Times" charset="0"/>
                <a:ea typeface="MS PGothic" pitchFamily="34" charset="-128"/>
              </a:defRPr>
            </a:lvl2pPr>
            <a:lvl3pPr marL="1143000" indent="-228600" eaLnBrk="0" hangingPunct="0">
              <a:buFont typeface="Arial" pitchFamily="34" charset="0"/>
              <a:buChar char="•"/>
              <a:defRPr sz="2000">
                <a:solidFill>
                  <a:schemeClr val="tx1"/>
                </a:solidFill>
                <a:latin typeface="Times" charset="0"/>
                <a:ea typeface="MS PGothic" pitchFamily="34" charset="-128"/>
              </a:defRPr>
            </a:lvl3pPr>
            <a:lvl4pPr marL="1600200" indent="-228600" eaLnBrk="0" hangingPunct="0">
              <a:buFont typeface="Arial" pitchFamily="34" charset="0"/>
              <a:buChar char="–"/>
              <a:defRPr sz="2000">
                <a:solidFill>
                  <a:schemeClr val="tx1"/>
                </a:solidFill>
                <a:latin typeface="Times" charset="0"/>
                <a:ea typeface="MS PGothic" pitchFamily="34" charset="-128"/>
              </a:defRPr>
            </a:lvl4pPr>
            <a:lvl5pPr marL="2057400" indent="-228600" eaLnBrk="0" hangingPunct="0">
              <a:buFont typeface="Arial" pitchFamily="34" charset="0"/>
              <a:buChar char="»"/>
              <a:defRPr sz="2000">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9pPr>
          </a:lstStyle>
          <a:p>
            <a:pPr eaLnBrk="1" hangingPunct="1">
              <a:buFontTx/>
              <a:buNone/>
            </a:pPr>
            <a:r>
              <a:rPr lang="de-DE" altLang="de-DE" sz="1200" dirty="0">
                <a:solidFill>
                  <a:schemeClr val="bg1"/>
                </a:solidFill>
                <a:latin typeface="Times" panose="02020603050405020304" pitchFamily="18" charset="0"/>
                <a:cs typeface="Times" panose="02020603050405020304" pitchFamily="18" charset="0"/>
              </a:rPr>
              <a:t>Überflutung</a:t>
            </a:r>
            <a:r>
              <a:rPr lang="de-DE" altLang="de-DE" sz="1200" dirty="0">
                <a:solidFill>
                  <a:schemeClr val="bg1"/>
                </a:solidFill>
                <a:latin typeface="Arial" pitchFamily="34" charset="0"/>
                <a:cs typeface="Arial" pitchFamily="34" charset="0"/>
              </a:rPr>
              <a:t> </a:t>
            </a:r>
          </a:p>
          <a:p>
            <a:pPr eaLnBrk="1" hangingPunct="1">
              <a:buFontTx/>
              <a:buNone/>
            </a:pPr>
            <a:r>
              <a:rPr lang="de-DE" altLang="de-DE" sz="1200" dirty="0">
                <a:solidFill>
                  <a:schemeClr val="bg1"/>
                </a:solidFill>
                <a:latin typeface="Times" panose="02020603050405020304" pitchFamily="18" charset="0"/>
                <a:cs typeface="Times" panose="02020603050405020304" pitchFamily="18" charset="0"/>
              </a:rPr>
              <a:t>durch</a:t>
            </a:r>
            <a:r>
              <a:rPr lang="de-DE" altLang="de-DE" sz="1200" dirty="0">
                <a:solidFill>
                  <a:schemeClr val="bg1"/>
                </a:solidFill>
                <a:latin typeface="Arial" pitchFamily="34" charset="0"/>
                <a:cs typeface="Arial" pitchFamily="34" charset="0"/>
              </a:rPr>
              <a:t> </a:t>
            </a:r>
            <a:r>
              <a:rPr lang="de-DE" altLang="de-DE" sz="1200" dirty="0">
                <a:solidFill>
                  <a:schemeClr val="bg1"/>
                </a:solidFill>
                <a:latin typeface="Times" panose="02020603050405020304" pitchFamily="18" charset="0"/>
                <a:cs typeface="Times" panose="02020603050405020304" pitchFamily="18" charset="0"/>
              </a:rPr>
              <a:t>Starkregen</a:t>
            </a:r>
          </a:p>
        </p:txBody>
      </p:sp>
      <p:sp>
        <p:nvSpPr>
          <p:cNvPr id="2" name="Abgerundetes Rechteck 1"/>
          <p:cNvSpPr/>
          <p:nvPr/>
        </p:nvSpPr>
        <p:spPr>
          <a:xfrm>
            <a:off x="7098718" y="1955800"/>
            <a:ext cx="1763688" cy="212127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eaLnBrk="1" hangingPunct="1">
              <a:buFontTx/>
              <a:buNone/>
            </a:pPr>
            <a:r>
              <a:rPr lang="de-DE" altLang="de-DE" sz="1500" b="1" dirty="0">
                <a:solidFill>
                  <a:schemeClr val="bg1"/>
                </a:solidFill>
                <a:latin typeface="Times" panose="02020603050405020304" pitchFamily="18" charset="0"/>
                <a:cs typeface="Times" panose="02020603050405020304" pitchFamily="18" charset="0"/>
              </a:rPr>
              <a:t>WICHTIG:</a:t>
            </a:r>
          </a:p>
          <a:p>
            <a:pPr eaLnBrk="1" hangingPunct="1">
              <a:buFontTx/>
              <a:buNone/>
            </a:pPr>
            <a:r>
              <a:rPr lang="de-DE" altLang="de-DE" sz="1500" b="1" dirty="0">
                <a:solidFill>
                  <a:schemeClr val="bg1"/>
                </a:solidFill>
                <a:latin typeface="Times" panose="02020603050405020304" pitchFamily="18" charset="0"/>
                <a:cs typeface="Times" panose="02020603050405020304" pitchFamily="18" charset="0"/>
              </a:rPr>
              <a:t>Maßnahmen </a:t>
            </a:r>
          </a:p>
          <a:p>
            <a:pPr eaLnBrk="1" hangingPunct="1">
              <a:buFontTx/>
              <a:buNone/>
            </a:pPr>
            <a:r>
              <a:rPr lang="de-DE" altLang="de-DE" sz="1500" b="1" dirty="0">
                <a:solidFill>
                  <a:schemeClr val="bg1"/>
                </a:solidFill>
                <a:latin typeface="Times" panose="02020603050405020304" pitchFamily="18" charset="0"/>
                <a:cs typeface="Times" panose="02020603050405020304" pitchFamily="18" charset="0"/>
              </a:rPr>
              <a:t>zur Reduzierung </a:t>
            </a:r>
          </a:p>
          <a:p>
            <a:pPr eaLnBrk="1" hangingPunct="1">
              <a:buFontTx/>
              <a:buNone/>
            </a:pPr>
            <a:r>
              <a:rPr lang="de-DE" altLang="de-DE" sz="1500" b="1" dirty="0">
                <a:solidFill>
                  <a:schemeClr val="bg1"/>
                </a:solidFill>
                <a:latin typeface="Times" panose="02020603050405020304" pitchFamily="18" charset="0"/>
                <a:cs typeface="Times" panose="02020603050405020304" pitchFamily="18" charset="0"/>
              </a:rPr>
              <a:t>von Hochwasser-schäden können auch Schäden bei Starkregen </a:t>
            </a:r>
            <a:br>
              <a:rPr lang="de-DE" altLang="de-DE" sz="1500" b="1" dirty="0">
                <a:solidFill>
                  <a:schemeClr val="bg1"/>
                </a:solidFill>
                <a:latin typeface="Times" panose="02020603050405020304" pitchFamily="18" charset="0"/>
                <a:cs typeface="Times" panose="02020603050405020304" pitchFamily="18" charset="0"/>
              </a:rPr>
            </a:br>
            <a:r>
              <a:rPr lang="de-DE" altLang="de-DE" sz="1500" b="1" dirty="0">
                <a:solidFill>
                  <a:schemeClr val="bg1"/>
                </a:solidFill>
                <a:latin typeface="Times" panose="02020603050405020304" pitchFamily="18" charset="0"/>
                <a:cs typeface="Times" panose="02020603050405020304" pitchFamily="18" charset="0"/>
              </a:rPr>
              <a:t>reduzieren</a:t>
            </a:r>
            <a:endParaRPr lang="de-DE" sz="1500" dirty="0">
              <a:solidFill>
                <a:schemeClr val="bg1"/>
              </a:solidFill>
              <a:latin typeface="Times" panose="02020603050405020304" pitchFamily="18" charset="0"/>
              <a:cs typeface="Times" panose="02020603050405020304" pitchFamily="18" charset="0"/>
            </a:endParaRPr>
          </a:p>
        </p:txBody>
      </p:sp>
      <p:sp>
        <p:nvSpPr>
          <p:cNvPr id="4" name="Fußzeilenplatzhalter 3">
            <a:extLst>
              <a:ext uri="{FF2B5EF4-FFF2-40B4-BE49-F238E27FC236}">
                <a16:creationId xmlns:a16="http://schemas.microsoft.com/office/drawing/2014/main" id="{86455AC5-E875-4CC1-BACF-D5698D71ECF3}"/>
              </a:ext>
            </a:extLst>
          </p:cNvPr>
          <p:cNvSpPr>
            <a:spLocks noGrp="1"/>
          </p:cNvSpPr>
          <p:nvPr>
            <p:ph type="ftr" sz="quarter" idx="12"/>
          </p:nvPr>
        </p:nvSpPr>
        <p:spPr/>
        <p:txBody>
          <a:bodyPr/>
          <a:lstStyle/>
          <a:p>
            <a:r>
              <a:rPr lang="de-DE" dirty="0"/>
              <a:t>Regierungspräsidium Stuttgart / VSC-Team</a:t>
            </a:r>
          </a:p>
        </p:txBody>
      </p:sp>
      <p:sp>
        <p:nvSpPr>
          <p:cNvPr id="5" name="Foliennummernplatzhalter 4">
            <a:extLst>
              <a:ext uri="{FF2B5EF4-FFF2-40B4-BE49-F238E27FC236}">
                <a16:creationId xmlns:a16="http://schemas.microsoft.com/office/drawing/2014/main" id="{978CB977-6C5B-4DC2-B6BD-07AAC8FC1EC8}"/>
              </a:ext>
            </a:extLst>
          </p:cNvPr>
          <p:cNvSpPr>
            <a:spLocks noGrp="1"/>
          </p:cNvSpPr>
          <p:nvPr>
            <p:ph type="sldNum" sz="quarter" idx="11"/>
          </p:nvPr>
        </p:nvSpPr>
        <p:spPr/>
        <p:txBody>
          <a:bodyPr/>
          <a:lstStyle/>
          <a:p>
            <a:fld id="{0023533A-8D20-465F-B313-B9D387D39F53}" type="slidenum">
              <a:rPr lang="de-DE" altLang="de-DE" smtClean="0"/>
              <a:pPr/>
              <a:t>19</a:t>
            </a:fld>
            <a:endParaRPr lang="de-DE" altLang="de-DE" dirty="0"/>
          </a:p>
        </p:txBody>
      </p:sp>
    </p:spTree>
    <p:extLst>
      <p:ext uri="{BB962C8B-B14F-4D97-AF65-F5344CB8AC3E}">
        <p14:creationId xmlns:p14="http://schemas.microsoft.com/office/powerpoint/2010/main" val="860973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2"/>
          <p:cNvSpPr>
            <a:spLocks noGrp="1"/>
          </p:cNvSpPr>
          <p:nvPr>
            <p:ph type="title"/>
          </p:nvPr>
        </p:nvSpPr>
        <p:spPr/>
        <p:txBody>
          <a:bodyPr/>
          <a:lstStyle/>
          <a:p>
            <a:r>
              <a:rPr lang="de-DE" altLang="de-DE" dirty="0">
                <a:latin typeface="Times" charset="0"/>
              </a:rPr>
              <a:t>Inhalt</a:t>
            </a:r>
          </a:p>
        </p:txBody>
      </p:sp>
      <p:sp>
        <p:nvSpPr>
          <p:cNvPr id="7" name="Abgerundetes Rechteck 6"/>
          <p:cNvSpPr/>
          <p:nvPr/>
        </p:nvSpPr>
        <p:spPr>
          <a:xfrm>
            <a:off x="1246188" y="1982384"/>
            <a:ext cx="7181850" cy="417512"/>
          </a:xfrm>
          <a:custGeom>
            <a:avLst/>
            <a:gdLst/>
            <a:ahLst/>
            <a:cxnLst/>
            <a:rect l="l" t="t" r="r" b="b"/>
            <a:pathLst>
              <a:path w="7182175" h="417702">
                <a:moveTo>
                  <a:pt x="0" y="0"/>
                </a:moveTo>
                <a:lnTo>
                  <a:pt x="7014534" y="0"/>
                </a:lnTo>
                <a:cubicBezTo>
                  <a:pt x="7107120" y="0"/>
                  <a:pt x="7182175" y="75055"/>
                  <a:pt x="7182175" y="167641"/>
                </a:cubicBezTo>
                <a:lnTo>
                  <a:pt x="7182175" y="250061"/>
                </a:lnTo>
                <a:cubicBezTo>
                  <a:pt x="7182175" y="342647"/>
                  <a:pt x="7107120" y="417702"/>
                  <a:pt x="7014534" y="417702"/>
                </a:cubicBezTo>
                <a:lnTo>
                  <a:pt x="0" y="417702"/>
                </a:lnTo>
                <a:cubicBezTo>
                  <a:pt x="55166" y="365216"/>
                  <a:pt x="89283" y="291019"/>
                  <a:pt x="89283" y="208851"/>
                </a:cubicBezTo>
                <a:cubicBezTo>
                  <a:pt x="89283" y="126683"/>
                  <a:pt x="55166" y="52486"/>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defRPr/>
            </a:pPr>
            <a:r>
              <a:rPr lang="de-DE" sz="1500" dirty="0">
                <a:solidFill>
                  <a:schemeClr val="bg1"/>
                </a:solidFill>
              </a:rPr>
              <a:t>Thesen, Leitfragen, Zielsetzung	</a:t>
            </a:r>
          </a:p>
        </p:txBody>
      </p:sp>
      <p:sp>
        <p:nvSpPr>
          <p:cNvPr id="42" name="Ellipse 41"/>
          <p:cNvSpPr/>
          <p:nvPr/>
        </p:nvSpPr>
        <p:spPr>
          <a:xfrm>
            <a:off x="806450" y="1982384"/>
            <a:ext cx="431800" cy="431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500" dirty="0">
                <a:solidFill>
                  <a:srgbClr val="FFFFFF"/>
                </a:solidFill>
              </a:rPr>
              <a:t>1</a:t>
            </a:r>
          </a:p>
        </p:txBody>
      </p:sp>
      <p:sp>
        <p:nvSpPr>
          <p:cNvPr id="48" name="Abgerundetes Rechteck 6"/>
          <p:cNvSpPr/>
          <p:nvPr/>
        </p:nvSpPr>
        <p:spPr>
          <a:xfrm>
            <a:off x="1246188" y="2564904"/>
            <a:ext cx="7181850" cy="417512"/>
          </a:xfrm>
          <a:custGeom>
            <a:avLst/>
            <a:gdLst/>
            <a:ahLst/>
            <a:cxnLst/>
            <a:rect l="l" t="t" r="r" b="b"/>
            <a:pathLst>
              <a:path w="7182175" h="417702">
                <a:moveTo>
                  <a:pt x="0" y="0"/>
                </a:moveTo>
                <a:lnTo>
                  <a:pt x="7014534" y="0"/>
                </a:lnTo>
                <a:cubicBezTo>
                  <a:pt x="7107120" y="0"/>
                  <a:pt x="7182175" y="75055"/>
                  <a:pt x="7182175" y="167641"/>
                </a:cubicBezTo>
                <a:lnTo>
                  <a:pt x="7182175" y="250061"/>
                </a:lnTo>
                <a:cubicBezTo>
                  <a:pt x="7182175" y="342647"/>
                  <a:pt x="7107120" y="417702"/>
                  <a:pt x="7014534" y="417702"/>
                </a:cubicBezTo>
                <a:lnTo>
                  <a:pt x="0" y="417702"/>
                </a:lnTo>
                <a:cubicBezTo>
                  <a:pt x="55166" y="365216"/>
                  <a:pt x="89283" y="291019"/>
                  <a:pt x="89283" y="208851"/>
                </a:cubicBezTo>
                <a:cubicBezTo>
                  <a:pt x="89283" y="126683"/>
                  <a:pt x="55166" y="52486"/>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r>
              <a:rPr lang="de-DE" sz="1500" dirty="0">
                <a:solidFill>
                  <a:schemeClr val="bg1"/>
                </a:solidFill>
              </a:rPr>
              <a:t>Hochwassergefahr und Hochwasserrisiken für Unternehmen </a:t>
            </a:r>
          </a:p>
        </p:txBody>
      </p:sp>
      <p:sp>
        <p:nvSpPr>
          <p:cNvPr id="49" name="Ellipse 48"/>
          <p:cNvSpPr/>
          <p:nvPr/>
        </p:nvSpPr>
        <p:spPr>
          <a:xfrm>
            <a:off x="806450" y="2564904"/>
            <a:ext cx="431800" cy="431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de-DE" sz="1500" dirty="0">
                <a:solidFill>
                  <a:srgbClr val="FFFFFF"/>
                </a:solidFill>
              </a:rPr>
              <a:t>2</a:t>
            </a:r>
          </a:p>
        </p:txBody>
      </p:sp>
      <p:sp>
        <p:nvSpPr>
          <p:cNvPr id="51" name="Abgerundetes Rechteck 6"/>
          <p:cNvSpPr/>
          <p:nvPr/>
        </p:nvSpPr>
        <p:spPr>
          <a:xfrm>
            <a:off x="1246188" y="3166566"/>
            <a:ext cx="7181850" cy="419100"/>
          </a:xfrm>
          <a:custGeom>
            <a:avLst/>
            <a:gdLst/>
            <a:ahLst/>
            <a:cxnLst/>
            <a:rect l="l" t="t" r="r" b="b"/>
            <a:pathLst>
              <a:path w="7182175" h="417702">
                <a:moveTo>
                  <a:pt x="0" y="0"/>
                </a:moveTo>
                <a:lnTo>
                  <a:pt x="7014534" y="0"/>
                </a:lnTo>
                <a:cubicBezTo>
                  <a:pt x="7107120" y="0"/>
                  <a:pt x="7182175" y="75055"/>
                  <a:pt x="7182175" y="167641"/>
                </a:cubicBezTo>
                <a:lnTo>
                  <a:pt x="7182175" y="250061"/>
                </a:lnTo>
                <a:cubicBezTo>
                  <a:pt x="7182175" y="342647"/>
                  <a:pt x="7107120" y="417702"/>
                  <a:pt x="7014534" y="417702"/>
                </a:cubicBezTo>
                <a:lnTo>
                  <a:pt x="0" y="417702"/>
                </a:lnTo>
                <a:cubicBezTo>
                  <a:pt x="55166" y="365216"/>
                  <a:pt x="89283" y="291019"/>
                  <a:pt x="89283" y="208851"/>
                </a:cubicBezTo>
                <a:cubicBezTo>
                  <a:pt x="89283" y="126683"/>
                  <a:pt x="55166" y="52486"/>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r>
              <a:rPr lang="de-DE" sz="1500" dirty="0">
                <a:solidFill>
                  <a:schemeClr val="bg1"/>
                </a:solidFill>
              </a:rPr>
              <a:t>Hochwasserschutz im Kontext von Compliance</a:t>
            </a:r>
          </a:p>
        </p:txBody>
      </p:sp>
      <p:sp>
        <p:nvSpPr>
          <p:cNvPr id="52" name="Ellipse 51"/>
          <p:cNvSpPr/>
          <p:nvPr/>
        </p:nvSpPr>
        <p:spPr>
          <a:xfrm>
            <a:off x="806450" y="3166566"/>
            <a:ext cx="431800" cy="4333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de-DE" sz="1500" dirty="0">
                <a:solidFill>
                  <a:srgbClr val="FFFFFF"/>
                </a:solidFill>
              </a:rPr>
              <a:t>3</a:t>
            </a:r>
          </a:p>
        </p:txBody>
      </p:sp>
      <p:sp>
        <p:nvSpPr>
          <p:cNvPr id="54" name="Abgerundetes Rechteck 6"/>
          <p:cNvSpPr/>
          <p:nvPr/>
        </p:nvSpPr>
        <p:spPr>
          <a:xfrm>
            <a:off x="1246188" y="3769816"/>
            <a:ext cx="7181850" cy="417513"/>
          </a:xfrm>
          <a:custGeom>
            <a:avLst/>
            <a:gdLst/>
            <a:ahLst/>
            <a:cxnLst/>
            <a:rect l="l" t="t" r="r" b="b"/>
            <a:pathLst>
              <a:path w="7182175" h="417702">
                <a:moveTo>
                  <a:pt x="0" y="0"/>
                </a:moveTo>
                <a:lnTo>
                  <a:pt x="7014534" y="0"/>
                </a:lnTo>
                <a:cubicBezTo>
                  <a:pt x="7107120" y="0"/>
                  <a:pt x="7182175" y="75055"/>
                  <a:pt x="7182175" y="167641"/>
                </a:cubicBezTo>
                <a:lnTo>
                  <a:pt x="7182175" y="250061"/>
                </a:lnTo>
                <a:cubicBezTo>
                  <a:pt x="7182175" y="342647"/>
                  <a:pt x="7107120" y="417702"/>
                  <a:pt x="7014534" y="417702"/>
                </a:cubicBezTo>
                <a:lnTo>
                  <a:pt x="0" y="417702"/>
                </a:lnTo>
                <a:cubicBezTo>
                  <a:pt x="55166" y="365216"/>
                  <a:pt x="89283" y="291019"/>
                  <a:pt x="89283" y="208851"/>
                </a:cubicBezTo>
                <a:cubicBezTo>
                  <a:pt x="89283" y="126683"/>
                  <a:pt x="55166" y="52486"/>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r>
              <a:rPr lang="de-DE" sz="1500" dirty="0">
                <a:solidFill>
                  <a:schemeClr val="bg1"/>
                </a:solidFill>
              </a:rPr>
              <a:t>Risikoanalyse</a:t>
            </a:r>
          </a:p>
        </p:txBody>
      </p:sp>
      <p:sp>
        <p:nvSpPr>
          <p:cNvPr id="55" name="Ellipse 54"/>
          <p:cNvSpPr/>
          <p:nvPr/>
        </p:nvSpPr>
        <p:spPr>
          <a:xfrm>
            <a:off x="806450" y="3769816"/>
            <a:ext cx="431800" cy="431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de-DE" sz="1500" dirty="0">
                <a:solidFill>
                  <a:srgbClr val="FFFFFF"/>
                </a:solidFill>
              </a:rPr>
              <a:t>5</a:t>
            </a:r>
          </a:p>
        </p:txBody>
      </p:sp>
      <p:sp>
        <p:nvSpPr>
          <p:cNvPr id="57" name="Abgerundetes Rechteck 6"/>
          <p:cNvSpPr/>
          <p:nvPr/>
        </p:nvSpPr>
        <p:spPr>
          <a:xfrm>
            <a:off x="1246188" y="4371479"/>
            <a:ext cx="7181850" cy="417512"/>
          </a:xfrm>
          <a:custGeom>
            <a:avLst/>
            <a:gdLst/>
            <a:ahLst/>
            <a:cxnLst/>
            <a:rect l="l" t="t" r="r" b="b"/>
            <a:pathLst>
              <a:path w="7182175" h="417702">
                <a:moveTo>
                  <a:pt x="0" y="0"/>
                </a:moveTo>
                <a:lnTo>
                  <a:pt x="7014534" y="0"/>
                </a:lnTo>
                <a:cubicBezTo>
                  <a:pt x="7107120" y="0"/>
                  <a:pt x="7182175" y="75055"/>
                  <a:pt x="7182175" y="167641"/>
                </a:cubicBezTo>
                <a:lnTo>
                  <a:pt x="7182175" y="250061"/>
                </a:lnTo>
                <a:cubicBezTo>
                  <a:pt x="7182175" y="342647"/>
                  <a:pt x="7107120" y="417702"/>
                  <a:pt x="7014534" y="417702"/>
                </a:cubicBezTo>
                <a:lnTo>
                  <a:pt x="0" y="417702"/>
                </a:lnTo>
                <a:cubicBezTo>
                  <a:pt x="55166" y="365216"/>
                  <a:pt x="89283" y="291019"/>
                  <a:pt x="89283" y="208851"/>
                </a:cubicBezTo>
                <a:cubicBezTo>
                  <a:pt x="89283" y="126683"/>
                  <a:pt x="55166" y="52486"/>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r>
              <a:rPr lang="de-DE" sz="1500" dirty="0">
                <a:solidFill>
                  <a:schemeClr val="bg1"/>
                </a:solidFill>
              </a:rPr>
              <a:t>Strategien im Umgang mit Hochwasserrisiken</a:t>
            </a:r>
          </a:p>
        </p:txBody>
      </p:sp>
      <p:sp>
        <p:nvSpPr>
          <p:cNvPr id="58" name="Ellipse 57"/>
          <p:cNvSpPr/>
          <p:nvPr/>
        </p:nvSpPr>
        <p:spPr>
          <a:xfrm>
            <a:off x="806450" y="4371479"/>
            <a:ext cx="431800" cy="431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de-DE" sz="1500" dirty="0">
                <a:solidFill>
                  <a:srgbClr val="FFFFFF"/>
                </a:solidFill>
              </a:rPr>
              <a:t>6</a:t>
            </a:r>
          </a:p>
        </p:txBody>
      </p:sp>
      <p:sp>
        <p:nvSpPr>
          <p:cNvPr id="60" name="Abgerundetes Rechteck 6"/>
          <p:cNvSpPr/>
          <p:nvPr/>
        </p:nvSpPr>
        <p:spPr>
          <a:xfrm>
            <a:off x="1246188" y="4973141"/>
            <a:ext cx="7181850" cy="417513"/>
          </a:xfrm>
          <a:custGeom>
            <a:avLst/>
            <a:gdLst/>
            <a:ahLst/>
            <a:cxnLst/>
            <a:rect l="l" t="t" r="r" b="b"/>
            <a:pathLst>
              <a:path w="7182175" h="417702">
                <a:moveTo>
                  <a:pt x="0" y="0"/>
                </a:moveTo>
                <a:lnTo>
                  <a:pt x="7014534" y="0"/>
                </a:lnTo>
                <a:cubicBezTo>
                  <a:pt x="7107120" y="0"/>
                  <a:pt x="7182175" y="75055"/>
                  <a:pt x="7182175" y="167641"/>
                </a:cubicBezTo>
                <a:lnTo>
                  <a:pt x="7182175" y="250061"/>
                </a:lnTo>
                <a:cubicBezTo>
                  <a:pt x="7182175" y="342647"/>
                  <a:pt x="7107120" y="417702"/>
                  <a:pt x="7014534" y="417702"/>
                </a:cubicBezTo>
                <a:lnTo>
                  <a:pt x="0" y="417702"/>
                </a:lnTo>
                <a:cubicBezTo>
                  <a:pt x="55166" y="365216"/>
                  <a:pt x="89283" y="291019"/>
                  <a:pt x="89283" y="208851"/>
                </a:cubicBezTo>
                <a:cubicBezTo>
                  <a:pt x="89283" y="126683"/>
                  <a:pt x="55166" y="52486"/>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r>
              <a:rPr lang="de-DE" sz="1500" dirty="0">
                <a:solidFill>
                  <a:schemeClr val="bg1"/>
                </a:solidFill>
              </a:rPr>
              <a:t>Vertiefungsmaterial</a:t>
            </a:r>
          </a:p>
        </p:txBody>
      </p:sp>
      <p:sp>
        <p:nvSpPr>
          <p:cNvPr id="61" name="Ellipse 60"/>
          <p:cNvSpPr/>
          <p:nvPr/>
        </p:nvSpPr>
        <p:spPr>
          <a:xfrm>
            <a:off x="806450" y="4973141"/>
            <a:ext cx="431800" cy="431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de-DE" sz="1500" dirty="0">
                <a:solidFill>
                  <a:srgbClr val="FFFFFF"/>
                </a:solidFill>
              </a:rPr>
              <a:t>7</a:t>
            </a:r>
          </a:p>
        </p:txBody>
      </p:sp>
      <p:sp>
        <p:nvSpPr>
          <p:cNvPr id="2" name="Abgerundetes Rechteck 6">
            <a:extLst>
              <a:ext uri="{FF2B5EF4-FFF2-40B4-BE49-F238E27FC236}">
                <a16:creationId xmlns:a16="http://schemas.microsoft.com/office/drawing/2014/main" id="{A4789872-D48A-4E40-A636-094DD3AC7ED2}"/>
              </a:ext>
            </a:extLst>
          </p:cNvPr>
          <p:cNvSpPr/>
          <p:nvPr/>
        </p:nvSpPr>
        <p:spPr>
          <a:xfrm>
            <a:off x="1259632" y="5589488"/>
            <a:ext cx="7181850" cy="417513"/>
          </a:xfrm>
          <a:custGeom>
            <a:avLst/>
            <a:gdLst/>
            <a:ahLst/>
            <a:cxnLst/>
            <a:rect l="l" t="t" r="r" b="b"/>
            <a:pathLst>
              <a:path w="7182175" h="417702">
                <a:moveTo>
                  <a:pt x="0" y="0"/>
                </a:moveTo>
                <a:lnTo>
                  <a:pt x="7014534" y="0"/>
                </a:lnTo>
                <a:cubicBezTo>
                  <a:pt x="7107120" y="0"/>
                  <a:pt x="7182175" y="75055"/>
                  <a:pt x="7182175" y="167641"/>
                </a:cubicBezTo>
                <a:lnTo>
                  <a:pt x="7182175" y="250061"/>
                </a:lnTo>
                <a:cubicBezTo>
                  <a:pt x="7182175" y="342647"/>
                  <a:pt x="7107120" y="417702"/>
                  <a:pt x="7014534" y="417702"/>
                </a:cubicBezTo>
                <a:lnTo>
                  <a:pt x="0" y="417702"/>
                </a:lnTo>
                <a:cubicBezTo>
                  <a:pt x="55166" y="365216"/>
                  <a:pt x="89283" y="291019"/>
                  <a:pt x="89283" y="208851"/>
                </a:cubicBezTo>
                <a:cubicBezTo>
                  <a:pt x="89283" y="126683"/>
                  <a:pt x="55166" y="52486"/>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r>
              <a:rPr lang="de-DE" sz="1500" dirty="0">
                <a:solidFill>
                  <a:schemeClr val="bg1"/>
                </a:solidFill>
              </a:rPr>
              <a:t>Weiterführende Informationen</a:t>
            </a:r>
          </a:p>
        </p:txBody>
      </p:sp>
      <p:sp>
        <p:nvSpPr>
          <p:cNvPr id="3" name="Ellipse 2">
            <a:extLst>
              <a:ext uri="{FF2B5EF4-FFF2-40B4-BE49-F238E27FC236}">
                <a16:creationId xmlns:a16="http://schemas.microsoft.com/office/drawing/2014/main" id="{F2F1D57E-C3F7-43E0-B505-3E0C6C0F0F5B}"/>
              </a:ext>
            </a:extLst>
          </p:cNvPr>
          <p:cNvSpPr/>
          <p:nvPr/>
        </p:nvSpPr>
        <p:spPr>
          <a:xfrm>
            <a:off x="806450" y="5589488"/>
            <a:ext cx="431800" cy="431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de-DE" sz="1500" dirty="0">
                <a:solidFill>
                  <a:srgbClr val="FFFFFF"/>
                </a:solidFill>
              </a:rPr>
              <a:t>8</a:t>
            </a:r>
          </a:p>
        </p:txBody>
      </p:sp>
      <p:sp>
        <p:nvSpPr>
          <p:cNvPr id="5" name="Fußzeilenplatzhalter 4">
            <a:extLst>
              <a:ext uri="{FF2B5EF4-FFF2-40B4-BE49-F238E27FC236}">
                <a16:creationId xmlns:a16="http://schemas.microsoft.com/office/drawing/2014/main" id="{DDD46FE9-8BB5-4404-87DB-9E9A2FA850C0}"/>
              </a:ext>
            </a:extLst>
          </p:cNvPr>
          <p:cNvSpPr>
            <a:spLocks noGrp="1"/>
          </p:cNvSpPr>
          <p:nvPr>
            <p:ph type="ftr" sz="quarter" idx="12"/>
          </p:nvPr>
        </p:nvSpPr>
        <p:spPr/>
        <p:txBody>
          <a:bodyPr/>
          <a:lstStyle/>
          <a:p>
            <a:r>
              <a:rPr lang="de-DE" dirty="0"/>
              <a:t>Regierungspräsidium Stuttgart / VSC-Team</a:t>
            </a:r>
          </a:p>
        </p:txBody>
      </p:sp>
      <p:sp>
        <p:nvSpPr>
          <p:cNvPr id="6" name="Foliennummernplatzhalter 5">
            <a:extLst>
              <a:ext uri="{FF2B5EF4-FFF2-40B4-BE49-F238E27FC236}">
                <a16:creationId xmlns:a16="http://schemas.microsoft.com/office/drawing/2014/main" id="{C6B20E16-071C-430A-B4EA-E3E17B5989C8}"/>
              </a:ext>
            </a:extLst>
          </p:cNvPr>
          <p:cNvSpPr>
            <a:spLocks noGrp="1"/>
          </p:cNvSpPr>
          <p:nvPr>
            <p:ph type="sldNum" sz="quarter" idx="11"/>
          </p:nvPr>
        </p:nvSpPr>
        <p:spPr/>
        <p:txBody>
          <a:bodyPr/>
          <a:lstStyle/>
          <a:p>
            <a:fld id="{0023533A-8D20-465F-B313-B9D387D39F53}" type="slidenum">
              <a:rPr lang="de-DE" altLang="de-DE" smtClean="0"/>
              <a:pPr/>
              <a:t>2</a:t>
            </a:fld>
            <a:endParaRPr lang="de-DE" altLang="de-DE" dirty="0"/>
          </a:p>
        </p:txBody>
      </p:sp>
    </p:spTree>
    <p:extLst>
      <p:ext uri="{BB962C8B-B14F-4D97-AF65-F5344CB8AC3E}">
        <p14:creationId xmlns:p14="http://schemas.microsoft.com/office/powerpoint/2010/main" val="26896152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Ein Wort zu Starkregen</a:t>
            </a:r>
          </a:p>
        </p:txBody>
      </p:sp>
      <p:sp>
        <p:nvSpPr>
          <p:cNvPr id="3" name="Inhaltsplatzhalter 2"/>
          <p:cNvSpPr>
            <a:spLocks noGrp="1"/>
          </p:cNvSpPr>
          <p:nvPr>
            <p:ph idx="1"/>
          </p:nvPr>
        </p:nvSpPr>
        <p:spPr/>
        <p:txBody>
          <a:bodyPr/>
          <a:lstStyle/>
          <a:p>
            <a:endParaRPr lang="de-DE" dirty="0"/>
          </a:p>
        </p:txBody>
      </p:sp>
      <p:sp>
        <p:nvSpPr>
          <p:cNvPr id="4" name="Datumsplatzhalter 3"/>
          <p:cNvSpPr>
            <a:spLocks noGrp="1"/>
          </p:cNvSpPr>
          <p:nvPr>
            <p:ph type="dt" sz="half" idx="4294967295"/>
          </p:nvPr>
        </p:nvSpPr>
        <p:spPr>
          <a:xfrm>
            <a:off x="8280400" y="6518275"/>
            <a:ext cx="863600" cy="295275"/>
          </a:xfrm>
          <a:prstGeom prst="rect">
            <a:avLst/>
          </a:prstGeom>
        </p:spPr>
        <p:txBody>
          <a:bodyPr/>
          <a:lstStyle/>
          <a:p>
            <a:pPr>
              <a:defRPr/>
            </a:pPr>
            <a:fld id="{80ACC08F-2430-4928-85B7-2962675DBF14}" type="datetime1">
              <a:rPr lang="de-DE" smtClean="0"/>
              <a:t>22.09.2023</a:t>
            </a:fld>
            <a:endParaRPr lang="de-DE"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4214" y="1408113"/>
            <a:ext cx="8237946" cy="5333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ußzeilenplatzhalter 7">
            <a:extLst>
              <a:ext uri="{FF2B5EF4-FFF2-40B4-BE49-F238E27FC236}">
                <a16:creationId xmlns:a16="http://schemas.microsoft.com/office/drawing/2014/main" id="{2A11A63C-C931-4A33-8F5E-F237AA64FE83}"/>
              </a:ext>
            </a:extLst>
          </p:cNvPr>
          <p:cNvSpPr>
            <a:spLocks noGrp="1"/>
          </p:cNvSpPr>
          <p:nvPr>
            <p:ph type="ftr" sz="quarter" idx="10"/>
          </p:nvPr>
        </p:nvSpPr>
        <p:spPr/>
        <p:txBody>
          <a:bodyPr/>
          <a:lstStyle/>
          <a:p>
            <a:r>
              <a:rPr lang="de-DE" dirty="0"/>
              <a:t>Regierungspräsidium Stuttgart / VSC-Team</a:t>
            </a:r>
          </a:p>
        </p:txBody>
      </p:sp>
      <p:sp>
        <p:nvSpPr>
          <p:cNvPr id="9" name="Foliennummernplatzhalter 8">
            <a:extLst>
              <a:ext uri="{FF2B5EF4-FFF2-40B4-BE49-F238E27FC236}">
                <a16:creationId xmlns:a16="http://schemas.microsoft.com/office/drawing/2014/main" id="{BEC57235-69E9-4098-BBC5-306501A1FE2F}"/>
              </a:ext>
            </a:extLst>
          </p:cNvPr>
          <p:cNvSpPr>
            <a:spLocks noGrp="1"/>
          </p:cNvSpPr>
          <p:nvPr>
            <p:ph type="sldNum" sz="quarter" idx="11"/>
          </p:nvPr>
        </p:nvSpPr>
        <p:spPr/>
        <p:txBody>
          <a:bodyPr/>
          <a:lstStyle/>
          <a:p>
            <a:fld id="{3246854A-F06E-4786-B7B9-1D37875D3E50}" type="slidenum">
              <a:rPr lang="de-DE" altLang="de-DE" smtClean="0"/>
              <a:pPr/>
              <a:t>20</a:t>
            </a:fld>
            <a:endParaRPr lang="de-DE" altLang="de-DE" dirty="0"/>
          </a:p>
        </p:txBody>
      </p:sp>
    </p:spTree>
    <p:extLst>
      <p:ext uri="{BB962C8B-B14F-4D97-AF65-F5344CB8AC3E}">
        <p14:creationId xmlns:p14="http://schemas.microsoft.com/office/powerpoint/2010/main" val="4020256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p:cNvSpPr>
            <a:spLocks noGrp="1"/>
          </p:cNvSpPr>
          <p:nvPr>
            <p:ph type="title"/>
          </p:nvPr>
        </p:nvSpPr>
        <p:spPr/>
        <p:txBody>
          <a:bodyPr/>
          <a:lstStyle/>
          <a:p>
            <a:r>
              <a:rPr lang="de-DE" altLang="de-DE" dirty="0">
                <a:latin typeface="Times" pitchFamily="18" charset="0"/>
              </a:rPr>
              <a:t>Die Starkregengefahrenkarte</a:t>
            </a:r>
          </a:p>
        </p:txBody>
      </p:sp>
      <p:sp>
        <p:nvSpPr>
          <p:cNvPr id="41988" name="Datumsplatzhalter 3"/>
          <p:cNvSpPr>
            <a:spLocks noGrp="1"/>
          </p:cNvSpPr>
          <p:nvPr>
            <p:ph type="dt" sz="quarter" idx="4294967295"/>
          </p:nvPr>
        </p:nvSpPr>
        <p:spPr bwMode="auto">
          <a:xfrm>
            <a:off x="8208963" y="6518275"/>
            <a:ext cx="935037" cy="339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Font typeface="Arial" charset="0"/>
              <a:buChar char="•"/>
              <a:defRPr sz="2000">
                <a:solidFill>
                  <a:schemeClr val="tx1"/>
                </a:solidFill>
                <a:latin typeface="Times" pitchFamily="18" charset="0"/>
                <a:ea typeface="MS PGothic" pitchFamily="34" charset="-128"/>
              </a:defRPr>
            </a:lvl1pPr>
            <a:lvl2pPr marL="742950" indent="-285750" eaLnBrk="0" hangingPunct="0">
              <a:buFont typeface="Arial" charset="0"/>
              <a:buChar char="–"/>
              <a:defRPr sz="2000">
                <a:solidFill>
                  <a:schemeClr val="tx1"/>
                </a:solidFill>
                <a:latin typeface="Times" pitchFamily="18" charset="0"/>
                <a:ea typeface="MS PGothic" pitchFamily="34" charset="-128"/>
              </a:defRPr>
            </a:lvl2pPr>
            <a:lvl3pPr marL="1143000" indent="-228600" eaLnBrk="0" hangingPunct="0">
              <a:buFont typeface="Arial" charset="0"/>
              <a:buChar char="•"/>
              <a:defRPr sz="2000">
                <a:solidFill>
                  <a:schemeClr val="tx1"/>
                </a:solidFill>
                <a:latin typeface="Times" pitchFamily="18" charset="0"/>
                <a:ea typeface="MS PGothic" pitchFamily="34" charset="-128"/>
              </a:defRPr>
            </a:lvl3pPr>
            <a:lvl4pPr marL="1600200" indent="-228600" eaLnBrk="0" hangingPunct="0">
              <a:buFont typeface="Arial" charset="0"/>
              <a:buChar char="–"/>
              <a:defRPr sz="2000">
                <a:solidFill>
                  <a:schemeClr val="tx1"/>
                </a:solidFill>
                <a:latin typeface="Times" pitchFamily="18" charset="0"/>
                <a:ea typeface="MS PGothic" pitchFamily="34" charset="-128"/>
              </a:defRPr>
            </a:lvl4pPr>
            <a:lvl5pPr marL="2057400" indent="-228600" eaLnBrk="0" hangingPunct="0">
              <a:buFont typeface="Arial" charset="0"/>
              <a:buChar char="»"/>
              <a:defRPr sz="2000">
                <a:solidFill>
                  <a:schemeClr val="tx1"/>
                </a:solidFill>
                <a:latin typeface="Times" pitchFamily="18" charset="0"/>
                <a:ea typeface="MS PGothic" pitchFamily="34" charset="-128"/>
              </a:defRPr>
            </a:lvl5pPr>
            <a:lvl6pPr marL="2514600" indent="-228600" defTabSz="457200" eaLnBrk="0" fontAlgn="base" hangingPunct="0">
              <a:spcBef>
                <a:spcPct val="0"/>
              </a:spcBef>
              <a:spcAft>
                <a:spcPct val="0"/>
              </a:spcAft>
              <a:buFont typeface="Arial" charset="0"/>
              <a:buChar char="»"/>
              <a:defRPr sz="2000">
                <a:solidFill>
                  <a:schemeClr val="tx1"/>
                </a:solidFill>
                <a:latin typeface="Times" pitchFamily="18" charset="0"/>
                <a:ea typeface="MS PGothic" pitchFamily="34" charset="-128"/>
              </a:defRPr>
            </a:lvl6pPr>
            <a:lvl7pPr marL="2971800" indent="-228600" defTabSz="457200" eaLnBrk="0" fontAlgn="base" hangingPunct="0">
              <a:spcBef>
                <a:spcPct val="0"/>
              </a:spcBef>
              <a:spcAft>
                <a:spcPct val="0"/>
              </a:spcAft>
              <a:buFont typeface="Arial" charset="0"/>
              <a:buChar char="»"/>
              <a:defRPr sz="2000">
                <a:solidFill>
                  <a:schemeClr val="tx1"/>
                </a:solidFill>
                <a:latin typeface="Times" pitchFamily="18" charset="0"/>
                <a:ea typeface="MS PGothic" pitchFamily="34" charset="-128"/>
              </a:defRPr>
            </a:lvl7pPr>
            <a:lvl8pPr marL="3429000" indent="-228600" defTabSz="457200" eaLnBrk="0" fontAlgn="base" hangingPunct="0">
              <a:spcBef>
                <a:spcPct val="0"/>
              </a:spcBef>
              <a:spcAft>
                <a:spcPct val="0"/>
              </a:spcAft>
              <a:buFont typeface="Arial" charset="0"/>
              <a:buChar char="»"/>
              <a:defRPr sz="2000">
                <a:solidFill>
                  <a:schemeClr val="tx1"/>
                </a:solidFill>
                <a:latin typeface="Times" pitchFamily="18" charset="0"/>
                <a:ea typeface="MS PGothic" pitchFamily="34" charset="-128"/>
              </a:defRPr>
            </a:lvl8pPr>
            <a:lvl9pPr marL="3886200" indent="-228600" defTabSz="457200" eaLnBrk="0" fontAlgn="base" hangingPunct="0">
              <a:spcBef>
                <a:spcPct val="0"/>
              </a:spcBef>
              <a:spcAft>
                <a:spcPct val="0"/>
              </a:spcAft>
              <a:buFont typeface="Arial" charset="0"/>
              <a:buChar char="»"/>
              <a:defRPr sz="2000">
                <a:solidFill>
                  <a:schemeClr val="tx1"/>
                </a:solidFill>
                <a:latin typeface="Times" pitchFamily="18" charset="0"/>
                <a:ea typeface="MS PGothic" pitchFamily="34" charset="-128"/>
              </a:defRPr>
            </a:lvl9pPr>
          </a:lstStyle>
          <a:p>
            <a:pPr eaLnBrk="1" hangingPunct="1">
              <a:buFontTx/>
              <a:buNone/>
            </a:pPr>
            <a:fld id="{389B01BD-5189-42E4-961F-A09A4BD7EBF0}" type="datetime1">
              <a:rPr lang="de-DE" altLang="de-DE" sz="1000" smtClean="0">
                <a:latin typeface="Arial" charset="0"/>
              </a:rPr>
              <a:t>22.09.2023</a:t>
            </a:fld>
            <a:endParaRPr lang="de-DE" altLang="de-DE" sz="1000" dirty="0">
              <a:latin typeface="Arial" charset="0"/>
            </a:endParaRPr>
          </a:p>
        </p:txBody>
      </p:sp>
      <p:pic>
        <p:nvPicPr>
          <p:cNvPr id="41989" name="Picture 2"/>
          <p:cNvPicPr>
            <a:picLocks noGrp="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5138" y="1955800"/>
            <a:ext cx="8678862"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l="1495" t="14423" r="11351" b="20673"/>
          <a:stretch>
            <a:fillRect/>
          </a:stretch>
        </p:blipFill>
        <p:spPr bwMode="auto">
          <a:xfrm>
            <a:off x="6011863" y="1955800"/>
            <a:ext cx="3132137" cy="857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1991" name="Textfeld 1"/>
          <p:cNvSpPr txBox="1">
            <a:spLocks noChangeArrowheads="1"/>
          </p:cNvSpPr>
          <p:nvPr/>
        </p:nvSpPr>
        <p:spPr bwMode="auto">
          <a:xfrm>
            <a:off x="1116013" y="5937250"/>
            <a:ext cx="33845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spAutoFit/>
          </a:bodyPr>
          <a:lstStyle>
            <a:lvl1pPr eaLnBrk="0" hangingPunct="0">
              <a:buFont typeface="Arial" charset="0"/>
              <a:buChar char="•"/>
              <a:defRPr sz="2000">
                <a:solidFill>
                  <a:schemeClr val="tx1"/>
                </a:solidFill>
                <a:latin typeface="Times" pitchFamily="18" charset="0"/>
                <a:ea typeface="MS PGothic" pitchFamily="34" charset="-128"/>
              </a:defRPr>
            </a:lvl1pPr>
            <a:lvl2pPr marL="742950" indent="-285750" eaLnBrk="0" hangingPunct="0">
              <a:buFont typeface="Arial" charset="0"/>
              <a:buChar char="–"/>
              <a:defRPr sz="2000">
                <a:solidFill>
                  <a:schemeClr val="tx1"/>
                </a:solidFill>
                <a:latin typeface="Times" pitchFamily="18" charset="0"/>
                <a:ea typeface="MS PGothic" pitchFamily="34" charset="-128"/>
              </a:defRPr>
            </a:lvl2pPr>
            <a:lvl3pPr marL="1143000" indent="-228600" eaLnBrk="0" hangingPunct="0">
              <a:buFont typeface="Arial" charset="0"/>
              <a:buChar char="•"/>
              <a:defRPr sz="2000">
                <a:solidFill>
                  <a:schemeClr val="tx1"/>
                </a:solidFill>
                <a:latin typeface="Times" pitchFamily="18" charset="0"/>
                <a:ea typeface="MS PGothic" pitchFamily="34" charset="-128"/>
              </a:defRPr>
            </a:lvl3pPr>
            <a:lvl4pPr marL="1600200" indent="-228600" eaLnBrk="0" hangingPunct="0">
              <a:buFont typeface="Arial" charset="0"/>
              <a:buChar char="–"/>
              <a:defRPr sz="2000">
                <a:solidFill>
                  <a:schemeClr val="tx1"/>
                </a:solidFill>
                <a:latin typeface="Times" pitchFamily="18" charset="0"/>
                <a:ea typeface="MS PGothic" pitchFamily="34" charset="-128"/>
              </a:defRPr>
            </a:lvl4pPr>
            <a:lvl5pPr marL="2057400" indent="-228600" eaLnBrk="0" hangingPunct="0">
              <a:buFont typeface="Arial" charset="0"/>
              <a:buChar char="»"/>
              <a:defRPr sz="2000">
                <a:solidFill>
                  <a:schemeClr val="tx1"/>
                </a:solidFill>
                <a:latin typeface="Times" pitchFamily="18" charset="0"/>
                <a:ea typeface="MS PGothic" pitchFamily="34" charset="-128"/>
              </a:defRPr>
            </a:lvl5pPr>
            <a:lvl6pPr marL="2514600" indent="-228600" defTabSz="457200" eaLnBrk="0" fontAlgn="base" hangingPunct="0">
              <a:spcBef>
                <a:spcPct val="0"/>
              </a:spcBef>
              <a:spcAft>
                <a:spcPct val="0"/>
              </a:spcAft>
              <a:buFont typeface="Arial" charset="0"/>
              <a:buChar char="»"/>
              <a:defRPr sz="2000">
                <a:solidFill>
                  <a:schemeClr val="tx1"/>
                </a:solidFill>
                <a:latin typeface="Times" pitchFamily="18" charset="0"/>
                <a:ea typeface="MS PGothic" pitchFamily="34" charset="-128"/>
              </a:defRPr>
            </a:lvl6pPr>
            <a:lvl7pPr marL="2971800" indent="-228600" defTabSz="457200" eaLnBrk="0" fontAlgn="base" hangingPunct="0">
              <a:spcBef>
                <a:spcPct val="0"/>
              </a:spcBef>
              <a:spcAft>
                <a:spcPct val="0"/>
              </a:spcAft>
              <a:buFont typeface="Arial" charset="0"/>
              <a:buChar char="»"/>
              <a:defRPr sz="2000">
                <a:solidFill>
                  <a:schemeClr val="tx1"/>
                </a:solidFill>
                <a:latin typeface="Times" pitchFamily="18" charset="0"/>
                <a:ea typeface="MS PGothic" pitchFamily="34" charset="-128"/>
              </a:defRPr>
            </a:lvl7pPr>
            <a:lvl8pPr marL="3429000" indent="-228600" defTabSz="457200" eaLnBrk="0" fontAlgn="base" hangingPunct="0">
              <a:spcBef>
                <a:spcPct val="0"/>
              </a:spcBef>
              <a:spcAft>
                <a:spcPct val="0"/>
              </a:spcAft>
              <a:buFont typeface="Arial" charset="0"/>
              <a:buChar char="»"/>
              <a:defRPr sz="2000">
                <a:solidFill>
                  <a:schemeClr val="tx1"/>
                </a:solidFill>
                <a:latin typeface="Times" pitchFamily="18" charset="0"/>
                <a:ea typeface="MS PGothic" pitchFamily="34" charset="-128"/>
              </a:defRPr>
            </a:lvl8pPr>
            <a:lvl9pPr marL="3886200" indent="-228600" defTabSz="457200" eaLnBrk="0" fontAlgn="base" hangingPunct="0">
              <a:spcBef>
                <a:spcPct val="0"/>
              </a:spcBef>
              <a:spcAft>
                <a:spcPct val="0"/>
              </a:spcAft>
              <a:buFont typeface="Arial" charset="0"/>
              <a:buChar char="»"/>
              <a:defRPr sz="2000">
                <a:solidFill>
                  <a:schemeClr val="tx1"/>
                </a:solidFill>
                <a:latin typeface="Times" pitchFamily="18" charset="0"/>
                <a:ea typeface="MS PGothic" pitchFamily="34" charset="-128"/>
              </a:defRPr>
            </a:lvl9pPr>
          </a:lstStyle>
          <a:p>
            <a:pPr eaLnBrk="1" hangingPunct="1">
              <a:buFontTx/>
              <a:buNone/>
            </a:pPr>
            <a:r>
              <a:rPr lang="de-DE" altLang="de-DE" sz="1000" dirty="0">
                <a:latin typeface="Arial" charset="0"/>
                <a:cs typeface="Arial" charset="0"/>
              </a:rPr>
              <a:t>Quelle: Starkregenkarte Glemseinzugsgebiet</a:t>
            </a:r>
          </a:p>
        </p:txBody>
      </p:sp>
      <p:sp>
        <p:nvSpPr>
          <p:cNvPr id="3" name="Fußzeilenplatzhalter 2">
            <a:extLst>
              <a:ext uri="{FF2B5EF4-FFF2-40B4-BE49-F238E27FC236}">
                <a16:creationId xmlns:a16="http://schemas.microsoft.com/office/drawing/2014/main" id="{3B142AD5-26F2-4924-B4C1-F2564BC911F3}"/>
              </a:ext>
            </a:extLst>
          </p:cNvPr>
          <p:cNvSpPr>
            <a:spLocks noGrp="1"/>
          </p:cNvSpPr>
          <p:nvPr>
            <p:ph type="ftr" sz="quarter" idx="12"/>
          </p:nvPr>
        </p:nvSpPr>
        <p:spPr/>
        <p:txBody>
          <a:bodyPr/>
          <a:lstStyle/>
          <a:p>
            <a:r>
              <a:rPr lang="de-DE" dirty="0"/>
              <a:t>Regierungspräsidium Stuttgart / VSC-Team</a:t>
            </a:r>
          </a:p>
        </p:txBody>
      </p:sp>
      <p:sp>
        <p:nvSpPr>
          <p:cNvPr id="5" name="Foliennummernplatzhalter 4">
            <a:extLst>
              <a:ext uri="{FF2B5EF4-FFF2-40B4-BE49-F238E27FC236}">
                <a16:creationId xmlns:a16="http://schemas.microsoft.com/office/drawing/2014/main" id="{0E5C5069-AA2B-42F1-9CA2-36779CB889AD}"/>
              </a:ext>
            </a:extLst>
          </p:cNvPr>
          <p:cNvSpPr>
            <a:spLocks noGrp="1"/>
          </p:cNvSpPr>
          <p:nvPr>
            <p:ph type="sldNum" sz="quarter" idx="11"/>
          </p:nvPr>
        </p:nvSpPr>
        <p:spPr/>
        <p:txBody>
          <a:bodyPr/>
          <a:lstStyle/>
          <a:p>
            <a:fld id="{0023533A-8D20-465F-B313-B9D387D39F53}" type="slidenum">
              <a:rPr lang="de-DE" altLang="de-DE" smtClean="0"/>
              <a:pPr/>
              <a:t>21</a:t>
            </a:fld>
            <a:endParaRPr lang="de-DE" altLang="de-DE" dirty="0"/>
          </a:p>
        </p:txBody>
      </p:sp>
    </p:spTree>
    <p:extLst>
      <p:ext uri="{BB962C8B-B14F-4D97-AF65-F5344CB8AC3E}">
        <p14:creationId xmlns:p14="http://schemas.microsoft.com/office/powerpoint/2010/main" val="12494912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76825" y="1989138"/>
            <a:ext cx="3671888" cy="3887787"/>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135171" name="Titel 1"/>
          <p:cNvSpPr>
            <a:spLocks noGrp="1"/>
          </p:cNvSpPr>
          <p:nvPr>
            <p:ph type="title"/>
          </p:nvPr>
        </p:nvSpPr>
        <p:spPr/>
        <p:txBody>
          <a:bodyPr/>
          <a:lstStyle/>
          <a:p>
            <a:r>
              <a:rPr lang="de-DE" altLang="de-DE" dirty="0">
                <a:latin typeface="Times" charset="0"/>
              </a:rPr>
              <a:t>Hochwasservorsorge bei Anlagen zum Umgang mit wassergefährdenden Stoffen</a:t>
            </a:r>
          </a:p>
        </p:txBody>
      </p:sp>
      <p:sp>
        <p:nvSpPr>
          <p:cNvPr id="135172" name="Text Box 2"/>
          <p:cNvSpPr>
            <a:spLocks noGrp="1" noChangeArrowheads="1"/>
          </p:cNvSpPr>
          <p:nvPr>
            <p:ph sz="half" idx="1"/>
          </p:nvPr>
        </p:nvSpPr>
        <p:spPr>
          <a:xfrm>
            <a:off x="1116014" y="1955801"/>
            <a:ext cx="3672000" cy="4524315"/>
          </a:xfrm>
        </p:spPr>
        <p:txBody>
          <a:bodyPr>
            <a:spAutoFit/>
          </a:bodyPr>
          <a:lstStyle/>
          <a:p>
            <a:pPr marL="0" indent="0" eaLnBrk="1" hangingPunct="1">
              <a:buFont typeface="Arial" pitchFamily="34" charset="0"/>
              <a:buNone/>
            </a:pPr>
            <a:r>
              <a:rPr lang="de-DE" altLang="de-DE" sz="1600" dirty="0">
                <a:latin typeface="Times" charset="0"/>
              </a:rPr>
              <a:t>Regelungen des WHG und der VAwS/AwSV</a:t>
            </a:r>
          </a:p>
          <a:p>
            <a:pPr marL="0" indent="0" eaLnBrk="1" hangingPunct="1">
              <a:buFont typeface="Arial" pitchFamily="34" charset="0"/>
              <a:buNone/>
            </a:pPr>
            <a:r>
              <a:rPr lang="de-DE" altLang="de-DE" sz="1600" dirty="0">
                <a:latin typeface="Times" charset="0"/>
              </a:rPr>
              <a:t>Anlagen müssen so geplant, errichtet, be-schaffen und betrieben werden, dass wasser-gefährdende Stoffe nicht austreten; Ereignis mittlerer Wahrscheinlichkeit: HQ</a:t>
            </a:r>
            <a:r>
              <a:rPr lang="de-DE" altLang="de-DE" sz="1600" baseline="-25000" dirty="0">
                <a:latin typeface="Times" charset="0"/>
              </a:rPr>
              <a:t>100.</a:t>
            </a:r>
            <a:endParaRPr lang="de-DE" altLang="de-DE" sz="1600" dirty="0">
              <a:latin typeface="Times" charset="0"/>
            </a:endParaRPr>
          </a:p>
          <a:p>
            <a:pPr marL="0" indent="0" eaLnBrk="1" hangingPunct="1">
              <a:buFont typeface="Arial" pitchFamily="34" charset="0"/>
              <a:buNone/>
            </a:pPr>
            <a:r>
              <a:rPr lang="de-DE" altLang="de-DE" sz="1600" dirty="0">
                <a:latin typeface="Times" charset="0"/>
              </a:rPr>
              <a:t>Regelungen der Störfallverordnung:</a:t>
            </a:r>
          </a:p>
          <a:p>
            <a:pPr eaLnBrk="1" hangingPunct="1"/>
            <a:r>
              <a:rPr lang="de-DE" altLang="de-DE" sz="1600" dirty="0">
                <a:latin typeface="Times" charset="0"/>
              </a:rPr>
              <a:t>Konzept zur Verhinderung von Störfällen</a:t>
            </a:r>
          </a:p>
          <a:p>
            <a:pPr eaLnBrk="1" hangingPunct="1"/>
            <a:r>
              <a:rPr lang="de-DE" altLang="de-DE" sz="1600" dirty="0">
                <a:latin typeface="Times" charset="0"/>
              </a:rPr>
              <a:t>Beschreibung von Szenarien im </a:t>
            </a:r>
            <a:br>
              <a:rPr lang="de-DE" altLang="de-DE" sz="1600" dirty="0">
                <a:latin typeface="Times" charset="0"/>
              </a:rPr>
            </a:br>
            <a:r>
              <a:rPr lang="de-DE" altLang="de-DE" sz="1600" dirty="0">
                <a:latin typeface="Times" charset="0"/>
              </a:rPr>
              <a:t>Sicherheitsbericht </a:t>
            </a:r>
          </a:p>
          <a:p>
            <a:pPr eaLnBrk="1" hangingPunct="1"/>
            <a:r>
              <a:rPr lang="de-DE" altLang="de-DE" sz="1600" dirty="0">
                <a:latin typeface="Times" charset="0"/>
              </a:rPr>
              <a:t>Alarm- und Gefahrenabwehrplanung </a:t>
            </a:r>
          </a:p>
          <a:p>
            <a:pPr eaLnBrk="1" hangingPunct="1"/>
            <a:r>
              <a:rPr lang="de-DE" altLang="de-DE" sz="1600" dirty="0">
                <a:latin typeface="Times" charset="0"/>
              </a:rPr>
              <a:t>Maßstab ggf. auch Hochwasser </a:t>
            </a:r>
            <a:br>
              <a:rPr lang="de-DE" altLang="de-DE" sz="1600" dirty="0">
                <a:latin typeface="Times" charset="0"/>
              </a:rPr>
            </a:br>
            <a:r>
              <a:rPr lang="de-DE" altLang="de-DE" sz="1600" dirty="0">
                <a:latin typeface="Times" charset="0"/>
              </a:rPr>
              <a:t>„niedriger Wahrscheinlichkeit“ bzw. HQ</a:t>
            </a:r>
            <a:r>
              <a:rPr lang="de-DE" altLang="de-DE" sz="1600" baseline="-25000" dirty="0">
                <a:latin typeface="Times" charset="0"/>
              </a:rPr>
              <a:t>extrem</a:t>
            </a:r>
            <a:r>
              <a:rPr lang="de-DE" altLang="de-DE" sz="1600" dirty="0">
                <a:latin typeface="Times" charset="0"/>
              </a:rPr>
              <a:t> </a:t>
            </a:r>
          </a:p>
          <a:p>
            <a:pPr marL="0" indent="0" eaLnBrk="1" hangingPunct="1">
              <a:buFont typeface="Arial" pitchFamily="34" charset="0"/>
              <a:buNone/>
            </a:pPr>
            <a:endParaRPr lang="de-DE" altLang="de-DE" sz="1600" dirty="0">
              <a:latin typeface="Times" charset="0"/>
            </a:endParaRPr>
          </a:p>
        </p:txBody>
      </p:sp>
      <p:sp>
        <p:nvSpPr>
          <p:cNvPr id="135173" name="Datumsplatzhalt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Font typeface="Arial" pitchFamily="34" charset="0"/>
              <a:buChar char="•"/>
              <a:defRPr sz="2000">
                <a:solidFill>
                  <a:schemeClr val="tx1"/>
                </a:solidFill>
                <a:latin typeface="Times" charset="0"/>
                <a:ea typeface="MS PGothic" pitchFamily="34" charset="-128"/>
              </a:defRPr>
            </a:lvl1pPr>
            <a:lvl2pPr marL="742950" indent="-285750" eaLnBrk="0" hangingPunct="0">
              <a:buFont typeface="Arial" pitchFamily="34" charset="0"/>
              <a:buChar char="–"/>
              <a:defRPr sz="2000">
                <a:solidFill>
                  <a:schemeClr val="tx1"/>
                </a:solidFill>
                <a:latin typeface="Times" charset="0"/>
                <a:ea typeface="MS PGothic" pitchFamily="34" charset="-128"/>
              </a:defRPr>
            </a:lvl2pPr>
            <a:lvl3pPr marL="1143000" indent="-228600" eaLnBrk="0" hangingPunct="0">
              <a:buFont typeface="Arial" pitchFamily="34" charset="0"/>
              <a:buChar char="•"/>
              <a:defRPr sz="2000">
                <a:solidFill>
                  <a:schemeClr val="tx1"/>
                </a:solidFill>
                <a:latin typeface="Times" charset="0"/>
                <a:ea typeface="MS PGothic" pitchFamily="34" charset="-128"/>
              </a:defRPr>
            </a:lvl3pPr>
            <a:lvl4pPr marL="1600200" indent="-228600" eaLnBrk="0" hangingPunct="0">
              <a:buFont typeface="Arial" pitchFamily="34" charset="0"/>
              <a:buChar char="–"/>
              <a:defRPr sz="2000">
                <a:solidFill>
                  <a:schemeClr val="tx1"/>
                </a:solidFill>
                <a:latin typeface="Times" charset="0"/>
                <a:ea typeface="MS PGothic" pitchFamily="34" charset="-128"/>
              </a:defRPr>
            </a:lvl4pPr>
            <a:lvl5pPr marL="2057400" indent="-228600" eaLnBrk="0" hangingPunct="0">
              <a:buFont typeface="Arial" pitchFamily="34" charset="0"/>
              <a:buChar char="»"/>
              <a:defRPr sz="2000">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9pPr>
          </a:lstStyle>
          <a:p>
            <a:pPr eaLnBrk="1" hangingPunct="1">
              <a:buFontTx/>
              <a:buNone/>
            </a:pPr>
            <a:fld id="{EF0F362D-B89D-48AB-8005-54798077EABD}" type="datetime1">
              <a:rPr lang="de-DE" altLang="de-DE" sz="1000" smtClean="0">
                <a:solidFill>
                  <a:srgbClr val="000000"/>
                </a:solidFill>
                <a:latin typeface="Arial" pitchFamily="34" charset="0"/>
              </a:rPr>
              <a:t>22.09.2023</a:t>
            </a:fld>
            <a:endParaRPr lang="de-DE" altLang="de-DE" sz="1000" dirty="0">
              <a:solidFill>
                <a:srgbClr val="000000"/>
              </a:solidFill>
              <a:latin typeface="Arial" pitchFamily="34" charset="0"/>
            </a:endParaRPr>
          </a:p>
        </p:txBody>
      </p:sp>
      <p:sp>
        <p:nvSpPr>
          <p:cNvPr id="8" name="Textfeld 7"/>
          <p:cNvSpPr txBox="1"/>
          <p:nvPr/>
        </p:nvSpPr>
        <p:spPr>
          <a:xfrm>
            <a:off x="5004048" y="5876925"/>
            <a:ext cx="1296144" cy="184666"/>
          </a:xfrm>
          <a:prstGeom prst="rect">
            <a:avLst/>
          </a:prstGeom>
          <a:noFill/>
        </p:spPr>
        <p:txBody>
          <a:bodyPr wrap="square" rtlCol="0">
            <a:spAutoFit/>
          </a:bodyPr>
          <a:lstStyle/>
          <a:p>
            <a:r>
              <a:rPr lang="de-DE" sz="600" dirty="0">
                <a:latin typeface="Arial"/>
                <a:ea typeface="MS PGothic" charset="0"/>
                <a:cs typeface="Arial"/>
              </a:rPr>
              <a:t>Foto: Pixabay</a:t>
            </a:r>
          </a:p>
        </p:txBody>
      </p:sp>
      <p:sp>
        <p:nvSpPr>
          <p:cNvPr id="2" name="Foliennummernplatzhalter 1">
            <a:extLst>
              <a:ext uri="{FF2B5EF4-FFF2-40B4-BE49-F238E27FC236}">
                <a16:creationId xmlns:a16="http://schemas.microsoft.com/office/drawing/2014/main" id="{845997DF-24F8-45C0-89B2-4B916E7A4E5C}"/>
              </a:ext>
            </a:extLst>
          </p:cNvPr>
          <p:cNvSpPr>
            <a:spLocks noGrp="1"/>
          </p:cNvSpPr>
          <p:nvPr>
            <p:ph type="sldNum" sz="quarter" idx="11"/>
          </p:nvPr>
        </p:nvSpPr>
        <p:spPr/>
        <p:txBody>
          <a:bodyPr/>
          <a:lstStyle/>
          <a:p>
            <a:pPr>
              <a:defRPr/>
            </a:pPr>
            <a:fld id="{D5CEC644-CC92-4104-8BC0-D98A567896A8}" type="slidenum">
              <a:rPr lang="de-DE" smtClean="0"/>
              <a:pPr>
                <a:defRPr/>
              </a:pPr>
              <a:t>22</a:t>
            </a:fld>
            <a:endParaRPr lang="de-DE" dirty="0"/>
          </a:p>
        </p:txBody>
      </p:sp>
      <p:sp>
        <p:nvSpPr>
          <p:cNvPr id="3" name="Fußzeilenplatzhalter 4">
            <a:extLst>
              <a:ext uri="{FF2B5EF4-FFF2-40B4-BE49-F238E27FC236}">
                <a16:creationId xmlns:a16="http://schemas.microsoft.com/office/drawing/2014/main" id="{87000990-33A9-4A6B-9B53-C4D2A4F35D62}"/>
              </a:ext>
            </a:extLst>
          </p:cNvPr>
          <p:cNvSpPr txBox="1">
            <a:spLocks/>
          </p:cNvSpPr>
          <p:nvPr/>
        </p:nvSpPr>
        <p:spPr>
          <a:xfrm>
            <a:off x="994431" y="6453336"/>
            <a:ext cx="6199595" cy="252000"/>
          </a:xfrm>
          <a:prstGeom prst="rect">
            <a:avLst/>
          </a:prstGeom>
        </p:spPr>
        <p:txBody>
          <a:bodyPr/>
          <a:lstStyle>
            <a:defPPr>
              <a:defRPr lang="de-DE"/>
            </a:defPPr>
            <a:lvl1pPr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5pPr>
            <a:lvl6pPr marL="2286000" algn="l" defTabSz="914400" rtl="0" eaLnBrk="1" latinLnBrk="0" hangingPunct="1">
              <a:defRPr sz="2400" kern="1200">
                <a:solidFill>
                  <a:schemeClr val="tx1"/>
                </a:solidFill>
                <a:latin typeface="Calibri" pitchFamily="34" charset="0"/>
                <a:ea typeface="MS PGothic" pitchFamily="34" charset="-128"/>
                <a:cs typeface="+mn-cs"/>
              </a:defRPr>
            </a:lvl6pPr>
            <a:lvl7pPr marL="2743200" algn="l" defTabSz="914400" rtl="0" eaLnBrk="1" latinLnBrk="0" hangingPunct="1">
              <a:defRPr sz="2400" kern="1200">
                <a:solidFill>
                  <a:schemeClr val="tx1"/>
                </a:solidFill>
                <a:latin typeface="Calibri" pitchFamily="34" charset="0"/>
                <a:ea typeface="MS PGothic" pitchFamily="34" charset="-128"/>
                <a:cs typeface="+mn-cs"/>
              </a:defRPr>
            </a:lvl7pPr>
            <a:lvl8pPr marL="3200400" algn="l" defTabSz="914400" rtl="0" eaLnBrk="1" latinLnBrk="0" hangingPunct="1">
              <a:defRPr sz="2400" kern="1200">
                <a:solidFill>
                  <a:schemeClr val="tx1"/>
                </a:solidFill>
                <a:latin typeface="Calibri" pitchFamily="34" charset="0"/>
                <a:ea typeface="MS PGothic" pitchFamily="34" charset="-128"/>
                <a:cs typeface="+mn-cs"/>
              </a:defRPr>
            </a:lvl8pPr>
            <a:lvl9pPr marL="3657600" algn="l" defTabSz="914400" rtl="0" eaLnBrk="1" latinLnBrk="0" hangingPunct="1">
              <a:defRPr sz="2400" kern="1200">
                <a:solidFill>
                  <a:schemeClr val="tx1"/>
                </a:solidFill>
                <a:latin typeface="Calibri" pitchFamily="34" charset="0"/>
                <a:ea typeface="MS PGothic" pitchFamily="34" charset="-128"/>
                <a:cs typeface="+mn-cs"/>
              </a:defRPr>
            </a:lvl9pPr>
          </a:lstStyle>
          <a:p>
            <a:r>
              <a:rPr lang="de-DE" sz="900" dirty="0">
                <a:latin typeface="Arial" panose="020B0604020202020204" pitchFamily="34" charset="0"/>
                <a:cs typeface="Arial" panose="020B0604020202020204" pitchFamily="34" charset="0"/>
              </a:rPr>
              <a:t>Regierungspräsidium Stuttgart / VSC-Team</a:t>
            </a:r>
          </a:p>
        </p:txBody>
      </p:sp>
    </p:spTree>
    <p:extLst>
      <p:ext uri="{BB962C8B-B14F-4D97-AF65-F5344CB8AC3E}">
        <p14:creationId xmlns:p14="http://schemas.microsoft.com/office/powerpoint/2010/main" val="1918563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Titel 1"/>
          <p:cNvSpPr>
            <a:spLocks noGrp="1"/>
          </p:cNvSpPr>
          <p:nvPr>
            <p:ph type="title"/>
          </p:nvPr>
        </p:nvSpPr>
        <p:spPr/>
        <p:txBody>
          <a:bodyPr/>
          <a:lstStyle/>
          <a:p>
            <a:r>
              <a:rPr lang="de-DE" altLang="de-DE" dirty="0"/>
              <a:t>Zusammenfassung</a:t>
            </a:r>
          </a:p>
        </p:txBody>
      </p:sp>
      <p:sp>
        <p:nvSpPr>
          <p:cNvPr id="135172" name="Text Box 2"/>
          <p:cNvSpPr>
            <a:spLocks noGrp="1" noChangeArrowheads="1"/>
          </p:cNvSpPr>
          <p:nvPr>
            <p:ph idx="1"/>
          </p:nvPr>
        </p:nvSpPr>
        <p:spPr>
          <a:xfrm>
            <a:off x="720000" y="1699200"/>
            <a:ext cx="8100000" cy="1908215"/>
          </a:xfrm>
        </p:spPr>
        <p:txBody>
          <a:bodyPr wrap="square">
            <a:spAutoFit/>
          </a:bodyPr>
          <a:lstStyle/>
          <a:p>
            <a:pPr marL="0" indent="0" eaLnBrk="1" hangingPunct="1">
              <a:buFont typeface="Arial" pitchFamily="34" charset="0"/>
              <a:buNone/>
            </a:pPr>
            <a:r>
              <a:rPr lang="de-DE" altLang="de-DE" sz="2600" dirty="0"/>
              <a:t>Die Möglichkeiten für Hochwasser vorzusorgen, sind in den letzten Jahren dramatisch besser geworden.</a:t>
            </a:r>
          </a:p>
          <a:p>
            <a:pPr marL="0" indent="0" eaLnBrk="1" hangingPunct="1">
              <a:buFont typeface="Arial" pitchFamily="34" charset="0"/>
              <a:buNone/>
            </a:pPr>
            <a:endParaRPr lang="de-DE" altLang="de-DE" sz="2600" dirty="0"/>
          </a:p>
          <a:p>
            <a:pPr marL="0" indent="0" eaLnBrk="1" hangingPunct="1">
              <a:buFont typeface="Arial" pitchFamily="34" charset="0"/>
              <a:buNone/>
            </a:pPr>
            <a:r>
              <a:rPr lang="de-DE" altLang="de-DE" sz="2600" dirty="0"/>
              <a:t>Es lohnt sich. </a:t>
            </a:r>
          </a:p>
        </p:txBody>
      </p:sp>
      <p:sp>
        <p:nvSpPr>
          <p:cNvPr id="135173" name="Datumsplatzhalter 3"/>
          <p:cNvSpPr>
            <a:spLocks noGrp="1"/>
          </p:cNvSpPr>
          <p:nvPr>
            <p:ph type="dt" sz="half" idx="4294967295"/>
          </p:nvPr>
        </p:nvSpPr>
        <p:spPr bwMode="auto">
          <a:xfrm>
            <a:off x="8280400" y="6518275"/>
            <a:ext cx="863600" cy="295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Font typeface="Arial" pitchFamily="34" charset="0"/>
              <a:buChar char="•"/>
              <a:defRPr sz="2000">
                <a:solidFill>
                  <a:schemeClr val="tx1"/>
                </a:solidFill>
                <a:latin typeface="Times" charset="0"/>
                <a:ea typeface="MS PGothic" pitchFamily="34" charset="-128"/>
              </a:defRPr>
            </a:lvl1pPr>
            <a:lvl2pPr marL="742950" indent="-285750" eaLnBrk="0" hangingPunct="0">
              <a:buFont typeface="Arial" pitchFamily="34" charset="0"/>
              <a:buChar char="–"/>
              <a:defRPr sz="2000">
                <a:solidFill>
                  <a:schemeClr val="tx1"/>
                </a:solidFill>
                <a:latin typeface="Times" charset="0"/>
                <a:ea typeface="MS PGothic" pitchFamily="34" charset="-128"/>
              </a:defRPr>
            </a:lvl2pPr>
            <a:lvl3pPr marL="1143000" indent="-228600" eaLnBrk="0" hangingPunct="0">
              <a:buFont typeface="Arial" pitchFamily="34" charset="0"/>
              <a:buChar char="•"/>
              <a:defRPr sz="2000">
                <a:solidFill>
                  <a:schemeClr val="tx1"/>
                </a:solidFill>
                <a:latin typeface="Times" charset="0"/>
                <a:ea typeface="MS PGothic" pitchFamily="34" charset="-128"/>
              </a:defRPr>
            </a:lvl3pPr>
            <a:lvl4pPr marL="1600200" indent="-228600" eaLnBrk="0" hangingPunct="0">
              <a:buFont typeface="Arial" pitchFamily="34" charset="0"/>
              <a:buChar char="–"/>
              <a:defRPr sz="2000">
                <a:solidFill>
                  <a:schemeClr val="tx1"/>
                </a:solidFill>
                <a:latin typeface="Times" charset="0"/>
                <a:ea typeface="MS PGothic" pitchFamily="34" charset="-128"/>
              </a:defRPr>
            </a:lvl4pPr>
            <a:lvl5pPr marL="2057400" indent="-228600" eaLnBrk="0" hangingPunct="0">
              <a:buFont typeface="Arial" pitchFamily="34" charset="0"/>
              <a:buChar char="»"/>
              <a:defRPr sz="2000">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9pPr>
          </a:lstStyle>
          <a:p>
            <a:pPr eaLnBrk="1" hangingPunct="1">
              <a:buFontTx/>
              <a:buNone/>
            </a:pPr>
            <a:fld id="{0762837A-E587-4C79-B25B-A137B3D87BBD}" type="datetime1">
              <a:rPr lang="de-DE" altLang="de-DE" sz="1000" smtClean="0">
                <a:solidFill>
                  <a:srgbClr val="000000"/>
                </a:solidFill>
                <a:latin typeface="Arial" pitchFamily="34" charset="0"/>
              </a:rPr>
              <a:t>22.09.2023</a:t>
            </a:fld>
            <a:endParaRPr lang="de-DE" altLang="de-DE" sz="1000" dirty="0">
              <a:solidFill>
                <a:srgbClr val="000000"/>
              </a:solidFill>
              <a:latin typeface="Arial" pitchFamily="34" charset="0"/>
            </a:endParaRPr>
          </a:p>
        </p:txBody>
      </p:sp>
      <p:sp>
        <p:nvSpPr>
          <p:cNvPr id="3" name="Fußzeilenplatzhalter 2">
            <a:extLst>
              <a:ext uri="{FF2B5EF4-FFF2-40B4-BE49-F238E27FC236}">
                <a16:creationId xmlns:a16="http://schemas.microsoft.com/office/drawing/2014/main" id="{1FE17E37-FE2C-4D20-A27C-E8478198C91E}"/>
              </a:ext>
            </a:extLst>
          </p:cNvPr>
          <p:cNvSpPr>
            <a:spLocks noGrp="1"/>
          </p:cNvSpPr>
          <p:nvPr>
            <p:ph type="ftr" sz="quarter" idx="10"/>
          </p:nvPr>
        </p:nvSpPr>
        <p:spPr/>
        <p:txBody>
          <a:bodyPr/>
          <a:lstStyle/>
          <a:p>
            <a:r>
              <a:rPr lang="de-DE" dirty="0"/>
              <a:t>Regierungspräsidium Stuttgart / VSC-Team</a:t>
            </a:r>
          </a:p>
        </p:txBody>
      </p:sp>
      <p:sp>
        <p:nvSpPr>
          <p:cNvPr id="4" name="Foliennummernplatzhalter 3">
            <a:extLst>
              <a:ext uri="{FF2B5EF4-FFF2-40B4-BE49-F238E27FC236}">
                <a16:creationId xmlns:a16="http://schemas.microsoft.com/office/drawing/2014/main" id="{9AE9EC38-98FA-45FC-9D0B-47CD334A7F3B}"/>
              </a:ext>
            </a:extLst>
          </p:cNvPr>
          <p:cNvSpPr>
            <a:spLocks noGrp="1"/>
          </p:cNvSpPr>
          <p:nvPr>
            <p:ph type="sldNum" sz="quarter" idx="11"/>
          </p:nvPr>
        </p:nvSpPr>
        <p:spPr/>
        <p:txBody>
          <a:bodyPr/>
          <a:lstStyle/>
          <a:p>
            <a:fld id="{3246854A-F06E-4786-B7B9-1D37875D3E50}" type="slidenum">
              <a:rPr lang="de-DE" altLang="de-DE" smtClean="0"/>
              <a:pPr/>
              <a:t>23</a:t>
            </a:fld>
            <a:endParaRPr lang="de-DE" altLang="de-DE" dirty="0"/>
          </a:p>
        </p:txBody>
      </p:sp>
    </p:spTree>
    <p:extLst>
      <p:ext uri="{BB962C8B-B14F-4D97-AF65-F5344CB8AC3E}">
        <p14:creationId xmlns:p14="http://schemas.microsoft.com/office/powerpoint/2010/main" val="4004675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t>Hochwasserschutz im Kontext von Compliance</a:t>
            </a:r>
          </a:p>
        </p:txBody>
      </p:sp>
      <p:sp>
        <p:nvSpPr>
          <p:cNvPr id="3" name="Untertitel 2"/>
          <p:cNvSpPr>
            <a:spLocks noGrp="1"/>
          </p:cNvSpPr>
          <p:nvPr>
            <p:ph type="subTitle" idx="1"/>
          </p:nvPr>
        </p:nvSpPr>
        <p:spPr/>
        <p:txBody>
          <a:bodyPr/>
          <a:lstStyle/>
          <a:p>
            <a:r>
              <a:rPr lang="de-DE" sz="2400" dirty="0"/>
              <a:t>Wer haftet?</a:t>
            </a:r>
          </a:p>
        </p:txBody>
      </p:sp>
      <p:pic>
        <p:nvPicPr>
          <p:cNvPr id="1026" name="Picture 2" descr="Z:\TD\Spaces\099 VSC Vorlagen\VSC-Team Grafiken\Bikablo Sammlung\Rettungsboot freigestellt.gi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08104" y="3732007"/>
            <a:ext cx="3043356" cy="20483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Z:\TD\Spaces\099 VSC Vorlagen\VSC-Team Grafiken\Bikablo Sammlung\Risiken freigestellt.gi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3779912" y="4783763"/>
            <a:ext cx="1460001" cy="1024581"/>
          </a:xfrm>
          <a:prstGeom prst="rect">
            <a:avLst/>
          </a:prstGeom>
          <a:noFill/>
          <a:extLst>
            <a:ext uri="{909E8E84-426E-40DD-AFC4-6F175D3DCCD1}">
              <a14:hiddenFill xmlns:a14="http://schemas.microsoft.com/office/drawing/2010/main">
                <a:solidFill>
                  <a:srgbClr val="FFFFFF"/>
                </a:solidFill>
              </a14:hiddenFill>
            </a:ext>
          </a:extLst>
        </p:spPr>
      </p:pic>
      <p:sp>
        <p:nvSpPr>
          <p:cNvPr id="4" name="Fußzeilenplatzhalter 4">
            <a:extLst>
              <a:ext uri="{FF2B5EF4-FFF2-40B4-BE49-F238E27FC236}">
                <a16:creationId xmlns:a16="http://schemas.microsoft.com/office/drawing/2014/main" id="{6984306B-F561-43D1-9379-242DD9246C2F}"/>
              </a:ext>
            </a:extLst>
          </p:cNvPr>
          <p:cNvSpPr txBox="1">
            <a:spLocks/>
          </p:cNvSpPr>
          <p:nvPr/>
        </p:nvSpPr>
        <p:spPr>
          <a:xfrm>
            <a:off x="994431" y="6453336"/>
            <a:ext cx="6199595" cy="252000"/>
          </a:xfrm>
          <a:prstGeom prst="rect">
            <a:avLst/>
          </a:prstGeom>
        </p:spPr>
        <p:txBody>
          <a:bodyPr/>
          <a:lstStyle>
            <a:defPPr>
              <a:defRPr lang="de-DE"/>
            </a:defPPr>
            <a:lvl1pPr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5pPr>
            <a:lvl6pPr marL="2286000" algn="l" defTabSz="914400" rtl="0" eaLnBrk="1" latinLnBrk="0" hangingPunct="1">
              <a:defRPr sz="2400" kern="1200">
                <a:solidFill>
                  <a:schemeClr val="tx1"/>
                </a:solidFill>
                <a:latin typeface="Calibri" pitchFamily="34" charset="0"/>
                <a:ea typeface="MS PGothic" pitchFamily="34" charset="-128"/>
                <a:cs typeface="+mn-cs"/>
              </a:defRPr>
            </a:lvl6pPr>
            <a:lvl7pPr marL="2743200" algn="l" defTabSz="914400" rtl="0" eaLnBrk="1" latinLnBrk="0" hangingPunct="1">
              <a:defRPr sz="2400" kern="1200">
                <a:solidFill>
                  <a:schemeClr val="tx1"/>
                </a:solidFill>
                <a:latin typeface="Calibri" pitchFamily="34" charset="0"/>
                <a:ea typeface="MS PGothic" pitchFamily="34" charset="-128"/>
                <a:cs typeface="+mn-cs"/>
              </a:defRPr>
            </a:lvl7pPr>
            <a:lvl8pPr marL="3200400" algn="l" defTabSz="914400" rtl="0" eaLnBrk="1" latinLnBrk="0" hangingPunct="1">
              <a:defRPr sz="2400" kern="1200">
                <a:solidFill>
                  <a:schemeClr val="tx1"/>
                </a:solidFill>
                <a:latin typeface="Calibri" pitchFamily="34" charset="0"/>
                <a:ea typeface="MS PGothic" pitchFamily="34" charset="-128"/>
                <a:cs typeface="+mn-cs"/>
              </a:defRPr>
            </a:lvl8pPr>
            <a:lvl9pPr marL="3657600" algn="l" defTabSz="914400" rtl="0" eaLnBrk="1" latinLnBrk="0" hangingPunct="1">
              <a:defRPr sz="2400" kern="1200">
                <a:solidFill>
                  <a:schemeClr val="tx1"/>
                </a:solidFill>
                <a:latin typeface="Calibri" pitchFamily="34" charset="0"/>
                <a:ea typeface="MS PGothic" pitchFamily="34" charset="-128"/>
                <a:cs typeface="+mn-cs"/>
              </a:defRPr>
            </a:lvl9pPr>
          </a:lstStyle>
          <a:p>
            <a:r>
              <a:rPr lang="de-DE" sz="900" dirty="0">
                <a:latin typeface="Arial" panose="020B0604020202020204" pitchFamily="34" charset="0"/>
                <a:cs typeface="Arial" panose="020B0604020202020204" pitchFamily="34" charset="0"/>
              </a:rPr>
              <a:t>Regierungspräsidium Stuttgart / VSC-Team</a:t>
            </a:r>
          </a:p>
        </p:txBody>
      </p:sp>
    </p:spTree>
    <p:extLst>
      <p:ext uri="{BB962C8B-B14F-4D97-AF65-F5344CB8AC3E}">
        <p14:creationId xmlns:p14="http://schemas.microsoft.com/office/powerpoint/2010/main" val="1469200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el 6"/>
          <p:cNvSpPr>
            <a:spLocks noGrp="1"/>
          </p:cNvSpPr>
          <p:nvPr>
            <p:ph type="title"/>
          </p:nvPr>
        </p:nvSpPr>
        <p:spPr/>
        <p:txBody>
          <a:bodyPr/>
          <a:lstStyle/>
          <a:p>
            <a:pPr eaLnBrk="1" hangingPunct="1"/>
            <a:r>
              <a:rPr lang="de-DE" altLang="de-DE" dirty="0">
                <a:latin typeface="Times" charset="0"/>
              </a:rPr>
              <a:t>Haftung bei Hochwasser…</a:t>
            </a:r>
            <a:br>
              <a:rPr lang="de-DE" altLang="de-DE" dirty="0">
                <a:latin typeface="Times" charset="0"/>
              </a:rPr>
            </a:br>
            <a:endParaRPr lang="de-DE" altLang="de-DE" dirty="0">
              <a:latin typeface="Times" charset="0"/>
            </a:endParaRPr>
          </a:p>
        </p:txBody>
      </p:sp>
      <p:sp>
        <p:nvSpPr>
          <p:cNvPr id="136199" name="Inhaltsplatzhalter 1"/>
          <p:cNvSpPr>
            <a:spLocks noGrp="1"/>
          </p:cNvSpPr>
          <p:nvPr>
            <p:ph sz="half" idx="1"/>
          </p:nvPr>
        </p:nvSpPr>
        <p:spPr/>
        <p:txBody>
          <a:bodyPr/>
          <a:lstStyle/>
          <a:p>
            <a:pPr marL="0" indent="0">
              <a:buFont typeface="Arial" pitchFamily="34" charset="0"/>
              <a:buNone/>
            </a:pPr>
            <a:r>
              <a:rPr lang="de-DE" altLang="de-DE" dirty="0">
                <a:latin typeface="Times" charset="0"/>
              </a:rPr>
              <a:t>…ein heiß diskutiertes Thema</a:t>
            </a:r>
          </a:p>
        </p:txBody>
      </p:sp>
      <p:sp>
        <p:nvSpPr>
          <p:cNvPr id="2" name="Inhaltsplatzhalter 1"/>
          <p:cNvSpPr>
            <a:spLocks noGrp="1"/>
          </p:cNvSpPr>
          <p:nvPr>
            <p:ph sz="half" idx="2"/>
          </p:nvPr>
        </p:nvSpPr>
        <p:spPr/>
        <p:txBody>
          <a:bodyPr/>
          <a:lstStyle/>
          <a:p>
            <a:endParaRPr lang="de-DE" dirty="0"/>
          </a:p>
        </p:txBody>
      </p:sp>
      <p:pic>
        <p:nvPicPr>
          <p:cNvPr id="136197" name="Bild 1" descr="Justiz.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75238" y="1955800"/>
            <a:ext cx="3673475" cy="3921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3"/>
          <p:cNvSpPr txBox="1">
            <a:spLocks noChangeArrowheads="1"/>
          </p:cNvSpPr>
          <p:nvPr/>
        </p:nvSpPr>
        <p:spPr bwMode="auto">
          <a:xfrm>
            <a:off x="5076825" y="5876925"/>
            <a:ext cx="2200275"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spcBef>
                <a:spcPct val="50000"/>
              </a:spcBef>
              <a:defRPr/>
            </a:pPr>
            <a:r>
              <a:rPr lang="de-DE" altLang="de-DE" sz="600" dirty="0">
                <a:latin typeface="Arial" pitchFamily="34" charset="0"/>
              </a:rPr>
              <a:t>Foto: Jürgen Gerhardt</a:t>
            </a:r>
          </a:p>
        </p:txBody>
      </p:sp>
      <p:sp>
        <p:nvSpPr>
          <p:cNvPr id="3" name="Foliennummernplatzhalter 2">
            <a:extLst>
              <a:ext uri="{FF2B5EF4-FFF2-40B4-BE49-F238E27FC236}">
                <a16:creationId xmlns:a16="http://schemas.microsoft.com/office/drawing/2014/main" id="{12966623-B19D-40EF-842D-6DA0F0F4E118}"/>
              </a:ext>
            </a:extLst>
          </p:cNvPr>
          <p:cNvSpPr>
            <a:spLocks noGrp="1"/>
          </p:cNvSpPr>
          <p:nvPr>
            <p:ph type="sldNum" sz="quarter" idx="11"/>
          </p:nvPr>
        </p:nvSpPr>
        <p:spPr/>
        <p:txBody>
          <a:bodyPr/>
          <a:lstStyle/>
          <a:p>
            <a:pPr>
              <a:defRPr/>
            </a:pPr>
            <a:fld id="{D5CEC644-CC92-4104-8BC0-D98A567896A8}" type="slidenum">
              <a:rPr lang="de-DE" smtClean="0"/>
              <a:pPr>
                <a:defRPr/>
              </a:pPr>
              <a:t>25</a:t>
            </a:fld>
            <a:endParaRPr lang="de-DE" dirty="0"/>
          </a:p>
        </p:txBody>
      </p:sp>
      <p:sp>
        <p:nvSpPr>
          <p:cNvPr id="4" name="Fußzeilenplatzhalter 4">
            <a:extLst>
              <a:ext uri="{FF2B5EF4-FFF2-40B4-BE49-F238E27FC236}">
                <a16:creationId xmlns:a16="http://schemas.microsoft.com/office/drawing/2014/main" id="{6894F6F8-D2A5-43AC-8766-0712394ACCA0}"/>
              </a:ext>
            </a:extLst>
          </p:cNvPr>
          <p:cNvSpPr txBox="1">
            <a:spLocks/>
          </p:cNvSpPr>
          <p:nvPr/>
        </p:nvSpPr>
        <p:spPr>
          <a:xfrm>
            <a:off x="994431" y="6453336"/>
            <a:ext cx="6199595" cy="252000"/>
          </a:xfrm>
          <a:prstGeom prst="rect">
            <a:avLst/>
          </a:prstGeom>
        </p:spPr>
        <p:txBody>
          <a:bodyPr/>
          <a:lstStyle>
            <a:defPPr>
              <a:defRPr lang="de-DE"/>
            </a:defPPr>
            <a:lvl1pPr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5pPr>
            <a:lvl6pPr marL="2286000" algn="l" defTabSz="914400" rtl="0" eaLnBrk="1" latinLnBrk="0" hangingPunct="1">
              <a:defRPr sz="2400" kern="1200">
                <a:solidFill>
                  <a:schemeClr val="tx1"/>
                </a:solidFill>
                <a:latin typeface="Calibri" pitchFamily="34" charset="0"/>
                <a:ea typeface="MS PGothic" pitchFamily="34" charset="-128"/>
                <a:cs typeface="+mn-cs"/>
              </a:defRPr>
            </a:lvl6pPr>
            <a:lvl7pPr marL="2743200" algn="l" defTabSz="914400" rtl="0" eaLnBrk="1" latinLnBrk="0" hangingPunct="1">
              <a:defRPr sz="2400" kern="1200">
                <a:solidFill>
                  <a:schemeClr val="tx1"/>
                </a:solidFill>
                <a:latin typeface="Calibri" pitchFamily="34" charset="0"/>
                <a:ea typeface="MS PGothic" pitchFamily="34" charset="-128"/>
                <a:cs typeface="+mn-cs"/>
              </a:defRPr>
            </a:lvl7pPr>
            <a:lvl8pPr marL="3200400" algn="l" defTabSz="914400" rtl="0" eaLnBrk="1" latinLnBrk="0" hangingPunct="1">
              <a:defRPr sz="2400" kern="1200">
                <a:solidFill>
                  <a:schemeClr val="tx1"/>
                </a:solidFill>
                <a:latin typeface="Calibri" pitchFamily="34" charset="0"/>
                <a:ea typeface="MS PGothic" pitchFamily="34" charset="-128"/>
                <a:cs typeface="+mn-cs"/>
              </a:defRPr>
            </a:lvl8pPr>
            <a:lvl9pPr marL="3657600" algn="l" defTabSz="914400" rtl="0" eaLnBrk="1" latinLnBrk="0" hangingPunct="1">
              <a:defRPr sz="2400" kern="1200">
                <a:solidFill>
                  <a:schemeClr val="tx1"/>
                </a:solidFill>
                <a:latin typeface="Calibri" pitchFamily="34" charset="0"/>
                <a:ea typeface="MS PGothic" pitchFamily="34" charset="-128"/>
                <a:cs typeface="+mn-cs"/>
              </a:defRPr>
            </a:lvl9pPr>
          </a:lstStyle>
          <a:p>
            <a:r>
              <a:rPr lang="de-DE" sz="900" dirty="0">
                <a:latin typeface="Arial" panose="020B0604020202020204" pitchFamily="34" charset="0"/>
                <a:cs typeface="Arial" panose="020B0604020202020204" pitchFamily="34" charset="0"/>
              </a:rPr>
              <a:t>Regierungspräsidium Stuttgart / VSC-Team</a:t>
            </a:r>
          </a:p>
        </p:txBody>
      </p:sp>
    </p:spTree>
    <p:extLst>
      <p:ext uri="{BB962C8B-B14F-4D97-AF65-F5344CB8AC3E}">
        <p14:creationId xmlns:p14="http://schemas.microsoft.com/office/powerpoint/2010/main" val="339407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Compliance</a:t>
            </a:r>
          </a:p>
        </p:txBody>
      </p:sp>
      <p:sp>
        <p:nvSpPr>
          <p:cNvPr id="3" name="Inhaltsplatzhalter 2"/>
          <p:cNvSpPr>
            <a:spLocks noGrp="1"/>
          </p:cNvSpPr>
          <p:nvPr>
            <p:ph idx="1"/>
          </p:nvPr>
        </p:nvSpPr>
        <p:spPr/>
        <p:txBody>
          <a:bodyPr/>
          <a:lstStyle/>
          <a:p>
            <a:pPr>
              <a:lnSpc>
                <a:spcPct val="80000"/>
              </a:lnSpc>
              <a:buClr>
                <a:srgbClr val="488FDB"/>
              </a:buClr>
            </a:pPr>
            <a:r>
              <a:rPr lang="de-DE" altLang="de-DE" b="1" dirty="0"/>
              <a:t>Definition: </a:t>
            </a:r>
            <a:r>
              <a:rPr lang="de-DE" altLang="de-DE" dirty="0"/>
              <a:t>Einhaltung von Gesetzen und selbst gesetzten Normen </a:t>
            </a:r>
          </a:p>
          <a:p>
            <a:pPr>
              <a:lnSpc>
                <a:spcPct val="80000"/>
              </a:lnSpc>
              <a:buClr>
                <a:srgbClr val="488FDB"/>
              </a:buClr>
            </a:pPr>
            <a:endParaRPr lang="de-DE" altLang="de-DE" dirty="0"/>
          </a:p>
          <a:p>
            <a:pPr>
              <a:lnSpc>
                <a:spcPct val="80000"/>
              </a:lnSpc>
              <a:buClr>
                <a:srgbClr val="488FDB"/>
              </a:buClr>
            </a:pPr>
            <a:r>
              <a:rPr lang="de-DE" altLang="de-DE" b="1" dirty="0"/>
              <a:t>Compliance Pflicht: </a:t>
            </a:r>
            <a:r>
              <a:rPr lang="de-DE" altLang="de-DE" dirty="0"/>
              <a:t>Pflicht eines jeden Geschäftsleiters einer Gesellschaft, sowohl selbst normkonform zu handeln als auch auf normkonformes Verhalten anderer in der Gesellschaft zu achten</a:t>
            </a:r>
          </a:p>
          <a:p>
            <a:pPr>
              <a:lnSpc>
                <a:spcPct val="80000"/>
              </a:lnSpc>
              <a:buClr>
                <a:srgbClr val="488FDB"/>
              </a:buClr>
            </a:pPr>
            <a:endParaRPr lang="de-DE" altLang="de-DE" dirty="0"/>
          </a:p>
          <a:p>
            <a:pPr>
              <a:lnSpc>
                <a:spcPct val="80000"/>
              </a:lnSpc>
              <a:buClr>
                <a:srgbClr val="488FDB"/>
              </a:buClr>
            </a:pPr>
            <a:r>
              <a:rPr lang="de-DE" altLang="de-DE" b="1" dirty="0"/>
              <a:t>Compliance Organisationspflicht: </a:t>
            </a:r>
            <a:r>
              <a:rPr lang="de-DE" altLang="de-DE" dirty="0"/>
              <a:t>Pflicht zur Ergreifung von Maßnahmen, die normkonformes Verhalten begünstigen oder Normabweichungen aufdecken und abstellen, und zwar abhängig vom zu analysierenden Risikoprofil der Geschäftstätigkeit (risikoorientiert und risikoangemessen)</a:t>
            </a:r>
          </a:p>
          <a:p>
            <a:endParaRPr lang="de-DE" dirty="0"/>
          </a:p>
          <a:p>
            <a:pPr marL="0" indent="0">
              <a:buNone/>
            </a:pPr>
            <a:endParaRPr lang="de-DE" sz="2400" dirty="0"/>
          </a:p>
        </p:txBody>
      </p:sp>
      <p:sp>
        <p:nvSpPr>
          <p:cNvPr id="7" name="Fußzeilenplatzhalter 6">
            <a:extLst>
              <a:ext uri="{FF2B5EF4-FFF2-40B4-BE49-F238E27FC236}">
                <a16:creationId xmlns:a16="http://schemas.microsoft.com/office/drawing/2014/main" id="{F8637883-EDD1-42D0-9907-9A356E2A82CC}"/>
              </a:ext>
            </a:extLst>
          </p:cNvPr>
          <p:cNvSpPr>
            <a:spLocks noGrp="1"/>
          </p:cNvSpPr>
          <p:nvPr>
            <p:ph type="ftr" sz="quarter" idx="10"/>
          </p:nvPr>
        </p:nvSpPr>
        <p:spPr/>
        <p:txBody>
          <a:bodyPr/>
          <a:lstStyle/>
          <a:p>
            <a:r>
              <a:rPr lang="de-DE" dirty="0"/>
              <a:t>Regierungspräsidium Stuttgart / VSC-Team</a:t>
            </a:r>
          </a:p>
        </p:txBody>
      </p:sp>
      <p:sp>
        <p:nvSpPr>
          <p:cNvPr id="8" name="Foliennummernplatzhalter 7">
            <a:extLst>
              <a:ext uri="{FF2B5EF4-FFF2-40B4-BE49-F238E27FC236}">
                <a16:creationId xmlns:a16="http://schemas.microsoft.com/office/drawing/2014/main" id="{02067353-898B-464F-8E26-77700EEEFE7F}"/>
              </a:ext>
            </a:extLst>
          </p:cNvPr>
          <p:cNvSpPr>
            <a:spLocks noGrp="1"/>
          </p:cNvSpPr>
          <p:nvPr>
            <p:ph type="sldNum" sz="quarter" idx="11"/>
          </p:nvPr>
        </p:nvSpPr>
        <p:spPr/>
        <p:txBody>
          <a:bodyPr/>
          <a:lstStyle/>
          <a:p>
            <a:fld id="{3246854A-F06E-4786-B7B9-1D37875D3E50}" type="slidenum">
              <a:rPr lang="de-DE" altLang="de-DE" smtClean="0"/>
              <a:pPr/>
              <a:t>26</a:t>
            </a:fld>
            <a:endParaRPr lang="de-DE" altLang="de-DE" dirty="0"/>
          </a:p>
        </p:txBody>
      </p:sp>
    </p:spTree>
    <p:extLst>
      <p:ext uri="{BB962C8B-B14F-4D97-AF65-F5344CB8AC3E}">
        <p14:creationId xmlns:p14="http://schemas.microsoft.com/office/powerpoint/2010/main" val="2534495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Risikoanalyse</a:t>
            </a:r>
          </a:p>
        </p:txBody>
      </p:sp>
      <p:sp>
        <p:nvSpPr>
          <p:cNvPr id="3" name="Inhaltsplatzhalter 2"/>
          <p:cNvSpPr>
            <a:spLocks noGrp="1"/>
          </p:cNvSpPr>
          <p:nvPr>
            <p:ph idx="1"/>
          </p:nvPr>
        </p:nvSpPr>
        <p:spPr/>
        <p:txBody>
          <a:bodyPr/>
          <a:lstStyle/>
          <a:p>
            <a:endParaRPr lang="de-DE" dirty="0"/>
          </a:p>
        </p:txBody>
      </p:sp>
      <p:graphicFrame>
        <p:nvGraphicFramePr>
          <p:cNvPr id="6" name="Inhaltsplatzhalter 4"/>
          <p:cNvGraphicFramePr>
            <a:graphicFrameLocks/>
          </p:cNvGraphicFramePr>
          <p:nvPr>
            <p:extLst>
              <p:ext uri="{D42A27DB-BD31-4B8C-83A1-F6EECF244321}">
                <p14:modId xmlns:p14="http://schemas.microsoft.com/office/powerpoint/2010/main" val="2375474228"/>
              </p:ext>
            </p:extLst>
          </p:nvPr>
        </p:nvGraphicFramePr>
        <p:xfrm>
          <a:off x="431800" y="1666800"/>
          <a:ext cx="8388350" cy="4513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Fußzeilenplatzhalter 7">
            <a:extLst>
              <a:ext uri="{FF2B5EF4-FFF2-40B4-BE49-F238E27FC236}">
                <a16:creationId xmlns:a16="http://schemas.microsoft.com/office/drawing/2014/main" id="{5D2395D8-2214-4E52-BF0A-B7B656D62409}"/>
              </a:ext>
            </a:extLst>
          </p:cNvPr>
          <p:cNvSpPr>
            <a:spLocks noGrp="1"/>
          </p:cNvSpPr>
          <p:nvPr>
            <p:ph type="ftr" sz="quarter" idx="10"/>
          </p:nvPr>
        </p:nvSpPr>
        <p:spPr/>
        <p:txBody>
          <a:bodyPr/>
          <a:lstStyle/>
          <a:p>
            <a:r>
              <a:rPr lang="de-DE" dirty="0"/>
              <a:t>Regierungspräsidium Stuttgart / VSC-Team</a:t>
            </a:r>
          </a:p>
        </p:txBody>
      </p:sp>
      <p:sp>
        <p:nvSpPr>
          <p:cNvPr id="9" name="Foliennummernplatzhalter 8">
            <a:extLst>
              <a:ext uri="{FF2B5EF4-FFF2-40B4-BE49-F238E27FC236}">
                <a16:creationId xmlns:a16="http://schemas.microsoft.com/office/drawing/2014/main" id="{89FD14C9-A549-4A48-B4B9-027F7C472309}"/>
              </a:ext>
            </a:extLst>
          </p:cNvPr>
          <p:cNvSpPr>
            <a:spLocks noGrp="1"/>
          </p:cNvSpPr>
          <p:nvPr>
            <p:ph type="sldNum" sz="quarter" idx="11"/>
          </p:nvPr>
        </p:nvSpPr>
        <p:spPr/>
        <p:txBody>
          <a:bodyPr/>
          <a:lstStyle/>
          <a:p>
            <a:fld id="{3246854A-F06E-4786-B7B9-1D37875D3E50}" type="slidenum">
              <a:rPr lang="de-DE" altLang="de-DE" smtClean="0"/>
              <a:pPr/>
              <a:t>27</a:t>
            </a:fld>
            <a:endParaRPr lang="de-DE" altLang="de-DE" dirty="0"/>
          </a:p>
        </p:txBody>
      </p:sp>
    </p:spTree>
    <p:extLst>
      <p:ext uri="{BB962C8B-B14F-4D97-AF65-F5344CB8AC3E}">
        <p14:creationId xmlns:p14="http://schemas.microsoft.com/office/powerpoint/2010/main" val="18965026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Gesetzliche Grundlagen</a:t>
            </a:r>
          </a:p>
        </p:txBody>
      </p:sp>
      <p:sp>
        <p:nvSpPr>
          <p:cNvPr id="3" name="Inhaltsplatzhalter 2"/>
          <p:cNvSpPr>
            <a:spLocks noGrp="1"/>
          </p:cNvSpPr>
          <p:nvPr>
            <p:ph idx="1"/>
          </p:nvPr>
        </p:nvSpPr>
        <p:spPr/>
        <p:txBody>
          <a:bodyPr/>
          <a:lstStyle/>
          <a:p>
            <a:r>
              <a:rPr lang="de-DE" dirty="0"/>
              <a:t>Wasserhaushaltsgesetz vom 31.07.2009 (WHG)</a:t>
            </a:r>
          </a:p>
          <a:p>
            <a:pPr lvl="1"/>
            <a:r>
              <a:rPr lang="de-DE" dirty="0"/>
              <a:t>bundesrechtliche Umsetzung der EU-Hochwasserrisikomanagement-Richtlinie 2007/60/EG</a:t>
            </a:r>
          </a:p>
          <a:p>
            <a:pPr marL="355600" lvl="1" indent="0">
              <a:buNone/>
            </a:pPr>
            <a:endParaRPr lang="de-DE" dirty="0"/>
          </a:p>
          <a:p>
            <a:r>
              <a:rPr lang="de-DE" dirty="0"/>
              <a:t>Wassergesetz für Baden-Württemberg vom 03.12.2013 (WG)</a:t>
            </a:r>
          </a:p>
          <a:p>
            <a:pPr lvl="1"/>
            <a:r>
              <a:rPr lang="de-DE" dirty="0"/>
              <a:t>ergänzt länderrechtlich die Regelungen des WHG </a:t>
            </a:r>
          </a:p>
          <a:p>
            <a:pPr marL="355600" lvl="1" indent="0">
              <a:buNone/>
            </a:pPr>
            <a:endParaRPr lang="de-DE" dirty="0"/>
          </a:p>
          <a:p>
            <a:r>
              <a:rPr lang="de-DE" dirty="0"/>
              <a:t>Hieraus resultierend: Hochwassergefahrenkarten, Gebote und Verbote</a:t>
            </a:r>
          </a:p>
          <a:p>
            <a:pPr lvl="1"/>
            <a:r>
              <a:rPr lang="de-DE" dirty="0"/>
              <a:t>z.B. § 78 WHG (Besondere Schutzvorschriften für festgesetzte Überschwemmungsgebiete)</a:t>
            </a:r>
          </a:p>
          <a:p>
            <a:endParaRPr lang="de-DE" dirty="0"/>
          </a:p>
        </p:txBody>
      </p:sp>
      <p:sp>
        <p:nvSpPr>
          <p:cNvPr id="7" name="Fußzeilenplatzhalter 6">
            <a:extLst>
              <a:ext uri="{FF2B5EF4-FFF2-40B4-BE49-F238E27FC236}">
                <a16:creationId xmlns:a16="http://schemas.microsoft.com/office/drawing/2014/main" id="{F553DC3D-EAA0-4A49-ADE3-0CFA70D98035}"/>
              </a:ext>
            </a:extLst>
          </p:cNvPr>
          <p:cNvSpPr>
            <a:spLocks noGrp="1"/>
          </p:cNvSpPr>
          <p:nvPr>
            <p:ph type="ftr" sz="quarter" idx="10"/>
          </p:nvPr>
        </p:nvSpPr>
        <p:spPr/>
        <p:txBody>
          <a:bodyPr/>
          <a:lstStyle/>
          <a:p>
            <a:r>
              <a:rPr lang="de-DE" dirty="0"/>
              <a:t>Regierungspräsidium Stuttgart / VSC-Team</a:t>
            </a:r>
          </a:p>
        </p:txBody>
      </p:sp>
      <p:sp>
        <p:nvSpPr>
          <p:cNvPr id="8" name="Foliennummernplatzhalter 7">
            <a:extLst>
              <a:ext uri="{FF2B5EF4-FFF2-40B4-BE49-F238E27FC236}">
                <a16:creationId xmlns:a16="http://schemas.microsoft.com/office/drawing/2014/main" id="{2DF73196-2E44-486A-83A8-58060491705C}"/>
              </a:ext>
            </a:extLst>
          </p:cNvPr>
          <p:cNvSpPr>
            <a:spLocks noGrp="1"/>
          </p:cNvSpPr>
          <p:nvPr>
            <p:ph type="sldNum" sz="quarter" idx="11"/>
          </p:nvPr>
        </p:nvSpPr>
        <p:spPr/>
        <p:txBody>
          <a:bodyPr/>
          <a:lstStyle/>
          <a:p>
            <a:fld id="{3246854A-F06E-4786-B7B9-1D37875D3E50}" type="slidenum">
              <a:rPr lang="de-DE" altLang="de-DE" smtClean="0"/>
              <a:pPr/>
              <a:t>28</a:t>
            </a:fld>
            <a:endParaRPr lang="de-DE" altLang="de-DE" dirty="0"/>
          </a:p>
        </p:txBody>
      </p:sp>
    </p:spTree>
    <p:extLst>
      <p:ext uri="{BB962C8B-B14F-4D97-AF65-F5344CB8AC3E}">
        <p14:creationId xmlns:p14="http://schemas.microsoft.com/office/powerpoint/2010/main" val="30905441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a:xfrm>
            <a:off x="1116000" y="2708920"/>
            <a:ext cx="7776480" cy="2448272"/>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1" name="Inhaltsplatzhalter 2"/>
          <p:cNvSpPr txBox="1">
            <a:spLocks/>
          </p:cNvSpPr>
          <p:nvPr/>
        </p:nvSpPr>
        <p:spPr bwMode="auto">
          <a:xfrm>
            <a:off x="1116000" y="1954800"/>
            <a:ext cx="7776480"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1" fontAlgn="base" hangingPunct="1">
              <a:spcBef>
                <a:spcPct val="0"/>
              </a:spcBef>
              <a:spcAft>
                <a:spcPct val="0"/>
              </a:spcAft>
              <a:buFont typeface="Arial" pitchFamily="34" charset="0"/>
              <a:buChar char="•"/>
              <a:defRPr sz="2000" kern="1200">
                <a:solidFill>
                  <a:schemeClr val="tx1"/>
                </a:solidFill>
                <a:latin typeface="Times"/>
                <a:ea typeface="MS PGothic" pitchFamily="34" charset="-128"/>
                <a:cs typeface="ＭＳ Ｐゴシック" charset="0"/>
              </a:defRPr>
            </a:lvl1pPr>
            <a:lvl2pPr marL="719138" indent="-363538" algn="l" defTabSz="457200" rtl="0" eaLnBrk="1" fontAlgn="base" hangingPunct="1">
              <a:spcBef>
                <a:spcPct val="0"/>
              </a:spcBef>
              <a:spcAft>
                <a:spcPct val="0"/>
              </a:spcAft>
              <a:buFont typeface="Arial" pitchFamily="34" charset="0"/>
              <a:buChar char="–"/>
              <a:defRPr sz="2000" kern="1200">
                <a:solidFill>
                  <a:schemeClr val="tx1"/>
                </a:solidFill>
                <a:latin typeface="Times"/>
                <a:ea typeface="MS PGothic" pitchFamily="34" charset="-128"/>
                <a:cs typeface="+mn-cs"/>
              </a:defRPr>
            </a:lvl2pPr>
            <a:lvl3pPr marL="1074738" indent="-355600" algn="l" defTabSz="457200" rtl="0" eaLnBrk="1" fontAlgn="base" hangingPunct="1">
              <a:spcBef>
                <a:spcPct val="0"/>
              </a:spcBef>
              <a:spcAft>
                <a:spcPct val="0"/>
              </a:spcAft>
              <a:buFont typeface="Arial" pitchFamily="34" charset="0"/>
              <a:buChar char="•"/>
              <a:defRPr sz="2000" kern="1200">
                <a:solidFill>
                  <a:schemeClr val="tx1"/>
                </a:solidFill>
                <a:latin typeface="Times"/>
                <a:ea typeface="MS PGothic" pitchFamily="34" charset="-128"/>
                <a:cs typeface="+mn-cs"/>
              </a:defRPr>
            </a:lvl3pPr>
            <a:lvl4pPr marL="1600200" indent="-228600" algn="l" defTabSz="457200" rtl="0" eaLnBrk="1" fontAlgn="base" hangingPunct="1">
              <a:spcBef>
                <a:spcPct val="0"/>
              </a:spcBef>
              <a:spcAft>
                <a:spcPct val="0"/>
              </a:spcAft>
              <a:buFont typeface="Arial" pitchFamily="34" charset="0"/>
              <a:buChar char="–"/>
              <a:defRPr sz="2000" kern="1200">
                <a:solidFill>
                  <a:schemeClr val="tx1"/>
                </a:solidFill>
                <a:latin typeface="Times"/>
                <a:ea typeface="MS PGothic" pitchFamily="34" charset="-128"/>
                <a:cs typeface="+mn-cs"/>
              </a:defRPr>
            </a:lvl4pPr>
            <a:lvl5pPr marL="2057400" indent="-228600" algn="l" defTabSz="457200" rtl="0" eaLnBrk="1" fontAlgn="base" hangingPunct="1">
              <a:spcBef>
                <a:spcPct val="0"/>
              </a:spcBef>
              <a:spcAft>
                <a:spcPct val="0"/>
              </a:spcAft>
              <a:buFont typeface="Arial" pitchFamily="34" charset="0"/>
              <a:buChar char="»"/>
              <a:defRPr sz="2000" kern="1200">
                <a:solidFill>
                  <a:schemeClr val="tx1"/>
                </a:solidFill>
                <a:latin typeface="Times"/>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60363" indent="-269875">
              <a:lnSpc>
                <a:spcPct val="80000"/>
              </a:lnSpc>
              <a:spcBef>
                <a:spcPts val="1200"/>
              </a:spcBef>
              <a:buClr>
                <a:srgbClr val="488FDB"/>
              </a:buClr>
              <a:buFont typeface="Wingdings" pitchFamily="2" charset="2"/>
              <a:buChar char="§"/>
            </a:pPr>
            <a:r>
              <a:rPr lang="de-DE" altLang="de-DE" dirty="0"/>
              <a:t>Pflicht zur ordnungsgemäßen Geschäftsführung nach § 43 GmbHG (analog: § 93 AktG)</a:t>
            </a:r>
          </a:p>
          <a:p>
            <a:pPr marL="360363" indent="-269875">
              <a:lnSpc>
                <a:spcPct val="80000"/>
              </a:lnSpc>
              <a:spcBef>
                <a:spcPts val="1200"/>
              </a:spcBef>
              <a:buClr>
                <a:srgbClr val="488FDB"/>
              </a:buClr>
              <a:buFont typeface="Wingdings" pitchFamily="2" charset="2"/>
              <a:buChar char="§"/>
            </a:pPr>
            <a:endParaRPr lang="de-DE" altLang="de-DE" dirty="0"/>
          </a:p>
          <a:p>
            <a:pPr marL="90488" indent="0">
              <a:lnSpc>
                <a:spcPct val="80000"/>
              </a:lnSpc>
              <a:spcBef>
                <a:spcPts val="1200"/>
              </a:spcBef>
              <a:buClr>
                <a:srgbClr val="488FDB"/>
              </a:buClr>
              <a:buNone/>
            </a:pPr>
            <a:r>
              <a:rPr lang="de-DE" altLang="de-DE" dirty="0">
                <a:solidFill>
                  <a:schemeClr val="bg1"/>
                </a:solidFill>
              </a:rPr>
              <a:t>„§ 43 GmbHG - Haftung der Geschäftsführer</a:t>
            </a:r>
          </a:p>
          <a:p>
            <a:pPr marL="90488" indent="0">
              <a:lnSpc>
                <a:spcPct val="80000"/>
              </a:lnSpc>
              <a:spcBef>
                <a:spcPts val="1200"/>
              </a:spcBef>
              <a:buClr>
                <a:srgbClr val="488FDB"/>
              </a:buClr>
              <a:buNone/>
            </a:pPr>
            <a:r>
              <a:rPr lang="de-DE" altLang="de-DE" dirty="0">
                <a:solidFill>
                  <a:schemeClr val="bg1"/>
                </a:solidFill>
              </a:rPr>
              <a:t>	(1) Die Geschäftsführer haben in den Angelegenheiten der Gesellschaft 	die Sorgfalt eines ordentlichen Geschäftsmannes anzuwenden.</a:t>
            </a:r>
          </a:p>
          <a:p>
            <a:pPr marL="90488" indent="0">
              <a:lnSpc>
                <a:spcPct val="80000"/>
              </a:lnSpc>
              <a:spcBef>
                <a:spcPts val="1200"/>
              </a:spcBef>
              <a:buClr>
                <a:srgbClr val="488FDB"/>
              </a:buClr>
              <a:buNone/>
            </a:pPr>
            <a:r>
              <a:rPr lang="de-DE" altLang="de-DE" dirty="0">
                <a:solidFill>
                  <a:schemeClr val="bg1"/>
                </a:solidFill>
              </a:rPr>
              <a:t>	(2) Geschäftsführer, welche ihre Obliegenheiten verletzen, haften der 	Gesellschaft solidarisch für den entstandenen Schaden.</a:t>
            </a:r>
          </a:p>
          <a:p>
            <a:pPr marL="90488" indent="0">
              <a:lnSpc>
                <a:spcPct val="80000"/>
              </a:lnSpc>
              <a:spcBef>
                <a:spcPts val="1200"/>
              </a:spcBef>
              <a:buClr>
                <a:srgbClr val="488FDB"/>
              </a:buClr>
              <a:buNone/>
            </a:pPr>
            <a:r>
              <a:rPr lang="de-DE" altLang="de-DE" dirty="0">
                <a:solidFill>
                  <a:schemeClr val="bg1"/>
                </a:solidFill>
              </a:rPr>
              <a:t>	[…]“</a:t>
            </a:r>
          </a:p>
        </p:txBody>
      </p:sp>
      <p:sp>
        <p:nvSpPr>
          <p:cNvPr id="4" name="Titel 1"/>
          <p:cNvSpPr txBox="1">
            <a:spLocks/>
          </p:cNvSpPr>
          <p:nvPr/>
        </p:nvSpPr>
        <p:spPr bwMode="auto">
          <a:xfrm>
            <a:off x="447040" y="345440"/>
            <a:ext cx="6979920" cy="39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1" fontAlgn="base" hangingPunct="1">
              <a:lnSpc>
                <a:spcPct val="85000"/>
              </a:lnSpc>
              <a:spcBef>
                <a:spcPct val="0"/>
              </a:spcBef>
              <a:spcAft>
                <a:spcPct val="0"/>
              </a:spcAft>
              <a:defRPr sz="3000">
                <a:solidFill>
                  <a:schemeClr val="tx1"/>
                </a:solidFill>
                <a:latin typeface="Arial" pitchFamily="34" charset="0"/>
                <a:ea typeface="+mj-ea"/>
                <a:cs typeface="Arial" pitchFamily="34" charset="0"/>
              </a:defRPr>
            </a:lvl1pPr>
            <a:lvl2pPr algn="l" rtl="0" eaLnBrk="1" fontAlgn="base" hangingPunct="1">
              <a:lnSpc>
                <a:spcPct val="85000"/>
              </a:lnSpc>
              <a:spcBef>
                <a:spcPct val="0"/>
              </a:spcBef>
              <a:spcAft>
                <a:spcPct val="0"/>
              </a:spcAft>
              <a:defRPr sz="3600">
                <a:solidFill>
                  <a:schemeClr val="tx1"/>
                </a:solidFill>
                <a:latin typeface="StoneSans LT" pitchFamily="2" charset="0"/>
              </a:defRPr>
            </a:lvl2pPr>
            <a:lvl3pPr algn="l" rtl="0" eaLnBrk="1" fontAlgn="base" hangingPunct="1">
              <a:lnSpc>
                <a:spcPct val="85000"/>
              </a:lnSpc>
              <a:spcBef>
                <a:spcPct val="0"/>
              </a:spcBef>
              <a:spcAft>
                <a:spcPct val="0"/>
              </a:spcAft>
              <a:defRPr sz="3600">
                <a:solidFill>
                  <a:schemeClr val="tx1"/>
                </a:solidFill>
                <a:latin typeface="StoneSans LT" pitchFamily="2" charset="0"/>
              </a:defRPr>
            </a:lvl3pPr>
            <a:lvl4pPr algn="l" rtl="0" eaLnBrk="1" fontAlgn="base" hangingPunct="1">
              <a:lnSpc>
                <a:spcPct val="85000"/>
              </a:lnSpc>
              <a:spcBef>
                <a:spcPct val="0"/>
              </a:spcBef>
              <a:spcAft>
                <a:spcPct val="0"/>
              </a:spcAft>
              <a:defRPr sz="3600">
                <a:solidFill>
                  <a:schemeClr val="tx1"/>
                </a:solidFill>
                <a:latin typeface="StoneSans LT" pitchFamily="2" charset="0"/>
              </a:defRPr>
            </a:lvl4pPr>
            <a:lvl5pPr algn="l" rtl="0" eaLnBrk="1" fontAlgn="base" hangingPunct="1">
              <a:lnSpc>
                <a:spcPct val="85000"/>
              </a:lnSpc>
              <a:spcBef>
                <a:spcPct val="0"/>
              </a:spcBef>
              <a:spcAft>
                <a:spcPct val="0"/>
              </a:spcAft>
              <a:defRPr sz="3600">
                <a:solidFill>
                  <a:schemeClr val="tx1"/>
                </a:solidFill>
                <a:latin typeface="StoneSans LT" pitchFamily="2" charset="0"/>
              </a:defRPr>
            </a:lvl5pPr>
            <a:lvl6pPr marL="457200" algn="l" rtl="0" eaLnBrk="1" fontAlgn="base" hangingPunct="1">
              <a:lnSpc>
                <a:spcPct val="85000"/>
              </a:lnSpc>
              <a:spcBef>
                <a:spcPct val="0"/>
              </a:spcBef>
              <a:spcAft>
                <a:spcPct val="0"/>
              </a:spcAft>
              <a:defRPr sz="3600">
                <a:solidFill>
                  <a:schemeClr val="tx1"/>
                </a:solidFill>
                <a:latin typeface="StoneSans LT" pitchFamily="2" charset="0"/>
              </a:defRPr>
            </a:lvl6pPr>
            <a:lvl7pPr marL="914400" algn="l" rtl="0" eaLnBrk="1" fontAlgn="base" hangingPunct="1">
              <a:lnSpc>
                <a:spcPct val="85000"/>
              </a:lnSpc>
              <a:spcBef>
                <a:spcPct val="0"/>
              </a:spcBef>
              <a:spcAft>
                <a:spcPct val="0"/>
              </a:spcAft>
              <a:defRPr sz="3600">
                <a:solidFill>
                  <a:schemeClr val="tx1"/>
                </a:solidFill>
                <a:latin typeface="StoneSans LT" pitchFamily="2" charset="0"/>
              </a:defRPr>
            </a:lvl7pPr>
            <a:lvl8pPr marL="1371600" algn="l" rtl="0" eaLnBrk="1" fontAlgn="base" hangingPunct="1">
              <a:lnSpc>
                <a:spcPct val="85000"/>
              </a:lnSpc>
              <a:spcBef>
                <a:spcPct val="0"/>
              </a:spcBef>
              <a:spcAft>
                <a:spcPct val="0"/>
              </a:spcAft>
              <a:defRPr sz="3600">
                <a:solidFill>
                  <a:schemeClr val="tx1"/>
                </a:solidFill>
                <a:latin typeface="StoneSans LT" pitchFamily="2" charset="0"/>
              </a:defRPr>
            </a:lvl8pPr>
            <a:lvl9pPr marL="1828800" algn="l" rtl="0" eaLnBrk="1" fontAlgn="base" hangingPunct="1">
              <a:lnSpc>
                <a:spcPct val="85000"/>
              </a:lnSpc>
              <a:spcBef>
                <a:spcPct val="0"/>
              </a:spcBef>
              <a:spcAft>
                <a:spcPct val="0"/>
              </a:spcAft>
              <a:defRPr sz="3600">
                <a:solidFill>
                  <a:schemeClr val="tx1"/>
                </a:solidFill>
                <a:latin typeface="StoneSans LT" pitchFamily="2" charset="0"/>
              </a:defRPr>
            </a:lvl9pPr>
          </a:lstStyle>
          <a:p>
            <a:pPr>
              <a:lnSpc>
                <a:spcPct val="80000"/>
              </a:lnSpc>
            </a:pPr>
            <a:endParaRPr lang="de-DE" sz="1600" kern="0" dirty="0">
              <a:solidFill>
                <a:srgbClr val="0B3B6C"/>
              </a:solidFill>
            </a:endParaRPr>
          </a:p>
        </p:txBody>
      </p:sp>
      <p:sp>
        <p:nvSpPr>
          <p:cNvPr id="10" name="Titel 1"/>
          <p:cNvSpPr>
            <a:spLocks noGrp="1"/>
          </p:cNvSpPr>
          <p:nvPr>
            <p:ph type="title"/>
          </p:nvPr>
        </p:nvSpPr>
        <p:spPr/>
        <p:txBody>
          <a:bodyPr/>
          <a:lstStyle/>
          <a:p>
            <a:r>
              <a:rPr lang="de-DE" altLang="de-DE" sz="3200" dirty="0"/>
              <a:t>Zivilrechtliche (Organ-Innen-)Haftung</a:t>
            </a:r>
            <a:r>
              <a:rPr lang="de-DE" sz="3200" dirty="0"/>
              <a:t/>
            </a:r>
            <a:br>
              <a:rPr lang="de-DE" sz="3200" dirty="0"/>
            </a:br>
            <a:endParaRPr lang="de-DE" dirty="0"/>
          </a:p>
        </p:txBody>
      </p:sp>
      <p:sp>
        <p:nvSpPr>
          <p:cNvPr id="6" name="Datumsplatzhalter 6"/>
          <p:cNvSpPr>
            <a:spLocks noGrp="1"/>
          </p:cNvSpPr>
          <p:nvPr>
            <p:ph type="dt" sz="quarter" idx="4294967295"/>
          </p:nvPr>
        </p:nvSpPr>
        <p:spPr bwMode="auto">
          <a:xfrm>
            <a:off x="8280400" y="6518275"/>
            <a:ext cx="863600" cy="2952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Font typeface="Arial" pitchFamily="34" charset="0"/>
              <a:buChar char="•"/>
              <a:defRPr sz="2000">
                <a:solidFill>
                  <a:schemeClr val="tx1"/>
                </a:solidFill>
                <a:latin typeface="Times" charset="0"/>
                <a:ea typeface="MS PGothic" pitchFamily="34" charset="-128"/>
              </a:defRPr>
            </a:lvl1pPr>
            <a:lvl2pPr marL="742950" indent="-285750" eaLnBrk="0" hangingPunct="0">
              <a:buFont typeface="Arial" pitchFamily="34" charset="0"/>
              <a:buChar char="–"/>
              <a:defRPr sz="2000">
                <a:solidFill>
                  <a:schemeClr val="tx1"/>
                </a:solidFill>
                <a:latin typeface="Times" charset="0"/>
                <a:ea typeface="MS PGothic" pitchFamily="34" charset="-128"/>
              </a:defRPr>
            </a:lvl2pPr>
            <a:lvl3pPr marL="1143000" indent="-228600" eaLnBrk="0" hangingPunct="0">
              <a:buFont typeface="Arial" pitchFamily="34" charset="0"/>
              <a:buChar char="•"/>
              <a:defRPr sz="2000">
                <a:solidFill>
                  <a:schemeClr val="tx1"/>
                </a:solidFill>
                <a:latin typeface="Times" charset="0"/>
                <a:ea typeface="MS PGothic" pitchFamily="34" charset="-128"/>
              </a:defRPr>
            </a:lvl3pPr>
            <a:lvl4pPr marL="1600200" indent="-228600" eaLnBrk="0" hangingPunct="0">
              <a:buFont typeface="Arial" pitchFamily="34" charset="0"/>
              <a:buChar char="–"/>
              <a:defRPr sz="2000">
                <a:solidFill>
                  <a:schemeClr val="tx1"/>
                </a:solidFill>
                <a:latin typeface="Times" charset="0"/>
                <a:ea typeface="MS PGothic" pitchFamily="34" charset="-128"/>
              </a:defRPr>
            </a:lvl4pPr>
            <a:lvl5pPr marL="2057400" indent="-228600" eaLnBrk="0" hangingPunct="0">
              <a:buFont typeface="Arial" pitchFamily="34" charset="0"/>
              <a:buChar char="»"/>
              <a:defRPr sz="2000">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9pPr>
          </a:lstStyle>
          <a:p>
            <a:pPr eaLnBrk="1" hangingPunct="1">
              <a:buFontTx/>
              <a:buNone/>
            </a:pPr>
            <a:fld id="{681A3544-F76D-4215-BF48-EC6E538445A1}" type="datetime1">
              <a:rPr lang="de-DE" altLang="de-DE" sz="1000" smtClean="0">
                <a:latin typeface="Arial" pitchFamily="34" charset="0"/>
              </a:rPr>
              <a:t>22.09.2023</a:t>
            </a:fld>
            <a:endParaRPr lang="de-DE" altLang="de-DE" sz="1000" dirty="0">
              <a:latin typeface="Arial" pitchFamily="34" charset="0"/>
            </a:endParaRPr>
          </a:p>
        </p:txBody>
      </p:sp>
      <p:sp>
        <p:nvSpPr>
          <p:cNvPr id="3" name="Fußzeilenplatzhalter 2">
            <a:extLst>
              <a:ext uri="{FF2B5EF4-FFF2-40B4-BE49-F238E27FC236}">
                <a16:creationId xmlns:a16="http://schemas.microsoft.com/office/drawing/2014/main" id="{A09FF754-9E59-4B95-91CC-B52A4C198DA6}"/>
              </a:ext>
            </a:extLst>
          </p:cNvPr>
          <p:cNvSpPr>
            <a:spLocks noGrp="1"/>
          </p:cNvSpPr>
          <p:nvPr>
            <p:ph type="ftr" sz="quarter" idx="10"/>
          </p:nvPr>
        </p:nvSpPr>
        <p:spPr/>
        <p:txBody>
          <a:bodyPr/>
          <a:lstStyle/>
          <a:p>
            <a:r>
              <a:rPr lang="de-DE" dirty="0"/>
              <a:t>Regierungspräsidium Stuttgart / VSC-Team</a:t>
            </a:r>
          </a:p>
        </p:txBody>
      </p:sp>
      <p:sp>
        <p:nvSpPr>
          <p:cNvPr id="5" name="Foliennummernplatzhalter 4">
            <a:extLst>
              <a:ext uri="{FF2B5EF4-FFF2-40B4-BE49-F238E27FC236}">
                <a16:creationId xmlns:a16="http://schemas.microsoft.com/office/drawing/2014/main" id="{0653CF4B-FAAE-4FAF-8360-10FDEE186E1D}"/>
              </a:ext>
            </a:extLst>
          </p:cNvPr>
          <p:cNvSpPr>
            <a:spLocks noGrp="1"/>
          </p:cNvSpPr>
          <p:nvPr>
            <p:ph type="sldNum" sz="quarter" idx="11"/>
          </p:nvPr>
        </p:nvSpPr>
        <p:spPr/>
        <p:txBody>
          <a:bodyPr/>
          <a:lstStyle/>
          <a:p>
            <a:fld id="{3246854A-F06E-4786-B7B9-1D37875D3E50}" type="slidenum">
              <a:rPr lang="de-DE" altLang="de-DE" smtClean="0"/>
              <a:pPr/>
              <a:t>29</a:t>
            </a:fld>
            <a:endParaRPr lang="de-DE" altLang="de-DE" dirty="0"/>
          </a:p>
        </p:txBody>
      </p:sp>
    </p:spTree>
    <p:extLst>
      <p:ext uri="{BB962C8B-B14F-4D97-AF65-F5344CB8AC3E}">
        <p14:creationId xmlns:p14="http://schemas.microsoft.com/office/powerpoint/2010/main" val="37956996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Einige Thesen für heute</a:t>
            </a:r>
          </a:p>
        </p:txBody>
      </p:sp>
      <p:sp>
        <p:nvSpPr>
          <p:cNvPr id="3" name="Inhaltsplatzhalter 2"/>
          <p:cNvSpPr>
            <a:spLocks noGrp="1"/>
          </p:cNvSpPr>
          <p:nvPr>
            <p:ph idx="1"/>
          </p:nvPr>
        </p:nvSpPr>
        <p:spPr/>
        <p:txBody>
          <a:bodyPr/>
          <a:lstStyle/>
          <a:p>
            <a:r>
              <a:rPr lang="de-DE" dirty="0"/>
              <a:t>Über die Hochwassergefahr sind inzwischen viele Informationen vorhanden.</a:t>
            </a:r>
          </a:p>
          <a:p>
            <a:endParaRPr lang="de-DE" dirty="0"/>
          </a:p>
          <a:p>
            <a:r>
              <a:rPr lang="de-DE" dirty="0"/>
              <a:t>Es gibt vielfältige Informationen über Vorsorgemöglichkeiten.</a:t>
            </a:r>
          </a:p>
          <a:p>
            <a:pPr marL="0" indent="0">
              <a:buNone/>
            </a:pPr>
            <a:endParaRPr lang="de-DE" dirty="0"/>
          </a:p>
          <a:p>
            <a:r>
              <a:rPr lang="de-DE" dirty="0"/>
              <a:t>Durch die vorliegenden Informationen ist Hochwasser ein Risiko wie viele andere (nicht vermeidbar aber beherrschbar).</a:t>
            </a:r>
          </a:p>
          <a:p>
            <a:pPr marL="0" indent="0">
              <a:buNone/>
            </a:pPr>
            <a:endParaRPr lang="de-DE" dirty="0"/>
          </a:p>
          <a:p>
            <a:r>
              <a:rPr lang="de-DE" dirty="0"/>
              <a:t>In Kommunen und Wirtschaft ist Hochwasservorsorge eine Führungsaufgabe.</a:t>
            </a:r>
          </a:p>
          <a:p>
            <a:endParaRPr lang="de-DE" dirty="0"/>
          </a:p>
        </p:txBody>
      </p:sp>
      <p:sp>
        <p:nvSpPr>
          <p:cNvPr id="7" name="Fußzeilenplatzhalter 6">
            <a:extLst>
              <a:ext uri="{FF2B5EF4-FFF2-40B4-BE49-F238E27FC236}">
                <a16:creationId xmlns:a16="http://schemas.microsoft.com/office/drawing/2014/main" id="{A6D7EBE7-F5DC-4732-9716-44E7C98D2496}"/>
              </a:ext>
            </a:extLst>
          </p:cNvPr>
          <p:cNvSpPr>
            <a:spLocks noGrp="1"/>
          </p:cNvSpPr>
          <p:nvPr>
            <p:ph type="ftr" sz="quarter" idx="10"/>
          </p:nvPr>
        </p:nvSpPr>
        <p:spPr/>
        <p:txBody>
          <a:bodyPr/>
          <a:lstStyle/>
          <a:p>
            <a:r>
              <a:rPr lang="de-DE" dirty="0"/>
              <a:t>Regierungspräsidium Stuttgart / VSC-Team</a:t>
            </a:r>
          </a:p>
        </p:txBody>
      </p:sp>
      <p:sp>
        <p:nvSpPr>
          <p:cNvPr id="8" name="Foliennummernplatzhalter 7">
            <a:extLst>
              <a:ext uri="{FF2B5EF4-FFF2-40B4-BE49-F238E27FC236}">
                <a16:creationId xmlns:a16="http://schemas.microsoft.com/office/drawing/2014/main" id="{035407CA-7DFD-4090-82FD-77945A16F475}"/>
              </a:ext>
            </a:extLst>
          </p:cNvPr>
          <p:cNvSpPr>
            <a:spLocks noGrp="1"/>
          </p:cNvSpPr>
          <p:nvPr>
            <p:ph type="sldNum" sz="quarter" idx="11"/>
          </p:nvPr>
        </p:nvSpPr>
        <p:spPr/>
        <p:txBody>
          <a:bodyPr/>
          <a:lstStyle/>
          <a:p>
            <a:fld id="{3246854A-F06E-4786-B7B9-1D37875D3E50}" type="slidenum">
              <a:rPr lang="de-DE" altLang="de-DE" smtClean="0"/>
              <a:pPr/>
              <a:t>3</a:t>
            </a:fld>
            <a:endParaRPr lang="de-DE" altLang="de-DE" dirty="0"/>
          </a:p>
        </p:txBody>
      </p:sp>
    </p:spTree>
    <p:extLst>
      <p:ext uri="{BB962C8B-B14F-4D97-AF65-F5344CB8AC3E}">
        <p14:creationId xmlns:p14="http://schemas.microsoft.com/office/powerpoint/2010/main" val="1304304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Bußgeldrechtliche Haftung</a:t>
            </a:r>
            <a:br>
              <a:rPr lang="de-DE" dirty="0"/>
            </a:br>
            <a:endParaRPr lang="de-DE" dirty="0"/>
          </a:p>
        </p:txBody>
      </p:sp>
      <p:sp>
        <p:nvSpPr>
          <p:cNvPr id="3" name="Inhaltsplatzhalter 2"/>
          <p:cNvSpPr>
            <a:spLocks noGrp="1"/>
          </p:cNvSpPr>
          <p:nvPr>
            <p:ph idx="1"/>
          </p:nvPr>
        </p:nvSpPr>
        <p:spPr/>
        <p:txBody>
          <a:bodyPr/>
          <a:lstStyle/>
          <a:p>
            <a:r>
              <a:rPr lang="de-DE" dirty="0"/>
              <a:t>103 WHG – Bußgeldvorschriften:</a:t>
            </a:r>
          </a:p>
          <a:p>
            <a:pPr lvl="1"/>
            <a:r>
              <a:rPr lang="de-DE" dirty="0"/>
              <a:t>Wer vorsätzlich oder fahrlässig … einer Vorschrift des § 78 Absatz 1 Satz 1 Nummer 2 bis 8 oder Nummer 9 … über eine untersagte Handlung in einem dort genannten Gebiet zuwiderhandelt …</a:t>
            </a:r>
          </a:p>
          <a:p>
            <a:pPr lvl="1"/>
            <a:r>
              <a:rPr lang="de-DE" dirty="0"/>
              <a:t>Geldbuße bis EUR 50.000</a:t>
            </a:r>
          </a:p>
          <a:p>
            <a:pPr marL="355600" lvl="1" indent="0">
              <a:buNone/>
            </a:pPr>
            <a:endParaRPr lang="de-DE" dirty="0"/>
          </a:p>
          <a:p>
            <a:r>
              <a:rPr lang="de-DE" dirty="0"/>
              <a:t>Mögliche Haftungssubjekte:</a:t>
            </a:r>
          </a:p>
          <a:p>
            <a:pPr lvl="1"/>
            <a:r>
              <a:rPr lang="de-DE" dirty="0"/>
              <a:t>der Täter der Ordnungswidrigkeit selbst / persönlich</a:t>
            </a:r>
          </a:p>
          <a:p>
            <a:pPr lvl="1"/>
            <a:r>
              <a:rPr lang="de-DE" dirty="0"/>
              <a:t>§§130, 9 I OWiG die Geschäftsleitung / Organe</a:t>
            </a:r>
          </a:p>
          <a:p>
            <a:pPr lvl="1"/>
            <a:r>
              <a:rPr lang="de-DE" dirty="0"/>
              <a:t>§§130, 9 II OWiG Betriebsbeauftragte</a:t>
            </a:r>
          </a:p>
          <a:p>
            <a:pPr lvl="1"/>
            <a:r>
              <a:rPr lang="de-DE" dirty="0"/>
              <a:t>§30 OWiG Verbandsbuße gg. jur. Person (Ermessen)</a:t>
            </a:r>
          </a:p>
          <a:p>
            <a:endParaRPr lang="de-DE" dirty="0"/>
          </a:p>
        </p:txBody>
      </p:sp>
      <p:sp>
        <p:nvSpPr>
          <p:cNvPr id="7" name="Fußzeilenplatzhalter 6">
            <a:extLst>
              <a:ext uri="{FF2B5EF4-FFF2-40B4-BE49-F238E27FC236}">
                <a16:creationId xmlns:a16="http://schemas.microsoft.com/office/drawing/2014/main" id="{133EEB75-2483-451D-A0E0-4CBE941D57E0}"/>
              </a:ext>
            </a:extLst>
          </p:cNvPr>
          <p:cNvSpPr>
            <a:spLocks noGrp="1"/>
          </p:cNvSpPr>
          <p:nvPr>
            <p:ph type="ftr" sz="quarter" idx="10"/>
          </p:nvPr>
        </p:nvSpPr>
        <p:spPr/>
        <p:txBody>
          <a:bodyPr/>
          <a:lstStyle/>
          <a:p>
            <a:r>
              <a:rPr lang="de-DE" dirty="0"/>
              <a:t>Regierungspräsidium Stuttgart / VSC-Team</a:t>
            </a:r>
          </a:p>
        </p:txBody>
      </p:sp>
      <p:sp>
        <p:nvSpPr>
          <p:cNvPr id="8" name="Foliennummernplatzhalter 7">
            <a:extLst>
              <a:ext uri="{FF2B5EF4-FFF2-40B4-BE49-F238E27FC236}">
                <a16:creationId xmlns:a16="http://schemas.microsoft.com/office/drawing/2014/main" id="{A3127B64-D407-4A4E-A565-FF5B3734DEB8}"/>
              </a:ext>
            </a:extLst>
          </p:cNvPr>
          <p:cNvSpPr>
            <a:spLocks noGrp="1"/>
          </p:cNvSpPr>
          <p:nvPr>
            <p:ph type="sldNum" sz="quarter" idx="11"/>
          </p:nvPr>
        </p:nvSpPr>
        <p:spPr/>
        <p:txBody>
          <a:bodyPr/>
          <a:lstStyle/>
          <a:p>
            <a:fld id="{3246854A-F06E-4786-B7B9-1D37875D3E50}" type="slidenum">
              <a:rPr lang="de-DE" altLang="de-DE" smtClean="0"/>
              <a:pPr/>
              <a:t>30</a:t>
            </a:fld>
            <a:endParaRPr lang="de-DE" altLang="de-DE" dirty="0"/>
          </a:p>
        </p:txBody>
      </p:sp>
    </p:spTree>
    <p:extLst>
      <p:ext uri="{BB962C8B-B14F-4D97-AF65-F5344CB8AC3E}">
        <p14:creationId xmlns:p14="http://schemas.microsoft.com/office/powerpoint/2010/main" val="9503924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Thesen</a:t>
            </a:r>
          </a:p>
        </p:txBody>
      </p:sp>
      <p:sp>
        <p:nvSpPr>
          <p:cNvPr id="3" name="Inhaltsplatzhalter 2"/>
          <p:cNvSpPr>
            <a:spLocks noGrp="1"/>
          </p:cNvSpPr>
          <p:nvPr>
            <p:ph idx="1"/>
          </p:nvPr>
        </p:nvSpPr>
        <p:spPr/>
        <p:txBody>
          <a:bodyPr/>
          <a:lstStyle/>
          <a:p>
            <a:r>
              <a:rPr lang="de-DE" dirty="0"/>
              <a:t>Je mehr Hochwasserkarten veröffentlicht sind, desto schwieriger wird die Einlassung, man habe von einem Hochwasserrisiko nichts gewusst.</a:t>
            </a:r>
          </a:p>
          <a:p>
            <a:pPr marL="0" indent="0">
              <a:buNone/>
            </a:pPr>
            <a:endParaRPr lang="de-DE" sz="1000" dirty="0"/>
          </a:p>
          <a:p>
            <a:r>
              <a:rPr lang="de-DE" dirty="0"/>
              <a:t>Hochwasserkarten schaffen also Risikobewusstsein.</a:t>
            </a:r>
          </a:p>
          <a:p>
            <a:pPr lvl="1"/>
            <a:r>
              <a:rPr lang="de-DE" dirty="0"/>
              <a:t>Wissenkönnen / Wissenmüssen</a:t>
            </a:r>
          </a:p>
          <a:p>
            <a:pPr marL="355600" lvl="1" indent="0">
              <a:buNone/>
            </a:pPr>
            <a:endParaRPr lang="de-DE" sz="900" dirty="0"/>
          </a:p>
          <a:p>
            <a:r>
              <a:rPr lang="de-DE" dirty="0"/>
              <a:t>Risikobewusstsein begründet Pflicht zu Risikoanalyse, Dokumentation und ggf. Ergreifen von risikoangemessenen organisatorischen Maßnahmen</a:t>
            </a:r>
          </a:p>
          <a:p>
            <a:pPr marL="0" indent="0">
              <a:buNone/>
            </a:pPr>
            <a:endParaRPr lang="de-DE" sz="1050" dirty="0"/>
          </a:p>
          <a:p>
            <a:r>
              <a:rPr lang="de-DE" dirty="0"/>
              <a:t>Ohne dokumentierte Risikoanalyse – ohne ggf. erforderliche Maßnahmen – keine Entlastungsmöglichkeit für GL – es droht die persönliche Haftung der GL oder Betriebsbeauftragten (bußgeld- oder strafrechtlich und zivilrechtlich) und die Haftung des Unternehmens (Verbandsbuße)</a:t>
            </a:r>
          </a:p>
          <a:p>
            <a:endParaRPr lang="de-DE" dirty="0"/>
          </a:p>
        </p:txBody>
      </p:sp>
      <p:sp>
        <p:nvSpPr>
          <p:cNvPr id="7" name="Fußzeilenplatzhalter 6">
            <a:extLst>
              <a:ext uri="{FF2B5EF4-FFF2-40B4-BE49-F238E27FC236}">
                <a16:creationId xmlns:a16="http://schemas.microsoft.com/office/drawing/2014/main" id="{765F52DD-34DC-49EE-96EC-B1A40372CB9B}"/>
              </a:ext>
            </a:extLst>
          </p:cNvPr>
          <p:cNvSpPr>
            <a:spLocks noGrp="1"/>
          </p:cNvSpPr>
          <p:nvPr>
            <p:ph type="ftr" sz="quarter" idx="10"/>
          </p:nvPr>
        </p:nvSpPr>
        <p:spPr/>
        <p:txBody>
          <a:bodyPr/>
          <a:lstStyle/>
          <a:p>
            <a:r>
              <a:rPr lang="de-DE" dirty="0"/>
              <a:t>Regierungspräsidium Stuttgart / VSC-Team</a:t>
            </a:r>
          </a:p>
        </p:txBody>
      </p:sp>
      <p:sp>
        <p:nvSpPr>
          <p:cNvPr id="8" name="Foliennummernplatzhalter 7">
            <a:extLst>
              <a:ext uri="{FF2B5EF4-FFF2-40B4-BE49-F238E27FC236}">
                <a16:creationId xmlns:a16="http://schemas.microsoft.com/office/drawing/2014/main" id="{CD24A6C4-C662-4D51-94DE-D8FEB3F29A59}"/>
              </a:ext>
            </a:extLst>
          </p:cNvPr>
          <p:cNvSpPr>
            <a:spLocks noGrp="1"/>
          </p:cNvSpPr>
          <p:nvPr>
            <p:ph type="sldNum" sz="quarter" idx="11"/>
          </p:nvPr>
        </p:nvSpPr>
        <p:spPr/>
        <p:txBody>
          <a:bodyPr/>
          <a:lstStyle/>
          <a:p>
            <a:fld id="{3246854A-F06E-4786-B7B9-1D37875D3E50}" type="slidenum">
              <a:rPr lang="de-DE" altLang="de-DE" smtClean="0"/>
              <a:pPr/>
              <a:t>31</a:t>
            </a:fld>
            <a:endParaRPr lang="de-DE" altLang="de-DE" dirty="0"/>
          </a:p>
        </p:txBody>
      </p:sp>
    </p:spTree>
    <p:extLst>
      <p:ext uri="{BB962C8B-B14F-4D97-AF65-F5344CB8AC3E}">
        <p14:creationId xmlns:p14="http://schemas.microsoft.com/office/powerpoint/2010/main" val="7672096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t>Risikoanalyse</a:t>
            </a:r>
          </a:p>
        </p:txBody>
      </p:sp>
      <p:sp>
        <p:nvSpPr>
          <p:cNvPr id="3" name="Untertitel 2"/>
          <p:cNvSpPr>
            <a:spLocks noGrp="1"/>
          </p:cNvSpPr>
          <p:nvPr>
            <p:ph type="subTitle" idx="1"/>
          </p:nvPr>
        </p:nvSpPr>
        <p:spPr/>
        <p:txBody>
          <a:bodyPr/>
          <a:lstStyle/>
          <a:p>
            <a:r>
              <a:rPr lang="de-DE" dirty="0"/>
              <a:t>Wie ist die Gefahr und wie wirkt </a:t>
            </a:r>
            <a:br>
              <a:rPr lang="de-DE" dirty="0"/>
            </a:br>
            <a:r>
              <a:rPr lang="de-DE" dirty="0"/>
              <a:t>sie sich auf unser Unternehmen aus?</a:t>
            </a:r>
          </a:p>
        </p:txBody>
      </p:sp>
      <p:pic>
        <p:nvPicPr>
          <p:cNvPr id="2050" name="Picture 2" descr="Z:\TD\Spaces\099 VSC Vorlagen\VSC-Team Grafiken\Bikablo Sammlung\Lupe ohne Füllung freigestellt.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516688" y="3954016"/>
            <a:ext cx="1918981" cy="1813081"/>
          </a:xfrm>
          <a:prstGeom prst="rect">
            <a:avLst/>
          </a:prstGeom>
          <a:noFill/>
          <a:extLst>
            <a:ext uri="{909E8E84-426E-40DD-AFC4-6F175D3DCCD1}">
              <a14:hiddenFill xmlns:a14="http://schemas.microsoft.com/office/drawing/2010/main">
                <a:solidFill>
                  <a:srgbClr val="FFFFFF"/>
                </a:solidFill>
              </a14:hiddenFill>
            </a:ext>
          </a:extLst>
        </p:spPr>
      </p:pic>
      <p:sp>
        <p:nvSpPr>
          <p:cNvPr id="4" name="Fußzeilenplatzhalter 2">
            <a:extLst>
              <a:ext uri="{FF2B5EF4-FFF2-40B4-BE49-F238E27FC236}">
                <a16:creationId xmlns:a16="http://schemas.microsoft.com/office/drawing/2014/main" id="{6E18E7BB-C72B-430F-8C2B-B367AC39A8C3}"/>
              </a:ext>
            </a:extLst>
          </p:cNvPr>
          <p:cNvSpPr txBox="1">
            <a:spLocks/>
          </p:cNvSpPr>
          <p:nvPr/>
        </p:nvSpPr>
        <p:spPr>
          <a:xfrm>
            <a:off x="986684" y="6489368"/>
            <a:ext cx="6199595" cy="252000"/>
          </a:xfrm>
          <a:prstGeom prst="rect">
            <a:avLst/>
          </a:prstGeom>
        </p:spPr>
        <p:txBody>
          <a:bodyPr/>
          <a:lstStyle>
            <a:defPPr>
              <a:defRPr lang="de-DE"/>
            </a:defPPr>
            <a:lvl1pPr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5pPr>
            <a:lvl6pPr marL="2286000" algn="l" defTabSz="914400" rtl="0" eaLnBrk="1" latinLnBrk="0" hangingPunct="1">
              <a:defRPr sz="2400" kern="1200">
                <a:solidFill>
                  <a:schemeClr val="tx1"/>
                </a:solidFill>
                <a:latin typeface="Calibri" pitchFamily="34" charset="0"/>
                <a:ea typeface="MS PGothic" pitchFamily="34" charset="-128"/>
                <a:cs typeface="+mn-cs"/>
              </a:defRPr>
            </a:lvl6pPr>
            <a:lvl7pPr marL="2743200" algn="l" defTabSz="914400" rtl="0" eaLnBrk="1" latinLnBrk="0" hangingPunct="1">
              <a:defRPr sz="2400" kern="1200">
                <a:solidFill>
                  <a:schemeClr val="tx1"/>
                </a:solidFill>
                <a:latin typeface="Calibri" pitchFamily="34" charset="0"/>
                <a:ea typeface="MS PGothic" pitchFamily="34" charset="-128"/>
                <a:cs typeface="+mn-cs"/>
              </a:defRPr>
            </a:lvl7pPr>
            <a:lvl8pPr marL="3200400" algn="l" defTabSz="914400" rtl="0" eaLnBrk="1" latinLnBrk="0" hangingPunct="1">
              <a:defRPr sz="2400" kern="1200">
                <a:solidFill>
                  <a:schemeClr val="tx1"/>
                </a:solidFill>
                <a:latin typeface="Calibri" pitchFamily="34" charset="0"/>
                <a:ea typeface="MS PGothic" pitchFamily="34" charset="-128"/>
                <a:cs typeface="+mn-cs"/>
              </a:defRPr>
            </a:lvl8pPr>
            <a:lvl9pPr marL="3657600" algn="l" defTabSz="914400" rtl="0" eaLnBrk="1" latinLnBrk="0" hangingPunct="1">
              <a:defRPr sz="2400" kern="1200">
                <a:solidFill>
                  <a:schemeClr val="tx1"/>
                </a:solidFill>
                <a:latin typeface="Calibri" pitchFamily="34" charset="0"/>
                <a:ea typeface="MS PGothic" pitchFamily="34" charset="-128"/>
                <a:cs typeface="+mn-cs"/>
              </a:defRPr>
            </a:lvl9pPr>
          </a:lstStyle>
          <a:p>
            <a:r>
              <a:rPr lang="de-DE" sz="900" dirty="0">
                <a:latin typeface="Arial" panose="020B0604020202020204" pitchFamily="34" charset="0"/>
                <a:cs typeface="Arial" panose="020B0604020202020204" pitchFamily="34" charset="0"/>
              </a:rPr>
              <a:t>Regierungspräsidium Stuttgart / VSC-Team</a:t>
            </a:r>
          </a:p>
        </p:txBody>
      </p:sp>
    </p:spTree>
    <p:extLst>
      <p:ext uri="{BB962C8B-B14F-4D97-AF65-F5344CB8AC3E}">
        <p14:creationId xmlns:p14="http://schemas.microsoft.com/office/powerpoint/2010/main" val="47472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338" name="Titel 1"/>
          <p:cNvSpPr>
            <a:spLocks noGrp="1"/>
          </p:cNvSpPr>
          <p:nvPr>
            <p:ph type="title"/>
          </p:nvPr>
        </p:nvSpPr>
        <p:spPr>
          <a:xfrm>
            <a:off x="1127125" y="692150"/>
            <a:ext cx="7632700" cy="1263650"/>
          </a:xfrm>
        </p:spPr>
        <p:txBody>
          <a:bodyPr/>
          <a:lstStyle/>
          <a:p>
            <a:pPr eaLnBrk="1" hangingPunct="1"/>
            <a:r>
              <a:rPr lang="de-DE" altLang="de-DE" dirty="0">
                <a:latin typeface="Times" pitchFamily="18" charset="0"/>
              </a:rPr>
              <a:t>Vier Fallbeispiele einer Kommune in Baden-Württemberg</a:t>
            </a:r>
            <a:br>
              <a:rPr lang="de-DE" altLang="de-DE" dirty="0">
                <a:latin typeface="Times" pitchFamily="18" charset="0"/>
              </a:rPr>
            </a:br>
            <a:endParaRPr lang="de-DE" altLang="de-DE" dirty="0">
              <a:latin typeface="Times" pitchFamily="18" charset="0"/>
            </a:endParaRPr>
          </a:p>
        </p:txBody>
      </p:sp>
      <p:pic>
        <p:nvPicPr>
          <p:cNvPr id="14341" name="Bild 1" descr="Nürtingen-Luftbild.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52438" y="1954213"/>
            <a:ext cx="8691562"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p:cNvSpPr txBox="1">
            <a:spLocks noChangeArrowheads="1"/>
          </p:cNvSpPr>
          <p:nvPr/>
        </p:nvSpPr>
        <p:spPr bwMode="auto">
          <a:xfrm>
            <a:off x="4284663" y="4967288"/>
            <a:ext cx="2555875"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 tIns="36000" rIns="72000" bIns="72000">
            <a:spAutoFit/>
          </a:bodyPr>
          <a:lstStyle>
            <a:lvl1pPr eaLnBrk="0" hangingPunct="0">
              <a:buFont typeface="Arial" pitchFamily="34" charset="0"/>
              <a:buChar char="•"/>
              <a:defRPr sz="2000">
                <a:solidFill>
                  <a:schemeClr val="tx1"/>
                </a:solidFill>
                <a:latin typeface="Times" pitchFamily="18" charset="0"/>
                <a:ea typeface="MS PGothic" pitchFamily="34" charset="-128"/>
              </a:defRPr>
            </a:lvl1pPr>
            <a:lvl2pPr marL="742950" indent="-285750" eaLnBrk="0" hangingPunct="0">
              <a:buFont typeface="Arial" pitchFamily="34" charset="0"/>
              <a:buChar char="–"/>
              <a:defRPr sz="2000">
                <a:solidFill>
                  <a:schemeClr val="tx1"/>
                </a:solidFill>
                <a:latin typeface="Times" pitchFamily="18" charset="0"/>
                <a:ea typeface="MS PGothic" pitchFamily="34" charset="-128"/>
              </a:defRPr>
            </a:lvl2pPr>
            <a:lvl3pPr marL="1143000" indent="-228600" eaLnBrk="0" hangingPunct="0">
              <a:buFont typeface="Arial" pitchFamily="34" charset="0"/>
              <a:buChar char="•"/>
              <a:defRPr sz="2000">
                <a:solidFill>
                  <a:schemeClr val="tx1"/>
                </a:solidFill>
                <a:latin typeface="Times" pitchFamily="18" charset="0"/>
                <a:ea typeface="MS PGothic" pitchFamily="34" charset="-128"/>
              </a:defRPr>
            </a:lvl3pPr>
            <a:lvl4pPr marL="1600200" indent="-228600" eaLnBrk="0" hangingPunct="0">
              <a:buFont typeface="Arial" pitchFamily="34" charset="0"/>
              <a:buChar char="–"/>
              <a:defRPr sz="2000">
                <a:solidFill>
                  <a:schemeClr val="tx1"/>
                </a:solidFill>
                <a:latin typeface="Times" pitchFamily="18" charset="0"/>
                <a:ea typeface="MS PGothic" pitchFamily="34" charset="-128"/>
              </a:defRPr>
            </a:lvl4pPr>
            <a:lvl5pPr marL="2057400" indent="-228600" eaLnBrk="0" hangingPunct="0">
              <a:buFont typeface="Arial" pitchFamily="34" charset="0"/>
              <a:buChar char="»"/>
              <a:defRPr sz="2000">
                <a:solidFill>
                  <a:schemeClr val="tx1"/>
                </a:solidFill>
                <a:latin typeface="Times" pitchFamily="18" charset="0"/>
                <a:ea typeface="MS PGothic" pitchFamily="34" charset="-128"/>
              </a:defRPr>
            </a:lvl5pPr>
            <a:lvl6pPr marL="25146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6pPr>
            <a:lvl7pPr marL="29718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7pPr>
            <a:lvl8pPr marL="34290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8pPr>
            <a:lvl9pPr marL="38862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9pPr>
          </a:lstStyle>
          <a:p>
            <a:pPr eaLnBrk="1" hangingPunct="1">
              <a:buFontTx/>
              <a:buNone/>
            </a:pPr>
            <a:r>
              <a:rPr lang="de-DE" altLang="de-DE" sz="1500" dirty="0">
                <a:solidFill>
                  <a:prstClr val="black"/>
                </a:solidFill>
                <a:latin typeface="Arial" pitchFamily="34" charset="0"/>
                <a:cs typeface="Arial" pitchFamily="34" charset="0"/>
              </a:rPr>
              <a:t>Kulturdenkmal</a:t>
            </a:r>
          </a:p>
        </p:txBody>
      </p:sp>
      <p:sp>
        <p:nvSpPr>
          <p:cNvPr id="8" name="Textfeld 7"/>
          <p:cNvSpPr txBox="1">
            <a:spLocks noChangeArrowheads="1"/>
          </p:cNvSpPr>
          <p:nvPr/>
        </p:nvSpPr>
        <p:spPr bwMode="auto">
          <a:xfrm>
            <a:off x="2124075" y="4114800"/>
            <a:ext cx="1836738"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 tIns="36000" rIns="72000" bIns="72000">
            <a:spAutoFit/>
          </a:bodyPr>
          <a:lstStyle>
            <a:lvl1pPr eaLnBrk="0" hangingPunct="0">
              <a:buFont typeface="Arial" pitchFamily="34" charset="0"/>
              <a:buChar char="•"/>
              <a:defRPr sz="2000">
                <a:solidFill>
                  <a:schemeClr val="tx1"/>
                </a:solidFill>
                <a:latin typeface="Times" pitchFamily="18" charset="0"/>
                <a:ea typeface="MS PGothic" pitchFamily="34" charset="-128"/>
              </a:defRPr>
            </a:lvl1pPr>
            <a:lvl2pPr marL="742950" indent="-285750" eaLnBrk="0" hangingPunct="0">
              <a:buFont typeface="Arial" pitchFamily="34" charset="0"/>
              <a:buChar char="–"/>
              <a:defRPr sz="2000">
                <a:solidFill>
                  <a:schemeClr val="tx1"/>
                </a:solidFill>
                <a:latin typeface="Times" pitchFamily="18" charset="0"/>
                <a:ea typeface="MS PGothic" pitchFamily="34" charset="-128"/>
              </a:defRPr>
            </a:lvl2pPr>
            <a:lvl3pPr marL="1143000" indent="-228600" eaLnBrk="0" hangingPunct="0">
              <a:buFont typeface="Arial" pitchFamily="34" charset="0"/>
              <a:buChar char="•"/>
              <a:defRPr sz="2000">
                <a:solidFill>
                  <a:schemeClr val="tx1"/>
                </a:solidFill>
                <a:latin typeface="Times" pitchFamily="18" charset="0"/>
                <a:ea typeface="MS PGothic" pitchFamily="34" charset="-128"/>
              </a:defRPr>
            </a:lvl3pPr>
            <a:lvl4pPr marL="1600200" indent="-228600" eaLnBrk="0" hangingPunct="0">
              <a:buFont typeface="Arial" pitchFamily="34" charset="0"/>
              <a:buChar char="–"/>
              <a:defRPr sz="2000">
                <a:solidFill>
                  <a:schemeClr val="tx1"/>
                </a:solidFill>
                <a:latin typeface="Times" pitchFamily="18" charset="0"/>
                <a:ea typeface="MS PGothic" pitchFamily="34" charset="-128"/>
              </a:defRPr>
            </a:lvl4pPr>
            <a:lvl5pPr marL="2057400" indent="-228600" eaLnBrk="0" hangingPunct="0">
              <a:buFont typeface="Arial" pitchFamily="34" charset="0"/>
              <a:buChar char="»"/>
              <a:defRPr sz="2000">
                <a:solidFill>
                  <a:schemeClr val="tx1"/>
                </a:solidFill>
                <a:latin typeface="Times" pitchFamily="18" charset="0"/>
                <a:ea typeface="MS PGothic" pitchFamily="34" charset="-128"/>
              </a:defRPr>
            </a:lvl5pPr>
            <a:lvl6pPr marL="25146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6pPr>
            <a:lvl7pPr marL="29718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7pPr>
            <a:lvl8pPr marL="34290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8pPr>
            <a:lvl9pPr marL="38862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9pPr>
          </a:lstStyle>
          <a:p>
            <a:pPr eaLnBrk="1" hangingPunct="1">
              <a:buFontTx/>
              <a:buNone/>
            </a:pPr>
            <a:r>
              <a:rPr lang="de-DE" altLang="de-DE" sz="1500" dirty="0">
                <a:solidFill>
                  <a:prstClr val="black"/>
                </a:solidFill>
                <a:latin typeface="Arial" pitchFamily="34" charset="0"/>
                <a:cs typeface="Arial" pitchFamily="34" charset="0"/>
              </a:rPr>
              <a:t>Realschule</a:t>
            </a:r>
          </a:p>
        </p:txBody>
      </p:sp>
      <p:sp>
        <p:nvSpPr>
          <p:cNvPr id="10" name="Textfeld 9"/>
          <p:cNvSpPr txBox="1">
            <a:spLocks noChangeArrowheads="1"/>
          </p:cNvSpPr>
          <p:nvPr/>
        </p:nvSpPr>
        <p:spPr bwMode="auto">
          <a:xfrm>
            <a:off x="3563938" y="2776538"/>
            <a:ext cx="1727200"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 tIns="36000" rIns="72000" bIns="72000">
            <a:spAutoFit/>
          </a:bodyPr>
          <a:lstStyle>
            <a:lvl1pPr eaLnBrk="0" hangingPunct="0">
              <a:buFont typeface="Arial" pitchFamily="34" charset="0"/>
              <a:buChar char="•"/>
              <a:defRPr sz="2000">
                <a:solidFill>
                  <a:schemeClr val="tx1"/>
                </a:solidFill>
                <a:latin typeface="Times" pitchFamily="18" charset="0"/>
                <a:ea typeface="MS PGothic" pitchFamily="34" charset="-128"/>
              </a:defRPr>
            </a:lvl1pPr>
            <a:lvl2pPr marL="742950" indent="-285750" eaLnBrk="0" hangingPunct="0">
              <a:buFont typeface="Arial" pitchFamily="34" charset="0"/>
              <a:buChar char="–"/>
              <a:defRPr sz="2000">
                <a:solidFill>
                  <a:schemeClr val="tx1"/>
                </a:solidFill>
                <a:latin typeface="Times" pitchFamily="18" charset="0"/>
                <a:ea typeface="MS PGothic" pitchFamily="34" charset="-128"/>
              </a:defRPr>
            </a:lvl2pPr>
            <a:lvl3pPr marL="1143000" indent="-228600" eaLnBrk="0" hangingPunct="0">
              <a:buFont typeface="Arial" pitchFamily="34" charset="0"/>
              <a:buChar char="•"/>
              <a:defRPr sz="2000">
                <a:solidFill>
                  <a:schemeClr val="tx1"/>
                </a:solidFill>
                <a:latin typeface="Times" pitchFamily="18" charset="0"/>
                <a:ea typeface="MS PGothic" pitchFamily="34" charset="-128"/>
              </a:defRPr>
            </a:lvl3pPr>
            <a:lvl4pPr marL="1600200" indent="-228600" eaLnBrk="0" hangingPunct="0">
              <a:buFont typeface="Arial" pitchFamily="34" charset="0"/>
              <a:buChar char="–"/>
              <a:defRPr sz="2000">
                <a:solidFill>
                  <a:schemeClr val="tx1"/>
                </a:solidFill>
                <a:latin typeface="Times" pitchFamily="18" charset="0"/>
                <a:ea typeface="MS PGothic" pitchFamily="34" charset="-128"/>
              </a:defRPr>
            </a:lvl4pPr>
            <a:lvl5pPr marL="2057400" indent="-228600" eaLnBrk="0" hangingPunct="0">
              <a:buFont typeface="Arial" pitchFamily="34" charset="0"/>
              <a:buChar char="»"/>
              <a:defRPr sz="2000">
                <a:solidFill>
                  <a:schemeClr val="tx1"/>
                </a:solidFill>
                <a:latin typeface="Times" pitchFamily="18" charset="0"/>
                <a:ea typeface="MS PGothic" pitchFamily="34" charset="-128"/>
              </a:defRPr>
            </a:lvl5pPr>
            <a:lvl6pPr marL="25146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6pPr>
            <a:lvl7pPr marL="29718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7pPr>
            <a:lvl8pPr marL="34290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8pPr>
            <a:lvl9pPr marL="38862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9pPr>
          </a:lstStyle>
          <a:p>
            <a:pPr eaLnBrk="1" hangingPunct="1">
              <a:buFontTx/>
              <a:buNone/>
            </a:pPr>
            <a:r>
              <a:rPr lang="de-DE" altLang="de-DE" sz="1500" dirty="0">
                <a:solidFill>
                  <a:prstClr val="black"/>
                </a:solidFill>
                <a:latin typeface="Arial" pitchFamily="34" charset="0"/>
                <a:cs typeface="Arial" pitchFamily="34" charset="0"/>
              </a:rPr>
              <a:t>Supermarkt</a:t>
            </a:r>
          </a:p>
        </p:txBody>
      </p:sp>
      <p:sp>
        <p:nvSpPr>
          <p:cNvPr id="11" name="Textfeld 10"/>
          <p:cNvSpPr txBox="1">
            <a:spLocks noChangeArrowheads="1"/>
          </p:cNvSpPr>
          <p:nvPr/>
        </p:nvSpPr>
        <p:spPr bwMode="auto">
          <a:xfrm>
            <a:off x="6084888" y="2276475"/>
            <a:ext cx="1655762"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 tIns="36000" rIns="72000" bIns="72000">
            <a:spAutoFit/>
          </a:bodyPr>
          <a:lstStyle>
            <a:lvl1pPr eaLnBrk="0" hangingPunct="0">
              <a:buFont typeface="Arial" pitchFamily="34" charset="0"/>
              <a:buChar char="•"/>
              <a:defRPr sz="2000">
                <a:solidFill>
                  <a:schemeClr val="tx1"/>
                </a:solidFill>
                <a:latin typeface="Times" pitchFamily="18" charset="0"/>
                <a:ea typeface="MS PGothic" pitchFamily="34" charset="-128"/>
              </a:defRPr>
            </a:lvl1pPr>
            <a:lvl2pPr marL="742950" indent="-285750" eaLnBrk="0" hangingPunct="0">
              <a:buFont typeface="Arial" pitchFamily="34" charset="0"/>
              <a:buChar char="–"/>
              <a:defRPr sz="2000">
                <a:solidFill>
                  <a:schemeClr val="tx1"/>
                </a:solidFill>
                <a:latin typeface="Times" pitchFamily="18" charset="0"/>
                <a:ea typeface="MS PGothic" pitchFamily="34" charset="-128"/>
              </a:defRPr>
            </a:lvl2pPr>
            <a:lvl3pPr marL="1143000" indent="-228600" eaLnBrk="0" hangingPunct="0">
              <a:buFont typeface="Arial" pitchFamily="34" charset="0"/>
              <a:buChar char="•"/>
              <a:defRPr sz="2000">
                <a:solidFill>
                  <a:schemeClr val="tx1"/>
                </a:solidFill>
                <a:latin typeface="Times" pitchFamily="18" charset="0"/>
                <a:ea typeface="MS PGothic" pitchFamily="34" charset="-128"/>
              </a:defRPr>
            </a:lvl3pPr>
            <a:lvl4pPr marL="1600200" indent="-228600" eaLnBrk="0" hangingPunct="0">
              <a:buFont typeface="Arial" pitchFamily="34" charset="0"/>
              <a:buChar char="–"/>
              <a:defRPr sz="2000">
                <a:solidFill>
                  <a:schemeClr val="tx1"/>
                </a:solidFill>
                <a:latin typeface="Times" pitchFamily="18" charset="0"/>
                <a:ea typeface="MS PGothic" pitchFamily="34" charset="-128"/>
              </a:defRPr>
            </a:lvl4pPr>
            <a:lvl5pPr marL="2057400" indent="-228600" eaLnBrk="0" hangingPunct="0">
              <a:buFont typeface="Arial" pitchFamily="34" charset="0"/>
              <a:buChar char="»"/>
              <a:defRPr sz="2000">
                <a:solidFill>
                  <a:schemeClr val="tx1"/>
                </a:solidFill>
                <a:latin typeface="Times" pitchFamily="18" charset="0"/>
                <a:ea typeface="MS PGothic" pitchFamily="34" charset="-128"/>
              </a:defRPr>
            </a:lvl5pPr>
            <a:lvl6pPr marL="25146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6pPr>
            <a:lvl7pPr marL="29718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7pPr>
            <a:lvl8pPr marL="34290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8pPr>
            <a:lvl9pPr marL="38862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9pPr>
          </a:lstStyle>
          <a:p>
            <a:pPr eaLnBrk="1" hangingPunct="1">
              <a:buFontTx/>
              <a:buNone/>
            </a:pPr>
            <a:r>
              <a:rPr lang="de-DE" altLang="de-DE" sz="1500" dirty="0">
                <a:solidFill>
                  <a:prstClr val="black"/>
                </a:solidFill>
                <a:latin typeface="Arial" pitchFamily="34" charset="0"/>
                <a:cs typeface="Arial" pitchFamily="34" charset="0"/>
              </a:rPr>
              <a:t>Industriebetrieb</a:t>
            </a:r>
          </a:p>
        </p:txBody>
      </p:sp>
      <p:sp>
        <p:nvSpPr>
          <p:cNvPr id="3" name="Fußzeilenplatzhalter 2">
            <a:extLst>
              <a:ext uri="{FF2B5EF4-FFF2-40B4-BE49-F238E27FC236}">
                <a16:creationId xmlns:a16="http://schemas.microsoft.com/office/drawing/2014/main" id="{8B8ECBFC-DE88-4545-B4A7-54FDC32BD856}"/>
              </a:ext>
            </a:extLst>
          </p:cNvPr>
          <p:cNvSpPr>
            <a:spLocks noGrp="1"/>
          </p:cNvSpPr>
          <p:nvPr>
            <p:ph type="ftr" sz="quarter" idx="10"/>
          </p:nvPr>
        </p:nvSpPr>
        <p:spPr/>
        <p:txBody>
          <a:bodyPr/>
          <a:lstStyle/>
          <a:p>
            <a:r>
              <a:rPr lang="de-DE" dirty="0"/>
              <a:t>Regierungspräsidium Stuttgart / VSC-Team</a:t>
            </a:r>
          </a:p>
        </p:txBody>
      </p:sp>
      <p:sp>
        <p:nvSpPr>
          <p:cNvPr id="4" name="Foliennummernplatzhalter 3">
            <a:extLst>
              <a:ext uri="{FF2B5EF4-FFF2-40B4-BE49-F238E27FC236}">
                <a16:creationId xmlns:a16="http://schemas.microsoft.com/office/drawing/2014/main" id="{5C1BADFB-D930-4809-BD17-A1FD9B037F3B}"/>
              </a:ext>
            </a:extLst>
          </p:cNvPr>
          <p:cNvSpPr>
            <a:spLocks noGrp="1"/>
          </p:cNvSpPr>
          <p:nvPr>
            <p:ph type="sldNum" sz="quarter" idx="11"/>
          </p:nvPr>
        </p:nvSpPr>
        <p:spPr/>
        <p:txBody>
          <a:bodyPr/>
          <a:lstStyle/>
          <a:p>
            <a:fld id="{3246854A-F06E-4786-B7B9-1D37875D3E50}" type="slidenum">
              <a:rPr lang="de-DE" altLang="de-DE" smtClean="0"/>
              <a:pPr/>
              <a:t>33</a:t>
            </a:fld>
            <a:endParaRPr lang="de-DE" altLang="de-DE" dirty="0"/>
          </a:p>
        </p:txBody>
      </p:sp>
    </p:spTree>
    <p:extLst>
      <p:ext uri="{BB962C8B-B14F-4D97-AF65-F5344CB8AC3E}">
        <p14:creationId xmlns:p14="http://schemas.microsoft.com/office/powerpoint/2010/main" val="2593407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1999"/>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1999"/>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1999"/>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19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2" name="Titel 1"/>
          <p:cNvSpPr>
            <a:spLocks noGrp="1"/>
          </p:cNvSpPr>
          <p:nvPr>
            <p:ph type="title"/>
          </p:nvPr>
        </p:nvSpPr>
        <p:spPr/>
        <p:txBody>
          <a:bodyPr/>
          <a:lstStyle/>
          <a:p>
            <a:pPr eaLnBrk="1" hangingPunct="1"/>
            <a:r>
              <a:rPr lang="de-DE" altLang="de-DE" dirty="0">
                <a:latin typeface="Times" pitchFamily="18" charset="0"/>
              </a:rPr>
              <a:t>Überflutungsflächen und -häufigkeiten </a:t>
            </a:r>
            <a:br>
              <a:rPr lang="de-DE" altLang="de-DE" dirty="0">
                <a:latin typeface="Times" pitchFamily="18" charset="0"/>
              </a:rPr>
            </a:br>
            <a:r>
              <a:rPr lang="de-DE" altLang="de-DE" dirty="0">
                <a:latin typeface="Times" pitchFamily="18" charset="0"/>
              </a:rPr>
              <a:t>bei einem Kulturdenkmal in der Altstadt</a:t>
            </a:r>
            <a:br>
              <a:rPr lang="de-DE" altLang="de-DE" dirty="0">
                <a:latin typeface="Times" pitchFamily="18" charset="0"/>
              </a:rPr>
            </a:br>
            <a:endParaRPr lang="de-DE" altLang="de-DE" dirty="0">
              <a:latin typeface="Times" pitchFamily="18" charset="0"/>
            </a:endParaRPr>
          </a:p>
        </p:txBody>
      </p:sp>
      <p:pic>
        <p:nvPicPr>
          <p:cNvPr id="15365" name="Bild 2" descr="Karte-salemer-Hof2.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81013" y="1984375"/>
            <a:ext cx="8639175"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Gerade Verbindung mit Pfeil 9"/>
          <p:cNvCxnSpPr/>
          <p:nvPr/>
        </p:nvCxnSpPr>
        <p:spPr>
          <a:xfrm>
            <a:off x="4319588" y="4437063"/>
            <a:ext cx="3968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5367" name="Textfeld 13"/>
          <p:cNvSpPr txBox="1">
            <a:spLocks noChangeArrowheads="1"/>
          </p:cNvSpPr>
          <p:nvPr/>
        </p:nvSpPr>
        <p:spPr bwMode="auto">
          <a:xfrm>
            <a:off x="2700338" y="4267200"/>
            <a:ext cx="1619250" cy="571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 tIns="36000" rIns="72000" bIns="72000">
            <a:spAutoFit/>
          </a:bodyPr>
          <a:lstStyle>
            <a:lvl1pPr eaLnBrk="0" hangingPunct="0">
              <a:buFont typeface="Arial" pitchFamily="34" charset="0"/>
              <a:buChar char="•"/>
              <a:defRPr sz="2000">
                <a:solidFill>
                  <a:schemeClr val="tx1"/>
                </a:solidFill>
                <a:latin typeface="Times" pitchFamily="18" charset="0"/>
                <a:ea typeface="MS PGothic" pitchFamily="34" charset="-128"/>
              </a:defRPr>
            </a:lvl1pPr>
            <a:lvl2pPr marL="742950" indent="-285750" eaLnBrk="0" hangingPunct="0">
              <a:buFont typeface="Arial" pitchFamily="34" charset="0"/>
              <a:buChar char="–"/>
              <a:defRPr sz="2000">
                <a:solidFill>
                  <a:schemeClr val="tx1"/>
                </a:solidFill>
                <a:latin typeface="Times" pitchFamily="18" charset="0"/>
                <a:ea typeface="MS PGothic" pitchFamily="34" charset="-128"/>
              </a:defRPr>
            </a:lvl2pPr>
            <a:lvl3pPr marL="1143000" indent="-228600" eaLnBrk="0" hangingPunct="0">
              <a:buFont typeface="Arial" pitchFamily="34" charset="0"/>
              <a:buChar char="•"/>
              <a:defRPr sz="2000">
                <a:solidFill>
                  <a:schemeClr val="tx1"/>
                </a:solidFill>
                <a:latin typeface="Times" pitchFamily="18" charset="0"/>
                <a:ea typeface="MS PGothic" pitchFamily="34" charset="-128"/>
              </a:defRPr>
            </a:lvl3pPr>
            <a:lvl4pPr marL="1600200" indent="-228600" eaLnBrk="0" hangingPunct="0">
              <a:buFont typeface="Arial" pitchFamily="34" charset="0"/>
              <a:buChar char="–"/>
              <a:defRPr sz="2000">
                <a:solidFill>
                  <a:schemeClr val="tx1"/>
                </a:solidFill>
                <a:latin typeface="Times" pitchFamily="18" charset="0"/>
                <a:ea typeface="MS PGothic" pitchFamily="34" charset="-128"/>
              </a:defRPr>
            </a:lvl4pPr>
            <a:lvl5pPr marL="2057400" indent="-228600" eaLnBrk="0" hangingPunct="0">
              <a:buFont typeface="Arial" pitchFamily="34" charset="0"/>
              <a:buChar char="»"/>
              <a:defRPr sz="2000">
                <a:solidFill>
                  <a:schemeClr val="tx1"/>
                </a:solidFill>
                <a:latin typeface="Times" pitchFamily="18" charset="0"/>
                <a:ea typeface="MS PGothic" pitchFamily="34" charset="-128"/>
              </a:defRPr>
            </a:lvl5pPr>
            <a:lvl6pPr marL="25146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6pPr>
            <a:lvl7pPr marL="29718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7pPr>
            <a:lvl8pPr marL="34290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8pPr>
            <a:lvl9pPr marL="38862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9pPr>
          </a:lstStyle>
          <a:p>
            <a:pPr eaLnBrk="1" hangingPunct="1">
              <a:buFontTx/>
              <a:buNone/>
            </a:pPr>
            <a:r>
              <a:rPr lang="de-DE" altLang="de-DE" sz="1500" dirty="0">
                <a:solidFill>
                  <a:prstClr val="black"/>
                </a:solidFill>
                <a:latin typeface="Arial" pitchFamily="34" charset="0"/>
                <a:cs typeface="Arial" pitchFamily="34" charset="0"/>
              </a:rPr>
              <a:t>Kulturdenkmal in der Altstadt</a:t>
            </a:r>
          </a:p>
        </p:txBody>
      </p:sp>
      <p:sp>
        <p:nvSpPr>
          <p:cNvPr id="3" name="Fußzeilenplatzhalter 2">
            <a:extLst>
              <a:ext uri="{FF2B5EF4-FFF2-40B4-BE49-F238E27FC236}">
                <a16:creationId xmlns:a16="http://schemas.microsoft.com/office/drawing/2014/main" id="{068B8DD7-E6D9-425F-AEDF-42C74BF6FBD7}"/>
              </a:ext>
            </a:extLst>
          </p:cNvPr>
          <p:cNvSpPr>
            <a:spLocks noGrp="1"/>
          </p:cNvSpPr>
          <p:nvPr>
            <p:ph type="ftr" sz="quarter" idx="10"/>
          </p:nvPr>
        </p:nvSpPr>
        <p:spPr/>
        <p:txBody>
          <a:bodyPr/>
          <a:lstStyle/>
          <a:p>
            <a:r>
              <a:rPr lang="de-DE" dirty="0"/>
              <a:t>Regierungspräsidium Stuttgart / VSC-Team</a:t>
            </a:r>
          </a:p>
        </p:txBody>
      </p:sp>
      <p:sp>
        <p:nvSpPr>
          <p:cNvPr id="4" name="Foliennummernplatzhalter 3">
            <a:extLst>
              <a:ext uri="{FF2B5EF4-FFF2-40B4-BE49-F238E27FC236}">
                <a16:creationId xmlns:a16="http://schemas.microsoft.com/office/drawing/2014/main" id="{1A609695-CBD8-45E6-BF81-EDA2E4999611}"/>
              </a:ext>
            </a:extLst>
          </p:cNvPr>
          <p:cNvSpPr>
            <a:spLocks noGrp="1"/>
          </p:cNvSpPr>
          <p:nvPr>
            <p:ph type="sldNum" sz="quarter" idx="11"/>
          </p:nvPr>
        </p:nvSpPr>
        <p:spPr/>
        <p:txBody>
          <a:bodyPr/>
          <a:lstStyle/>
          <a:p>
            <a:fld id="{3246854A-F06E-4786-B7B9-1D37875D3E50}" type="slidenum">
              <a:rPr lang="de-DE" altLang="de-DE" smtClean="0"/>
              <a:pPr/>
              <a:t>34</a:t>
            </a:fld>
            <a:endParaRPr lang="de-DE" altLang="de-DE" dirty="0"/>
          </a:p>
        </p:txBody>
      </p:sp>
    </p:spTree>
    <p:extLst>
      <p:ext uri="{BB962C8B-B14F-4D97-AF65-F5344CB8AC3E}">
        <p14:creationId xmlns:p14="http://schemas.microsoft.com/office/powerpoint/2010/main" val="38411873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6386" name="Bild 1" descr="Karte-Malz2.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8313" y="1955800"/>
            <a:ext cx="8702675"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el 1"/>
          <p:cNvSpPr>
            <a:spLocks noGrp="1"/>
          </p:cNvSpPr>
          <p:nvPr>
            <p:ph type="title"/>
          </p:nvPr>
        </p:nvSpPr>
        <p:spPr>
          <a:xfrm>
            <a:off x="1116013" y="692150"/>
            <a:ext cx="7848600" cy="1263650"/>
          </a:xfrm>
        </p:spPr>
        <p:txBody>
          <a:bodyPr/>
          <a:lstStyle/>
          <a:p>
            <a:pPr eaLnBrk="1" hangingPunct="1"/>
            <a:r>
              <a:rPr lang="de-DE" altLang="de-DE" dirty="0">
                <a:latin typeface="Times" pitchFamily="18" charset="0"/>
              </a:rPr>
              <a:t>Überflutungsflächen und -häufigkeiten </a:t>
            </a:r>
            <a:br>
              <a:rPr lang="de-DE" altLang="de-DE" dirty="0">
                <a:latin typeface="Times" pitchFamily="18" charset="0"/>
              </a:rPr>
            </a:br>
            <a:r>
              <a:rPr lang="de-DE" altLang="de-DE" dirty="0">
                <a:latin typeface="Times" pitchFamily="18" charset="0"/>
              </a:rPr>
              <a:t>auf dem Firmengelände eines Produktionsbetriebs</a:t>
            </a:r>
            <a:br>
              <a:rPr lang="de-DE" altLang="de-DE" dirty="0">
                <a:latin typeface="Times" pitchFamily="18" charset="0"/>
              </a:rPr>
            </a:br>
            <a:endParaRPr lang="de-DE" altLang="de-DE" dirty="0">
              <a:latin typeface="Times" pitchFamily="18" charset="0"/>
            </a:endParaRPr>
          </a:p>
        </p:txBody>
      </p:sp>
      <p:sp>
        <p:nvSpPr>
          <p:cNvPr id="16390" name="Textfeld 17"/>
          <p:cNvSpPr txBox="1">
            <a:spLocks noChangeArrowheads="1"/>
          </p:cNvSpPr>
          <p:nvPr/>
        </p:nvSpPr>
        <p:spPr bwMode="auto">
          <a:xfrm>
            <a:off x="3419475" y="3260725"/>
            <a:ext cx="900113"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 tIns="36000" rIns="72000" bIns="72000">
            <a:spAutoFit/>
          </a:bodyPr>
          <a:lstStyle>
            <a:lvl1pPr eaLnBrk="0" hangingPunct="0">
              <a:buFont typeface="Arial" pitchFamily="34" charset="0"/>
              <a:buChar char="•"/>
              <a:defRPr sz="2000">
                <a:solidFill>
                  <a:schemeClr val="tx1"/>
                </a:solidFill>
                <a:latin typeface="Times" pitchFamily="18" charset="0"/>
                <a:ea typeface="MS PGothic" pitchFamily="34" charset="-128"/>
              </a:defRPr>
            </a:lvl1pPr>
            <a:lvl2pPr marL="742950" indent="-285750" eaLnBrk="0" hangingPunct="0">
              <a:buFont typeface="Arial" pitchFamily="34" charset="0"/>
              <a:buChar char="–"/>
              <a:defRPr sz="2000">
                <a:solidFill>
                  <a:schemeClr val="tx1"/>
                </a:solidFill>
                <a:latin typeface="Times" pitchFamily="18" charset="0"/>
                <a:ea typeface="MS PGothic" pitchFamily="34" charset="-128"/>
              </a:defRPr>
            </a:lvl2pPr>
            <a:lvl3pPr marL="1143000" indent="-228600" eaLnBrk="0" hangingPunct="0">
              <a:buFont typeface="Arial" pitchFamily="34" charset="0"/>
              <a:buChar char="•"/>
              <a:defRPr sz="2000">
                <a:solidFill>
                  <a:schemeClr val="tx1"/>
                </a:solidFill>
                <a:latin typeface="Times" pitchFamily="18" charset="0"/>
                <a:ea typeface="MS PGothic" pitchFamily="34" charset="-128"/>
              </a:defRPr>
            </a:lvl3pPr>
            <a:lvl4pPr marL="1600200" indent="-228600" eaLnBrk="0" hangingPunct="0">
              <a:buFont typeface="Arial" pitchFamily="34" charset="0"/>
              <a:buChar char="–"/>
              <a:defRPr sz="2000">
                <a:solidFill>
                  <a:schemeClr val="tx1"/>
                </a:solidFill>
                <a:latin typeface="Times" pitchFamily="18" charset="0"/>
                <a:ea typeface="MS PGothic" pitchFamily="34" charset="-128"/>
              </a:defRPr>
            </a:lvl4pPr>
            <a:lvl5pPr marL="2057400" indent="-228600" eaLnBrk="0" hangingPunct="0">
              <a:buFont typeface="Arial" pitchFamily="34" charset="0"/>
              <a:buChar char="»"/>
              <a:defRPr sz="2000">
                <a:solidFill>
                  <a:schemeClr val="tx1"/>
                </a:solidFill>
                <a:latin typeface="Times" pitchFamily="18" charset="0"/>
                <a:ea typeface="MS PGothic" pitchFamily="34" charset="-128"/>
              </a:defRPr>
            </a:lvl5pPr>
            <a:lvl6pPr marL="25146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6pPr>
            <a:lvl7pPr marL="29718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7pPr>
            <a:lvl8pPr marL="34290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8pPr>
            <a:lvl9pPr marL="38862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9pPr>
          </a:lstStyle>
          <a:p>
            <a:pPr eaLnBrk="1" hangingPunct="1">
              <a:buFontTx/>
              <a:buNone/>
            </a:pPr>
            <a:r>
              <a:rPr lang="de-DE" altLang="de-DE" sz="1500" dirty="0">
                <a:solidFill>
                  <a:prstClr val="black"/>
                </a:solidFill>
                <a:latin typeface="Arial" pitchFamily="34" charset="0"/>
                <a:cs typeface="Arial" pitchFamily="34" charset="0"/>
              </a:rPr>
              <a:t>Zentrale</a:t>
            </a:r>
          </a:p>
        </p:txBody>
      </p:sp>
      <p:sp>
        <p:nvSpPr>
          <p:cNvPr id="16391" name="Textfeld 18"/>
          <p:cNvSpPr txBox="1">
            <a:spLocks noChangeArrowheads="1"/>
          </p:cNvSpPr>
          <p:nvPr/>
        </p:nvSpPr>
        <p:spPr bwMode="auto">
          <a:xfrm>
            <a:off x="2916238" y="2276475"/>
            <a:ext cx="900112"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2000" tIns="36000" rIns="72000" bIns="72000">
            <a:spAutoFit/>
          </a:bodyPr>
          <a:lstStyle>
            <a:lvl1pPr eaLnBrk="0" hangingPunct="0">
              <a:buFont typeface="Arial" pitchFamily="34" charset="0"/>
              <a:buChar char="•"/>
              <a:defRPr sz="2000">
                <a:solidFill>
                  <a:schemeClr val="tx1"/>
                </a:solidFill>
                <a:latin typeface="Times" pitchFamily="18" charset="0"/>
                <a:ea typeface="MS PGothic" pitchFamily="34" charset="-128"/>
              </a:defRPr>
            </a:lvl1pPr>
            <a:lvl2pPr marL="742950" indent="-285750" eaLnBrk="0" hangingPunct="0">
              <a:buFont typeface="Arial" pitchFamily="34" charset="0"/>
              <a:buChar char="–"/>
              <a:defRPr sz="2000">
                <a:solidFill>
                  <a:schemeClr val="tx1"/>
                </a:solidFill>
                <a:latin typeface="Times" pitchFamily="18" charset="0"/>
                <a:ea typeface="MS PGothic" pitchFamily="34" charset="-128"/>
              </a:defRPr>
            </a:lvl2pPr>
            <a:lvl3pPr marL="1143000" indent="-228600" eaLnBrk="0" hangingPunct="0">
              <a:buFont typeface="Arial" pitchFamily="34" charset="0"/>
              <a:buChar char="•"/>
              <a:defRPr sz="2000">
                <a:solidFill>
                  <a:schemeClr val="tx1"/>
                </a:solidFill>
                <a:latin typeface="Times" pitchFamily="18" charset="0"/>
                <a:ea typeface="MS PGothic" pitchFamily="34" charset="-128"/>
              </a:defRPr>
            </a:lvl3pPr>
            <a:lvl4pPr marL="1600200" indent="-228600" eaLnBrk="0" hangingPunct="0">
              <a:buFont typeface="Arial" pitchFamily="34" charset="0"/>
              <a:buChar char="–"/>
              <a:defRPr sz="2000">
                <a:solidFill>
                  <a:schemeClr val="tx1"/>
                </a:solidFill>
                <a:latin typeface="Times" pitchFamily="18" charset="0"/>
                <a:ea typeface="MS PGothic" pitchFamily="34" charset="-128"/>
              </a:defRPr>
            </a:lvl4pPr>
            <a:lvl5pPr marL="2057400" indent="-228600" eaLnBrk="0" hangingPunct="0">
              <a:buFont typeface="Arial" pitchFamily="34" charset="0"/>
              <a:buChar char="»"/>
              <a:defRPr sz="2000">
                <a:solidFill>
                  <a:schemeClr val="tx1"/>
                </a:solidFill>
                <a:latin typeface="Times" pitchFamily="18" charset="0"/>
                <a:ea typeface="MS PGothic" pitchFamily="34" charset="-128"/>
              </a:defRPr>
            </a:lvl5pPr>
            <a:lvl6pPr marL="25146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6pPr>
            <a:lvl7pPr marL="29718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7pPr>
            <a:lvl8pPr marL="34290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8pPr>
            <a:lvl9pPr marL="38862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9pPr>
          </a:lstStyle>
          <a:p>
            <a:pPr eaLnBrk="1" hangingPunct="1">
              <a:buFontTx/>
              <a:buNone/>
            </a:pPr>
            <a:r>
              <a:rPr lang="de-DE" altLang="de-DE" sz="1500" dirty="0">
                <a:solidFill>
                  <a:prstClr val="black"/>
                </a:solidFill>
                <a:latin typeface="Arial" pitchFamily="34" charset="0"/>
                <a:cs typeface="Arial" pitchFamily="34" charset="0"/>
              </a:rPr>
              <a:t>Werk B</a:t>
            </a:r>
          </a:p>
        </p:txBody>
      </p:sp>
      <p:sp>
        <p:nvSpPr>
          <p:cNvPr id="16392" name="Textfeld 19"/>
          <p:cNvSpPr txBox="1">
            <a:spLocks noChangeArrowheads="1"/>
          </p:cNvSpPr>
          <p:nvPr/>
        </p:nvSpPr>
        <p:spPr bwMode="auto">
          <a:xfrm>
            <a:off x="755650" y="4938713"/>
            <a:ext cx="900113"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 tIns="36000" rIns="72000" bIns="72000">
            <a:spAutoFit/>
          </a:bodyPr>
          <a:lstStyle>
            <a:lvl1pPr eaLnBrk="0" hangingPunct="0">
              <a:buFont typeface="Arial" pitchFamily="34" charset="0"/>
              <a:buChar char="•"/>
              <a:defRPr sz="2000">
                <a:solidFill>
                  <a:schemeClr val="tx1"/>
                </a:solidFill>
                <a:latin typeface="Times" pitchFamily="18" charset="0"/>
                <a:ea typeface="MS PGothic" pitchFamily="34" charset="-128"/>
              </a:defRPr>
            </a:lvl1pPr>
            <a:lvl2pPr marL="742950" indent="-285750" eaLnBrk="0" hangingPunct="0">
              <a:buFont typeface="Arial" pitchFamily="34" charset="0"/>
              <a:buChar char="–"/>
              <a:defRPr sz="2000">
                <a:solidFill>
                  <a:schemeClr val="tx1"/>
                </a:solidFill>
                <a:latin typeface="Times" pitchFamily="18" charset="0"/>
                <a:ea typeface="MS PGothic" pitchFamily="34" charset="-128"/>
              </a:defRPr>
            </a:lvl2pPr>
            <a:lvl3pPr marL="1143000" indent="-228600" eaLnBrk="0" hangingPunct="0">
              <a:buFont typeface="Arial" pitchFamily="34" charset="0"/>
              <a:buChar char="•"/>
              <a:defRPr sz="2000">
                <a:solidFill>
                  <a:schemeClr val="tx1"/>
                </a:solidFill>
                <a:latin typeface="Times" pitchFamily="18" charset="0"/>
                <a:ea typeface="MS PGothic" pitchFamily="34" charset="-128"/>
              </a:defRPr>
            </a:lvl3pPr>
            <a:lvl4pPr marL="1600200" indent="-228600" eaLnBrk="0" hangingPunct="0">
              <a:buFont typeface="Arial" pitchFamily="34" charset="0"/>
              <a:buChar char="–"/>
              <a:defRPr sz="2000">
                <a:solidFill>
                  <a:schemeClr val="tx1"/>
                </a:solidFill>
                <a:latin typeface="Times" pitchFamily="18" charset="0"/>
                <a:ea typeface="MS PGothic" pitchFamily="34" charset="-128"/>
              </a:defRPr>
            </a:lvl4pPr>
            <a:lvl5pPr marL="2057400" indent="-228600" eaLnBrk="0" hangingPunct="0">
              <a:buFont typeface="Arial" pitchFamily="34" charset="0"/>
              <a:buChar char="»"/>
              <a:defRPr sz="2000">
                <a:solidFill>
                  <a:schemeClr val="tx1"/>
                </a:solidFill>
                <a:latin typeface="Times" pitchFamily="18" charset="0"/>
                <a:ea typeface="MS PGothic" pitchFamily="34" charset="-128"/>
              </a:defRPr>
            </a:lvl5pPr>
            <a:lvl6pPr marL="25146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6pPr>
            <a:lvl7pPr marL="29718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7pPr>
            <a:lvl8pPr marL="34290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8pPr>
            <a:lvl9pPr marL="38862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9pPr>
          </a:lstStyle>
          <a:p>
            <a:pPr eaLnBrk="1" hangingPunct="1">
              <a:buFontTx/>
              <a:buNone/>
            </a:pPr>
            <a:r>
              <a:rPr lang="de-DE" altLang="de-DE" sz="1500" dirty="0">
                <a:solidFill>
                  <a:prstClr val="black"/>
                </a:solidFill>
                <a:latin typeface="Arial" pitchFamily="34" charset="0"/>
                <a:cs typeface="Arial" pitchFamily="34" charset="0"/>
              </a:rPr>
              <a:t>Werk C</a:t>
            </a:r>
          </a:p>
        </p:txBody>
      </p:sp>
      <p:sp>
        <p:nvSpPr>
          <p:cNvPr id="16393" name="Textfeld 20"/>
          <p:cNvSpPr txBox="1">
            <a:spLocks noChangeArrowheads="1"/>
          </p:cNvSpPr>
          <p:nvPr/>
        </p:nvSpPr>
        <p:spPr bwMode="auto">
          <a:xfrm>
            <a:off x="3779838" y="4503738"/>
            <a:ext cx="900112"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 tIns="36000" rIns="72000" bIns="72000">
            <a:spAutoFit/>
          </a:bodyPr>
          <a:lstStyle>
            <a:lvl1pPr eaLnBrk="0" hangingPunct="0">
              <a:buFont typeface="Arial" pitchFamily="34" charset="0"/>
              <a:buChar char="•"/>
              <a:defRPr sz="2000">
                <a:solidFill>
                  <a:schemeClr val="tx1"/>
                </a:solidFill>
                <a:latin typeface="Times" pitchFamily="18" charset="0"/>
                <a:ea typeface="MS PGothic" pitchFamily="34" charset="-128"/>
              </a:defRPr>
            </a:lvl1pPr>
            <a:lvl2pPr marL="742950" indent="-285750" eaLnBrk="0" hangingPunct="0">
              <a:buFont typeface="Arial" pitchFamily="34" charset="0"/>
              <a:buChar char="–"/>
              <a:defRPr sz="2000">
                <a:solidFill>
                  <a:schemeClr val="tx1"/>
                </a:solidFill>
                <a:latin typeface="Times" pitchFamily="18" charset="0"/>
                <a:ea typeface="MS PGothic" pitchFamily="34" charset="-128"/>
              </a:defRPr>
            </a:lvl2pPr>
            <a:lvl3pPr marL="1143000" indent="-228600" eaLnBrk="0" hangingPunct="0">
              <a:buFont typeface="Arial" pitchFamily="34" charset="0"/>
              <a:buChar char="•"/>
              <a:defRPr sz="2000">
                <a:solidFill>
                  <a:schemeClr val="tx1"/>
                </a:solidFill>
                <a:latin typeface="Times" pitchFamily="18" charset="0"/>
                <a:ea typeface="MS PGothic" pitchFamily="34" charset="-128"/>
              </a:defRPr>
            </a:lvl3pPr>
            <a:lvl4pPr marL="1600200" indent="-228600" eaLnBrk="0" hangingPunct="0">
              <a:buFont typeface="Arial" pitchFamily="34" charset="0"/>
              <a:buChar char="–"/>
              <a:defRPr sz="2000">
                <a:solidFill>
                  <a:schemeClr val="tx1"/>
                </a:solidFill>
                <a:latin typeface="Times" pitchFamily="18" charset="0"/>
                <a:ea typeface="MS PGothic" pitchFamily="34" charset="-128"/>
              </a:defRPr>
            </a:lvl4pPr>
            <a:lvl5pPr marL="2057400" indent="-228600" eaLnBrk="0" hangingPunct="0">
              <a:buFont typeface="Arial" pitchFamily="34" charset="0"/>
              <a:buChar char="»"/>
              <a:defRPr sz="2000">
                <a:solidFill>
                  <a:schemeClr val="tx1"/>
                </a:solidFill>
                <a:latin typeface="Times" pitchFamily="18" charset="0"/>
                <a:ea typeface="MS PGothic" pitchFamily="34" charset="-128"/>
              </a:defRPr>
            </a:lvl5pPr>
            <a:lvl6pPr marL="25146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6pPr>
            <a:lvl7pPr marL="29718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7pPr>
            <a:lvl8pPr marL="34290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8pPr>
            <a:lvl9pPr marL="38862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9pPr>
          </a:lstStyle>
          <a:p>
            <a:pPr eaLnBrk="1" hangingPunct="1">
              <a:buFontTx/>
              <a:buNone/>
            </a:pPr>
            <a:r>
              <a:rPr lang="de-DE" altLang="de-DE" sz="1500" dirty="0">
                <a:solidFill>
                  <a:prstClr val="black"/>
                </a:solidFill>
                <a:latin typeface="Arial" pitchFamily="34" charset="0"/>
                <a:cs typeface="Arial" pitchFamily="34" charset="0"/>
              </a:rPr>
              <a:t>Werk A</a:t>
            </a:r>
          </a:p>
        </p:txBody>
      </p:sp>
      <p:sp>
        <p:nvSpPr>
          <p:cNvPr id="16394" name="Textfeld 21"/>
          <p:cNvSpPr txBox="1">
            <a:spLocks noChangeArrowheads="1"/>
          </p:cNvSpPr>
          <p:nvPr/>
        </p:nvSpPr>
        <p:spPr bwMode="auto">
          <a:xfrm>
            <a:off x="1030288" y="3644900"/>
            <a:ext cx="900112"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2000" tIns="36000" rIns="72000" bIns="72000">
            <a:spAutoFit/>
          </a:bodyPr>
          <a:lstStyle>
            <a:lvl1pPr eaLnBrk="0" hangingPunct="0">
              <a:buFont typeface="Arial" pitchFamily="34" charset="0"/>
              <a:buChar char="•"/>
              <a:defRPr sz="2000">
                <a:solidFill>
                  <a:schemeClr val="tx1"/>
                </a:solidFill>
                <a:latin typeface="Times" pitchFamily="18" charset="0"/>
                <a:ea typeface="MS PGothic" pitchFamily="34" charset="-128"/>
              </a:defRPr>
            </a:lvl1pPr>
            <a:lvl2pPr marL="742950" indent="-285750" eaLnBrk="0" hangingPunct="0">
              <a:buFont typeface="Arial" pitchFamily="34" charset="0"/>
              <a:buChar char="–"/>
              <a:defRPr sz="2000">
                <a:solidFill>
                  <a:schemeClr val="tx1"/>
                </a:solidFill>
                <a:latin typeface="Times" pitchFamily="18" charset="0"/>
                <a:ea typeface="MS PGothic" pitchFamily="34" charset="-128"/>
              </a:defRPr>
            </a:lvl2pPr>
            <a:lvl3pPr marL="1143000" indent="-228600" eaLnBrk="0" hangingPunct="0">
              <a:buFont typeface="Arial" pitchFamily="34" charset="0"/>
              <a:buChar char="•"/>
              <a:defRPr sz="2000">
                <a:solidFill>
                  <a:schemeClr val="tx1"/>
                </a:solidFill>
                <a:latin typeface="Times" pitchFamily="18" charset="0"/>
                <a:ea typeface="MS PGothic" pitchFamily="34" charset="-128"/>
              </a:defRPr>
            </a:lvl3pPr>
            <a:lvl4pPr marL="1600200" indent="-228600" eaLnBrk="0" hangingPunct="0">
              <a:buFont typeface="Arial" pitchFamily="34" charset="0"/>
              <a:buChar char="–"/>
              <a:defRPr sz="2000">
                <a:solidFill>
                  <a:schemeClr val="tx1"/>
                </a:solidFill>
                <a:latin typeface="Times" pitchFamily="18" charset="0"/>
                <a:ea typeface="MS PGothic" pitchFamily="34" charset="-128"/>
              </a:defRPr>
            </a:lvl4pPr>
            <a:lvl5pPr marL="2057400" indent="-228600" eaLnBrk="0" hangingPunct="0">
              <a:buFont typeface="Arial" pitchFamily="34" charset="0"/>
              <a:buChar char="»"/>
              <a:defRPr sz="2000">
                <a:solidFill>
                  <a:schemeClr val="tx1"/>
                </a:solidFill>
                <a:latin typeface="Times" pitchFamily="18" charset="0"/>
                <a:ea typeface="MS PGothic" pitchFamily="34" charset="-128"/>
              </a:defRPr>
            </a:lvl5pPr>
            <a:lvl6pPr marL="25146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6pPr>
            <a:lvl7pPr marL="29718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7pPr>
            <a:lvl8pPr marL="34290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8pPr>
            <a:lvl9pPr marL="38862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9pPr>
          </a:lstStyle>
          <a:p>
            <a:pPr eaLnBrk="1" hangingPunct="1">
              <a:buFontTx/>
              <a:buNone/>
            </a:pPr>
            <a:r>
              <a:rPr lang="de-DE" altLang="de-DE" sz="1500" dirty="0">
                <a:solidFill>
                  <a:prstClr val="black"/>
                </a:solidFill>
                <a:latin typeface="Arial" pitchFamily="34" charset="0"/>
                <a:cs typeface="Arial" pitchFamily="34" charset="0"/>
              </a:rPr>
              <a:t>Lager</a:t>
            </a:r>
          </a:p>
        </p:txBody>
      </p:sp>
      <p:sp>
        <p:nvSpPr>
          <p:cNvPr id="3" name="Fußzeilenplatzhalter 2">
            <a:extLst>
              <a:ext uri="{FF2B5EF4-FFF2-40B4-BE49-F238E27FC236}">
                <a16:creationId xmlns:a16="http://schemas.microsoft.com/office/drawing/2014/main" id="{B664C560-3EC4-43AB-BDBA-412712B91AF0}"/>
              </a:ext>
            </a:extLst>
          </p:cNvPr>
          <p:cNvSpPr>
            <a:spLocks noGrp="1"/>
          </p:cNvSpPr>
          <p:nvPr>
            <p:ph type="ftr" sz="quarter" idx="10"/>
          </p:nvPr>
        </p:nvSpPr>
        <p:spPr/>
        <p:txBody>
          <a:bodyPr/>
          <a:lstStyle/>
          <a:p>
            <a:r>
              <a:rPr lang="de-DE" dirty="0"/>
              <a:t>Regierungspräsidium Stuttgart / VSC-Team</a:t>
            </a:r>
          </a:p>
        </p:txBody>
      </p:sp>
      <p:sp>
        <p:nvSpPr>
          <p:cNvPr id="4" name="Foliennummernplatzhalter 3">
            <a:extLst>
              <a:ext uri="{FF2B5EF4-FFF2-40B4-BE49-F238E27FC236}">
                <a16:creationId xmlns:a16="http://schemas.microsoft.com/office/drawing/2014/main" id="{FA53BCEA-9168-4BA1-9F8B-70DD8F0B0B91}"/>
              </a:ext>
            </a:extLst>
          </p:cNvPr>
          <p:cNvSpPr>
            <a:spLocks noGrp="1"/>
          </p:cNvSpPr>
          <p:nvPr>
            <p:ph type="sldNum" sz="quarter" idx="11"/>
          </p:nvPr>
        </p:nvSpPr>
        <p:spPr/>
        <p:txBody>
          <a:bodyPr/>
          <a:lstStyle/>
          <a:p>
            <a:fld id="{3246854A-F06E-4786-B7B9-1D37875D3E50}" type="slidenum">
              <a:rPr lang="de-DE" altLang="de-DE" smtClean="0"/>
              <a:pPr/>
              <a:t>35</a:t>
            </a:fld>
            <a:endParaRPr lang="de-DE" altLang="de-DE" dirty="0"/>
          </a:p>
        </p:txBody>
      </p:sp>
    </p:spTree>
    <p:extLst>
      <p:ext uri="{BB962C8B-B14F-4D97-AF65-F5344CB8AC3E}">
        <p14:creationId xmlns:p14="http://schemas.microsoft.com/office/powerpoint/2010/main" val="20401006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7410" name="Bild 2" descr="Karte-Realschule.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52438" y="1960563"/>
            <a:ext cx="8691562" cy="391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el 1"/>
          <p:cNvSpPr>
            <a:spLocks noGrp="1"/>
          </p:cNvSpPr>
          <p:nvPr>
            <p:ph type="title"/>
          </p:nvPr>
        </p:nvSpPr>
        <p:spPr/>
        <p:txBody>
          <a:bodyPr/>
          <a:lstStyle/>
          <a:p>
            <a:pPr eaLnBrk="1" hangingPunct="1"/>
            <a:r>
              <a:rPr lang="de-DE" altLang="de-DE" dirty="0">
                <a:latin typeface="Times" pitchFamily="18" charset="0"/>
              </a:rPr>
              <a:t>HQ</a:t>
            </a:r>
            <a:r>
              <a:rPr lang="de-DE" altLang="de-DE" baseline="-25000" dirty="0">
                <a:latin typeface="Times" pitchFamily="18" charset="0"/>
              </a:rPr>
              <a:t>100</a:t>
            </a:r>
            <a:r>
              <a:rPr lang="de-DE" altLang="de-DE" dirty="0">
                <a:latin typeface="Times" pitchFamily="18" charset="0"/>
              </a:rPr>
              <a:t>-Überflutungstiefen </a:t>
            </a:r>
            <a:br>
              <a:rPr lang="de-DE" altLang="de-DE" dirty="0">
                <a:latin typeface="Times" pitchFamily="18" charset="0"/>
              </a:rPr>
            </a:br>
            <a:r>
              <a:rPr lang="de-DE" altLang="de-DE" dirty="0">
                <a:latin typeface="Times" pitchFamily="18" charset="0"/>
              </a:rPr>
              <a:t>bei der Realschule</a:t>
            </a:r>
            <a:br>
              <a:rPr lang="de-DE" altLang="de-DE" dirty="0">
                <a:latin typeface="Times" pitchFamily="18" charset="0"/>
              </a:rPr>
            </a:br>
            <a:endParaRPr lang="de-DE" altLang="de-DE" dirty="0">
              <a:latin typeface="Times" pitchFamily="18" charset="0"/>
            </a:endParaRPr>
          </a:p>
        </p:txBody>
      </p:sp>
      <p:sp>
        <p:nvSpPr>
          <p:cNvPr id="17414" name="Textfeld 17"/>
          <p:cNvSpPr txBox="1">
            <a:spLocks noChangeArrowheads="1"/>
          </p:cNvSpPr>
          <p:nvPr/>
        </p:nvSpPr>
        <p:spPr bwMode="auto">
          <a:xfrm>
            <a:off x="1763713" y="3911600"/>
            <a:ext cx="1836737"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 tIns="36000" rIns="72000" bIns="72000">
            <a:spAutoFit/>
          </a:bodyPr>
          <a:lstStyle>
            <a:lvl1pPr eaLnBrk="0" hangingPunct="0">
              <a:buFont typeface="Arial" pitchFamily="34" charset="0"/>
              <a:buChar char="•"/>
              <a:defRPr sz="2000">
                <a:solidFill>
                  <a:schemeClr val="tx1"/>
                </a:solidFill>
                <a:latin typeface="Times" pitchFamily="18" charset="0"/>
                <a:ea typeface="MS PGothic" pitchFamily="34" charset="-128"/>
              </a:defRPr>
            </a:lvl1pPr>
            <a:lvl2pPr marL="742950" indent="-285750" eaLnBrk="0" hangingPunct="0">
              <a:buFont typeface="Arial" pitchFamily="34" charset="0"/>
              <a:buChar char="–"/>
              <a:defRPr sz="2000">
                <a:solidFill>
                  <a:schemeClr val="tx1"/>
                </a:solidFill>
                <a:latin typeface="Times" pitchFamily="18" charset="0"/>
                <a:ea typeface="MS PGothic" pitchFamily="34" charset="-128"/>
              </a:defRPr>
            </a:lvl2pPr>
            <a:lvl3pPr marL="1143000" indent="-228600" eaLnBrk="0" hangingPunct="0">
              <a:buFont typeface="Arial" pitchFamily="34" charset="0"/>
              <a:buChar char="•"/>
              <a:defRPr sz="2000">
                <a:solidFill>
                  <a:schemeClr val="tx1"/>
                </a:solidFill>
                <a:latin typeface="Times" pitchFamily="18" charset="0"/>
                <a:ea typeface="MS PGothic" pitchFamily="34" charset="-128"/>
              </a:defRPr>
            </a:lvl3pPr>
            <a:lvl4pPr marL="1600200" indent="-228600" eaLnBrk="0" hangingPunct="0">
              <a:buFont typeface="Arial" pitchFamily="34" charset="0"/>
              <a:buChar char="–"/>
              <a:defRPr sz="2000">
                <a:solidFill>
                  <a:schemeClr val="tx1"/>
                </a:solidFill>
                <a:latin typeface="Times" pitchFamily="18" charset="0"/>
                <a:ea typeface="MS PGothic" pitchFamily="34" charset="-128"/>
              </a:defRPr>
            </a:lvl4pPr>
            <a:lvl5pPr marL="2057400" indent="-228600" eaLnBrk="0" hangingPunct="0">
              <a:buFont typeface="Arial" pitchFamily="34" charset="0"/>
              <a:buChar char="»"/>
              <a:defRPr sz="2000">
                <a:solidFill>
                  <a:schemeClr val="tx1"/>
                </a:solidFill>
                <a:latin typeface="Times" pitchFamily="18" charset="0"/>
                <a:ea typeface="MS PGothic" pitchFamily="34" charset="-128"/>
              </a:defRPr>
            </a:lvl5pPr>
            <a:lvl6pPr marL="25146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6pPr>
            <a:lvl7pPr marL="29718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7pPr>
            <a:lvl8pPr marL="34290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8pPr>
            <a:lvl9pPr marL="38862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9pPr>
          </a:lstStyle>
          <a:p>
            <a:pPr eaLnBrk="1" hangingPunct="1">
              <a:buFontTx/>
              <a:buNone/>
            </a:pPr>
            <a:r>
              <a:rPr lang="de-DE" altLang="de-DE" sz="1500" dirty="0">
                <a:solidFill>
                  <a:prstClr val="black"/>
                </a:solidFill>
                <a:latin typeface="Arial" pitchFamily="34" charset="0"/>
                <a:cs typeface="Arial" pitchFamily="34" charset="0"/>
              </a:rPr>
              <a:t>Realschule</a:t>
            </a:r>
          </a:p>
        </p:txBody>
      </p:sp>
      <p:sp>
        <p:nvSpPr>
          <p:cNvPr id="3" name="Fußzeilenplatzhalter 2">
            <a:extLst>
              <a:ext uri="{FF2B5EF4-FFF2-40B4-BE49-F238E27FC236}">
                <a16:creationId xmlns:a16="http://schemas.microsoft.com/office/drawing/2014/main" id="{0B6AAB3F-5447-4770-BFBB-87F991AC13E9}"/>
              </a:ext>
            </a:extLst>
          </p:cNvPr>
          <p:cNvSpPr>
            <a:spLocks noGrp="1"/>
          </p:cNvSpPr>
          <p:nvPr>
            <p:ph type="ftr" sz="quarter" idx="10"/>
          </p:nvPr>
        </p:nvSpPr>
        <p:spPr/>
        <p:txBody>
          <a:bodyPr/>
          <a:lstStyle/>
          <a:p>
            <a:r>
              <a:rPr lang="de-DE" dirty="0"/>
              <a:t>Regierungspräsidium Stuttgart / VSC-Team</a:t>
            </a:r>
          </a:p>
        </p:txBody>
      </p:sp>
      <p:sp>
        <p:nvSpPr>
          <p:cNvPr id="4" name="Foliennummernplatzhalter 3">
            <a:extLst>
              <a:ext uri="{FF2B5EF4-FFF2-40B4-BE49-F238E27FC236}">
                <a16:creationId xmlns:a16="http://schemas.microsoft.com/office/drawing/2014/main" id="{78C21713-821E-49A2-A3EE-895C86825C02}"/>
              </a:ext>
            </a:extLst>
          </p:cNvPr>
          <p:cNvSpPr>
            <a:spLocks noGrp="1"/>
          </p:cNvSpPr>
          <p:nvPr>
            <p:ph type="sldNum" sz="quarter" idx="11"/>
          </p:nvPr>
        </p:nvSpPr>
        <p:spPr/>
        <p:txBody>
          <a:bodyPr/>
          <a:lstStyle/>
          <a:p>
            <a:fld id="{3246854A-F06E-4786-B7B9-1D37875D3E50}" type="slidenum">
              <a:rPr lang="de-DE" altLang="de-DE" smtClean="0"/>
              <a:pPr/>
              <a:t>36</a:t>
            </a:fld>
            <a:endParaRPr lang="de-DE" altLang="de-DE" dirty="0"/>
          </a:p>
        </p:txBody>
      </p:sp>
    </p:spTree>
    <p:extLst>
      <p:ext uri="{BB962C8B-B14F-4D97-AF65-F5344CB8AC3E}">
        <p14:creationId xmlns:p14="http://schemas.microsoft.com/office/powerpoint/2010/main" val="19300495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8434" name="Bild 1" descr="Karte-Lidl2.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52438" y="1960563"/>
            <a:ext cx="8691562" cy="391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itel 1"/>
          <p:cNvSpPr>
            <a:spLocks noGrp="1"/>
          </p:cNvSpPr>
          <p:nvPr>
            <p:ph type="title"/>
          </p:nvPr>
        </p:nvSpPr>
        <p:spPr/>
        <p:txBody>
          <a:bodyPr/>
          <a:lstStyle/>
          <a:p>
            <a:pPr eaLnBrk="1" hangingPunct="1"/>
            <a:r>
              <a:rPr lang="de-DE" altLang="de-DE" dirty="0">
                <a:latin typeface="Times" pitchFamily="18" charset="0"/>
              </a:rPr>
              <a:t>Der Supermarkt bei Wegfall der Schutzwirkung</a:t>
            </a:r>
            <a:br>
              <a:rPr lang="de-DE" altLang="de-DE" dirty="0">
                <a:latin typeface="Times" pitchFamily="18" charset="0"/>
              </a:rPr>
            </a:br>
            <a:endParaRPr lang="de-DE" altLang="de-DE" dirty="0">
              <a:latin typeface="Times" pitchFamily="18" charset="0"/>
            </a:endParaRPr>
          </a:p>
        </p:txBody>
      </p:sp>
      <p:sp>
        <p:nvSpPr>
          <p:cNvPr id="18438" name="Textfeld 17"/>
          <p:cNvSpPr txBox="1">
            <a:spLocks noChangeArrowheads="1"/>
          </p:cNvSpPr>
          <p:nvPr/>
        </p:nvSpPr>
        <p:spPr bwMode="auto">
          <a:xfrm>
            <a:off x="2771775" y="2781300"/>
            <a:ext cx="1728788"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 tIns="36000" rIns="72000" bIns="72000">
            <a:spAutoFit/>
          </a:bodyPr>
          <a:lstStyle>
            <a:lvl1pPr eaLnBrk="0" hangingPunct="0">
              <a:buFont typeface="Arial" pitchFamily="34" charset="0"/>
              <a:buChar char="•"/>
              <a:defRPr sz="2000">
                <a:solidFill>
                  <a:schemeClr val="tx1"/>
                </a:solidFill>
                <a:latin typeface="Times" pitchFamily="18" charset="0"/>
                <a:ea typeface="MS PGothic" pitchFamily="34" charset="-128"/>
              </a:defRPr>
            </a:lvl1pPr>
            <a:lvl2pPr marL="742950" indent="-285750" eaLnBrk="0" hangingPunct="0">
              <a:buFont typeface="Arial" pitchFamily="34" charset="0"/>
              <a:buChar char="–"/>
              <a:defRPr sz="2000">
                <a:solidFill>
                  <a:schemeClr val="tx1"/>
                </a:solidFill>
                <a:latin typeface="Times" pitchFamily="18" charset="0"/>
                <a:ea typeface="MS PGothic" pitchFamily="34" charset="-128"/>
              </a:defRPr>
            </a:lvl2pPr>
            <a:lvl3pPr marL="1143000" indent="-228600" eaLnBrk="0" hangingPunct="0">
              <a:buFont typeface="Arial" pitchFamily="34" charset="0"/>
              <a:buChar char="•"/>
              <a:defRPr sz="2000">
                <a:solidFill>
                  <a:schemeClr val="tx1"/>
                </a:solidFill>
                <a:latin typeface="Times" pitchFamily="18" charset="0"/>
                <a:ea typeface="MS PGothic" pitchFamily="34" charset="-128"/>
              </a:defRPr>
            </a:lvl3pPr>
            <a:lvl4pPr marL="1600200" indent="-228600" eaLnBrk="0" hangingPunct="0">
              <a:buFont typeface="Arial" pitchFamily="34" charset="0"/>
              <a:buChar char="–"/>
              <a:defRPr sz="2000">
                <a:solidFill>
                  <a:schemeClr val="tx1"/>
                </a:solidFill>
                <a:latin typeface="Times" pitchFamily="18" charset="0"/>
                <a:ea typeface="MS PGothic" pitchFamily="34" charset="-128"/>
              </a:defRPr>
            </a:lvl4pPr>
            <a:lvl5pPr marL="2057400" indent="-228600" eaLnBrk="0" hangingPunct="0">
              <a:buFont typeface="Arial" pitchFamily="34" charset="0"/>
              <a:buChar char="»"/>
              <a:defRPr sz="2000">
                <a:solidFill>
                  <a:schemeClr val="tx1"/>
                </a:solidFill>
                <a:latin typeface="Times" pitchFamily="18" charset="0"/>
                <a:ea typeface="MS PGothic" pitchFamily="34" charset="-128"/>
              </a:defRPr>
            </a:lvl5pPr>
            <a:lvl6pPr marL="25146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6pPr>
            <a:lvl7pPr marL="29718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7pPr>
            <a:lvl8pPr marL="34290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8pPr>
            <a:lvl9pPr marL="38862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9pPr>
          </a:lstStyle>
          <a:p>
            <a:pPr eaLnBrk="1" hangingPunct="1">
              <a:buFontTx/>
              <a:buNone/>
            </a:pPr>
            <a:r>
              <a:rPr lang="de-DE" altLang="de-DE" sz="1500" dirty="0">
                <a:solidFill>
                  <a:prstClr val="black"/>
                </a:solidFill>
                <a:latin typeface="Arial" pitchFamily="34" charset="0"/>
                <a:cs typeface="Arial" pitchFamily="34" charset="0"/>
              </a:rPr>
              <a:t>Supermarkt</a:t>
            </a:r>
          </a:p>
        </p:txBody>
      </p:sp>
      <p:sp>
        <p:nvSpPr>
          <p:cNvPr id="18439" name="Textfeld 7"/>
          <p:cNvSpPr txBox="1">
            <a:spLocks noChangeArrowheads="1"/>
          </p:cNvSpPr>
          <p:nvPr/>
        </p:nvSpPr>
        <p:spPr bwMode="auto">
          <a:xfrm>
            <a:off x="2771775" y="5229225"/>
            <a:ext cx="1728788"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 tIns="36000" rIns="72000" bIns="72000">
            <a:spAutoFit/>
          </a:bodyPr>
          <a:lstStyle>
            <a:lvl1pPr eaLnBrk="0" hangingPunct="0">
              <a:buFont typeface="Arial" pitchFamily="34" charset="0"/>
              <a:buChar char="•"/>
              <a:defRPr sz="2000">
                <a:solidFill>
                  <a:schemeClr val="tx1"/>
                </a:solidFill>
                <a:latin typeface="Times" pitchFamily="18" charset="0"/>
                <a:ea typeface="MS PGothic" pitchFamily="34" charset="-128"/>
              </a:defRPr>
            </a:lvl1pPr>
            <a:lvl2pPr marL="742950" indent="-285750" eaLnBrk="0" hangingPunct="0">
              <a:buFont typeface="Arial" pitchFamily="34" charset="0"/>
              <a:buChar char="–"/>
              <a:defRPr sz="2000">
                <a:solidFill>
                  <a:schemeClr val="tx1"/>
                </a:solidFill>
                <a:latin typeface="Times" pitchFamily="18" charset="0"/>
                <a:ea typeface="MS PGothic" pitchFamily="34" charset="-128"/>
              </a:defRPr>
            </a:lvl2pPr>
            <a:lvl3pPr marL="1143000" indent="-228600" eaLnBrk="0" hangingPunct="0">
              <a:buFont typeface="Arial" pitchFamily="34" charset="0"/>
              <a:buChar char="•"/>
              <a:defRPr sz="2000">
                <a:solidFill>
                  <a:schemeClr val="tx1"/>
                </a:solidFill>
                <a:latin typeface="Times" pitchFamily="18" charset="0"/>
                <a:ea typeface="MS PGothic" pitchFamily="34" charset="-128"/>
              </a:defRPr>
            </a:lvl3pPr>
            <a:lvl4pPr marL="1600200" indent="-228600" eaLnBrk="0" hangingPunct="0">
              <a:buFont typeface="Arial" pitchFamily="34" charset="0"/>
              <a:buChar char="–"/>
              <a:defRPr sz="2000">
                <a:solidFill>
                  <a:schemeClr val="tx1"/>
                </a:solidFill>
                <a:latin typeface="Times" pitchFamily="18" charset="0"/>
                <a:ea typeface="MS PGothic" pitchFamily="34" charset="-128"/>
              </a:defRPr>
            </a:lvl4pPr>
            <a:lvl5pPr marL="2057400" indent="-228600" eaLnBrk="0" hangingPunct="0">
              <a:buFont typeface="Arial" pitchFamily="34" charset="0"/>
              <a:buChar char="»"/>
              <a:defRPr sz="2000">
                <a:solidFill>
                  <a:schemeClr val="tx1"/>
                </a:solidFill>
                <a:latin typeface="Times" pitchFamily="18" charset="0"/>
                <a:ea typeface="MS PGothic" pitchFamily="34" charset="-128"/>
              </a:defRPr>
            </a:lvl5pPr>
            <a:lvl6pPr marL="25146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6pPr>
            <a:lvl7pPr marL="29718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7pPr>
            <a:lvl8pPr marL="34290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8pPr>
            <a:lvl9pPr marL="3886200" indent="-228600" defTabSz="457200" eaLnBrk="0" fontAlgn="base" hangingPunct="0">
              <a:spcBef>
                <a:spcPct val="0"/>
              </a:spcBef>
              <a:spcAft>
                <a:spcPct val="0"/>
              </a:spcAft>
              <a:buFont typeface="Arial" pitchFamily="34" charset="0"/>
              <a:buChar char="»"/>
              <a:defRPr sz="2000">
                <a:solidFill>
                  <a:schemeClr val="tx1"/>
                </a:solidFill>
                <a:latin typeface="Times" pitchFamily="18" charset="0"/>
                <a:ea typeface="MS PGothic" pitchFamily="34" charset="-128"/>
              </a:defRPr>
            </a:lvl9pPr>
          </a:lstStyle>
          <a:p>
            <a:pPr eaLnBrk="1" hangingPunct="1">
              <a:buFontTx/>
              <a:buNone/>
            </a:pPr>
            <a:r>
              <a:rPr lang="de-DE" altLang="de-DE" sz="1500" dirty="0">
                <a:solidFill>
                  <a:prstClr val="black"/>
                </a:solidFill>
                <a:latin typeface="Arial" pitchFamily="34" charset="0"/>
                <a:cs typeface="Arial" pitchFamily="34" charset="0"/>
              </a:rPr>
              <a:t>HW-Schutzanlage</a:t>
            </a:r>
          </a:p>
        </p:txBody>
      </p:sp>
      <p:cxnSp>
        <p:nvCxnSpPr>
          <p:cNvPr id="7" name="Gerade Verbindung mit Pfeil 6"/>
          <p:cNvCxnSpPr/>
          <p:nvPr/>
        </p:nvCxnSpPr>
        <p:spPr>
          <a:xfrm flipV="1">
            <a:off x="3635375" y="4581525"/>
            <a:ext cx="0" cy="6477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Fußzeilenplatzhalter 2">
            <a:extLst>
              <a:ext uri="{FF2B5EF4-FFF2-40B4-BE49-F238E27FC236}">
                <a16:creationId xmlns:a16="http://schemas.microsoft.com/office/drawing/2014/main" id="{719BFE82-1D38-48ED-95BC-C5BF0C84CCC4}"/>
              </a:ext>
            </a:extLst>
          </p:cNvPr>
          <p:cNvSpPr>
            <a:spLocks noGrp="1"/>
          </p:cNvSpPr>
          <p:nvPr>
            <p:ph type="ftr" sz="quarter" idx="10"/>
          </p:nvPr>
        </p:nvSpPr>
        <p:spPr/>
        <p:txBody>
          <a:bodyPr/>
          <a:lstStyle/>
          <a:p>
            <a:r>
              <a:rPr lang="de-DE" dirty="0"/>
              <a:t>Regierungspräsidium Stuttgart / VSC-Team</a:t>
            </a:r>
          </a:p>
        </p:txBody>
      </p:sp>
      <p:sp>
        <p:nvSpPr>
          <p:cNvPr id="4" name="Foliennummernplatzhalter 3">
            <a:extLst>
              <a:ext uri="{FF2B5EF4-FFF2-40B4-BE49-F238E27FC236}">
                <a16:creationId xmlns:a16="http://schemas.microsoft.com/office/drawing/2014/main" id="{E54354B4-7800-41C6-897A-A8E4B62AF025}"/>
              </a:ext>
            </a:extLst>
          </p:cNvPr>
          <p:cNvSpPr>
            <a:spLocks noGrp="1"/>
          </p:cNvSpPr>
          <p:nvPr>
            <p:ph type="sldNum" sz="quarter" idx="11"/>
          </p:nvPr>
        </p:nvSpPr>
        <p:spPr/>
        <p:txBody>
          <a:bodyPr/>
          <a:lstStyle/>
          <a:p>
            <a:fld id="{3246854A-F06E-4786-B7B9-1D37875D3E50}" type="slidenum">
              <a:rPr lang="de-DE" altLang="de-DE" smtClean="0"/>
              <a:pPr/>
              <a:t>37</a:t>
            </a:fld>
            <a:endParaRPr lang="de-DE" altLang="de-DE" dirty="0"/>
          </a:p>
        </p:txBody>
      </p:sp>
    </p:spTree>
    <p:extLst>
      <p:ext uri="{BB962C8B-B14F-4D97-AF65-F5344CB8AC3E}">
        <p14:creationId xmlns:p14="http://schemas.microsoft.com/office/powerpoint/2010/main" val="33640605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6"/>
          <p:cNvSpPr>
            <a:spLocks noGrp="1"/>
          </p:cNvSpPr>
          <p:nvPr>
            <p:ph type="title"/>
          </p:nvPr>
        </p:nvSpPr>
        <p:spPr/>
        <p:txBody>
          <a:bodyPr/>
          <a:lstStyle/>
          <a:p>
            <a:pPr eaLnBrk="1" hangingPunct="1"/>
            <a:r>
              <a:rPr lang="de-DE" altLang="de-DE" dirty="0">
                <a:latin typeface="Times" pitchFamily="18" charset="0"/>
              </a:rPr>
              <a:t>Wo können Unternehmen veröffentlichte Hochwassergefahrenkarten einsehen?</a:t>
            </a:r>
          </a:p>
        </p:txBody>
      </p:sp>
      <p:sp>
        <p:nvSpPr>
          <p:cNvPr id="23555" name="Inhaltsplatzhalter 7"/>
          <p:cNvSpPr>
            <a:spLocks noGrp="1"/>
          </p:cNvSpPr>
          <p:nvPr>
            <p:ph idx="1"/>
          </p:nvPr>
        </p:nvSpPr>
        <p:spPr/>
        <p:txBody>
          <a:bodyPr/>
          <a:lstStyle/>
          <a:p>
            <a:pPr marL="0" indent="0" eaLnBrk="1" hangingPunct="1">
              <a:buFont typeface="Arial" pitchFamily="34" charset="0"/>
              <a:buNone/>
            </a:pPr>
            <a:r>
              <a:rPr lang="de-DE" altLang="de-DE" dirty="0">
                <a:latin typeface="Times" pitchFamily="18" charset="0"/>
              </a:rPr>
              <a:t>Die Hochwassergefahrenkarten können bei den Kommunen und Landratsämtern eingesehen werden.</a:t>
            </a:r>
          </a:p>
          <a:p>
            <a:pPr marL="0" indent="0" eaLnBrk="1" hangingPunct="1">
              <a:buFont typeface="Arial" pitchFamily="34" charset="0"/>
              <a:buNone/>
            </a:pPr>
            <a:endParaRPr lang="de-DE" altLang="de-DE" dirty="0">
              <a:latin typeface="Times" pitchFamily="18" charset="0"/>
            </a:endParaRPr>
          </a:p>
          <a:p>
            <a:pPr marL="0" indent="0" eaLnBrk="1" hangingPunct="1">
              <a:buFont typeface="Arial" pitchFamily="34" charset="0"/>
              <a:buNone/>
            </a:pPr>
            <a:r>
              <a:rPr lang="de-DE" altLang="de-DE" dirty="0">
                <a:latin typeface="Times" pitchFamily="18" charset="0"/>
              </a:rPr>
              <a:t>Unter </a:t>
            </a:r>
            <a:r>
              <a:rPr lang="de-DE" altLang="de-DE" dirty="0">
                <a:latin typeface="Times" pitchFamily="18" charset="0"/>
                <a:hlinkClick r:id="rId3"/>
              </a:rPr>
              <a:t>https://udo.lubw.baden-wuerttemberg.de/</a:t>
            </a:r>
            <a:r>
              <a:rPr lang="de-DE" altLang="de-DE" dirty="0">
                <a:latin typeface="Times" pitchFamily="18" charset="0"/>
              </a:rPr>
              <a:t> steht der Öffentlichkeit eine interaktive Hochwassergefahrenkarte bis zum Maßstab 1:5000 zur Verfügung.</a:t>
            </a:r>
          </a:p>
          <a:p>
            <a:pPr marL="0" indent="0" eaLnBrk="1" hangingPunct="1">
              <a:buFont typeface="Arial" pitchFamily="34" charset="0"/>
              <a:buNone/>
            </a:pPr>
            <a:endParaRPr lang="de-DE" altLang="de-DE" dirty="0">
              <a:latin typeface="Times" pitchFamily="18" charset="0"/>
            </a:endParaRPr>
          </a:p>
          <a:p>
            <a:pPr marL="0" indent="0" eaLnBrk="1" hangingPunct="1">
              <a:buFont typeface="Arial" pitchFamily="34" charset="0"/>
              <a:buNone/>
            </a:pPr>
            <a:r>
              <a:rPr lang="de-DE" altLang="de-DE" dirty="0">
                <a:latin typeface="Times" pitchFamily="18" charset="0"/>
              </a:rPr>
              <a:t>Für die Öffentlichkeit besteht hier auch die Möglichkeit eine </a:t>
            </a:r>
            <a:r>
              <a:rPr lang="de-DE" altLang="de-DE" b="1" dirty="0">
                <a:latin typeface="Times" pitchFamily="18" charset="0"/>
              </a:rPr>
              <a:t>Hochwasserrisikomanagement-Abfrage</a:t>
            </a:r>
            <a:r>
              <a:rPr lang="de-DE" altLang="de-DE" dirty="0">
                <a:latin typeface="Times" pitchFamily="18" charset="0"/>
              </a:rPr>
              <a:t> durchzuführen.</a:t>
            </a:r>
          </a:p>
          <a:p>
            <a:pPr marL="0" indent="0" eaLnBrk="1" hangingPunct="1"/>
            <a:endParaRPr lang="de-DE" altLang="de-DE" dirty="0">
              <a:latin typeface="Times" pitchFamily="18" charset="0"/>
            </a:endParaRPr>
          </a:p>
        </p:txBody>
      </p:sp>
      <p:sp>
        <p:nvSpPr>
          <p:cNvPr id="3" name="Fußzeilenplatzhalter 2">
            <a:extLst>
              <a:ext uri="{FF2B5EF4-FFF2-40B4-BE49-F238E27FC236}">
                <a16:creationId xmlns:a16="http://schemas.microsoft.com/office/drawing/2014/main" id="{40E5B718-6C83-46B1-B252-B7FA3DE3724F}"/>
              </a:ext>
            </a:extLst>
          </p:cNvPr>
          <p:cNvSpPr>
            <a:spLocks noGrp="1"/>
          </p:cNvSpPr>
          <p:nvPr>
            <p:ph type="ftr" sz="quarter" idx="10"/>
          </p:nvPr>
        </p:nvSpPr>
        <p:spPr/>
        <p:txBody>
          <a:bodyPr/>
          <a:lstStyle/>
          <a:p>
            <a:r>
              <a:rPr lang="de-DE" dirty="0"/>
              <a:t>Regierungspräsidium Stuttgart / VSC-Team</a:t>
            </a:r>
          </a:p>
        </p:txBody>
      </p:sp>
      <p:sp>
        <p:nvSpPr>
          <p:cNvPr id="4" name="Foliennummernplatzhalter 3">
            <a:extLst>
              <a:ext uri="{FF2B5EF4-FFF2-40B4-BE49-F238E27FC236}">
                <a16:creationId xmlns:a16="http://schemas.microsoft.com/office/drawing/2014/main" id="{6CAD5C4B-F4BA-4F6B-B12B-0D6D4990DE2F}"/>
              </a:ext>
            </a:extLst>
          </p:cNvPr>
          <p:cNvSpPr>
            <a:spLocks noGrp="1"/>
          </p:cNvSpPr>
          <p:nvPr>
            <p:ph type="sldNum" sz="quarter" idx="11"/>
          </p:nvPr>
        </p:nvSpPr>
        <p:spPr/>
        <p:txBody>
          <a:bodyPr/>
          <a:lstStyle/>
          <a:p>
            <a:fld id="{3246854A-F06E-4786-B7B9-1D37875D3E50}" type="slidenum">
              <a:rPr lang="de-DE" altLang="de-DE" smtClean="0"/>
              <a:pPr/>
              <a:t>38</a:t>
            </a:fld>
            <a:endParaRPr lang="de-DE" altLang="de-DE" dirty="0"/>
          </a:p>
        </p:txBody>
      </p:sp>
    </p:spTree>
    <p:extLst>
      <p:ext uri="{BB962C8B-B14F-4D97-AF65-F5344CB8AC3E}">
        <p14:creationId xmlns:p14="http://schemas.microsoft.com/office/powerpoint/2010/main" val="2704473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Bild 1" descr="Hochwasserscreen1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6013" y="1955800"/>
            <a:ext cx="7632700" cy="392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itel 6"/>
          <p:cNvSpPr>
            <a:spLocks noGrp="1"/>
          </p:cNvSpPr>
          <p:nvPr>
            <p:ph type="title"/>
          </p:nvPr>
        </p:nvSpPr>
        <p:spPr/>
        <p:txBody>
          <a:bodyPr/>
          <a:lstStyle/>
          <a:p>
            <a:pPr eaLnBrk="1" hangingPunct="1"/>
            <a:r>
              <a:rPr lang="de-DE" altLang="de-DE" dirty="0">
                <a:latin typeface="Times" pitchFamily="18" charset="0"/>
              </a:rPr>
              <a:t>Für die Öffentlichkeit: der Weg zur </a:t>
            </a:r>
            <a:br>
              <a:rPr lang="de-DE" altLang="de-DE" dirty="0">
                <a:latin typeface="Times" pitchFamily="18" charset="0"/>
              </a:rPr>
            </a:br>
            <a:r>
              <a:rPr lang="de-DE" altLang="de-DE" dirty="0">
                <a:latin typeface="Times" pitchFamily="18" charset="0"/>
              </a:rPr>
              <a:t>interaktiven Hochwassergefahrenkarte in UDO </a:t>
            </a:r>
            <a:br>
              <a:rPr lang="de-DE" altLang="de-DE" dirty="0">
                <a:latin typeface="Times" pitchFamily="18" charset="0"/>
              </a:rPr>
            </a:br>
            <a:endParaRPr lang="de-DE" altLang="de-DE" dirty="0">
              <a:latin typeface="Times" pitchFamily="18" charset="0"/>
            </a:endParaRPr>
          </a:p>
        </p:txBody>
      </p:sp>
      <p:pic>
        <p:nvPicPr>
          <p:cNvPr id="12" name="Bild 11" descr="Cursor weißRand.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519738" y="5287963"/>
            <a:ext cx="1008062"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 2" descr="UDO1.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22363" y="1965325"/>
            <a:ext cx="76327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ild 12" descr="Cursor weißRand.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908175" y="2349500"/>
            <a:ext cx="1008063"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ild 14" descr="Cursor weißRand.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079625" y="5202238"/>
            <a:ext cx="1008063"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Picture 1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22363" y="1951038"/>
            <a:ext cx="7632700" cy="3932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ußzeilenplatzhalter 3">
            <a:extLst>
              <a:ext uri="{FF2B5EF4-FFF2-40B4-BE49-F238E27FC236}">
                <a16:creationId xmlns:a16="http://schemas.microsoft.com/office/drawing/2014/main" id="{2D87A872-C454-4C8E-9024-853DA20F6AC3}"/>
              </a:ext>
            </a:extLst>
          </p:cNvPr>
          <p:cNvSpPr>
            <a:spLocks noGrp="1"/>
          </p:cNvSpPr>
          <p:nvPr>
            <p:ph type="ftr" sz="quarter" idx="12"/>
          </p:nvPr>
        </p:nvSpPr>
        <p:spPr/>
        <p:txBody>
          <a:bodyPr/>
          <a:lstStyle/>
          <a:p>
            <a:r>
              <a:rPr lang="de-DE" dirty="0"/>
              <a:t>Regierungspräsidium Stuttgart / VSC-Team</a:t>
            </a:r>
          </a:p>
        </p:txBody>
      </p:sp>
      <p:sp>
        <p:nvSpPr>
          <p:cNvPr id="5" name="Foliennummernplatzhalter 4">
            <a:extLst>
              <a:ext uri="{FF2B5EF4-FFF2-40B4-BE49-F238E27FC236}">
                <a16:creationId xmlns:a16="http://schemas.microsoft.com/office/drawing/2014/main" id="{FA7D21CF-DA6D-4FBF-B5F0-4FFBA17FF084}"/>
              </a:ext>
            </a:extLst>
          </p:cNvPr>
          <p:cNvSpPr>
            <a:spLocks noGrp="1"/>
          </p:cNvSpPr>
          <p:nvPr>
            <p:ph type="sldNum" sz="quarter" idx="11"/>
          </p:nvPr>
        </p:nvSpPr>
        <p:spPr/>
        <p:txBody>
          <a:bodyPr/>
          <a:lstStyle/>
          <a:p>
            <a:fld id="{0023533A-8D20-465F-B313-B9D387D39F53}" type="slidenum">
              <a:rPr lang="de-DE" altLang="de-DE" smtClean="0"/>
              <a:pPr/>
              <a:t>39</a:t>
            </a:fld>
            <a:endParaRPr lang="de-DE" altLang="de-DE" dirty="0"/>
          </a:p>
        </p:txBody>
      </p:sp>
    </p:spTree>
    <p:extLst>
      <p:ext uri="{BB962C8B-B14F-4D97-AF65-F5344CB8AC3E}">
        <p14:creationId xmlns:p14="http://schemas.microsoft.com/office/powerpoint/2010/main" val="3204035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2999"/>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2999"/>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2999"/>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30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Zielsetzung</a:t>
            </a:r>
          </a:p>
        </p:txBody>
      </p:sp>
      <p:sp>
        <p:nvSpPr>
          <p:cNvPr id="3" name="Inhaltsplatzhalter 2"/>
          <p:cNvSpPr>
            <a:spLocks noGrp="1"/>
          </p:cNvSpPr>
          <p:nvPr>
            <p:ph idx="1"/>
          </p:nvPr>
        </p:nvSpPr>
        <p:spPr/>
        <p:txBody>
          <a:bodyPr/>
          <a:lstStyle/>
          <a:p>
            <a:pPr marL="0" indent="0">
              <a:buNone/>
              <a:defRPr/>
            </a:pPr>
            <a:r>
              <a:rPr lang="de-DE" dirty="0"/>
              <a:t>In dieser Veranstaltung…</a:t>
            </a:r>
          </a:p>
          <a:p>
            <a:pPr marL="0" indent="0">
              <a:buNone/>
              <a:defRPr/>
            </a:pPr>
            <a:endParaRPr lang="de-DE" dirty="0"/>
          </a:p>
          <a:p>
            <a:pPr>
              <a:defRPr/>
            </a:pPr>
            <a:r>
              <a:rPr lang="de-DE" dirty="0"/>
              <a:t>werden Sie sich mit den Risiken aus Hochwasser und den daraus resultierenden Pflichten und Möglichkeiten der Risikovorsorge für Ihr Unternehmen auseinandersetzen</a:t>
            </a:r>
          </a:p>
          <a:p>
            <a:pPr>
              <a:defRPr/>
            </a:pPr>
            <a:r>
              <a:rPr lang="de-DE" dirty="0"/>
              <a:t>erfahren, wie und wo die individuelle Betroffenheit in Erfahrung gebracht werden kann</a:t>
            </a:r>
          </a:p>
          <a:p>
            <a:pPr>
              <a:defRPr/>
            </a:pPr>
            <a:r>
              <a:rPr lang="de-DE" dirty="0"/>
              <a:t>Ihr Wissen um das Thema Haftung bei Hochwasser erweitern</a:t>
            </a:r>
          </a:p>
          <a:p>
            <a:pPr>
              <a:defRPr/>
            </a:pPr>
            <a:r>
              <a:rPr lang="de-DE" dirty="0"/>
              <a:t>an konkreten und bereits erprobten Beispielen aus der Praxis lernen, wie die Vorsorge geplant und umgesetzt werden kann</a:t>
            </a:r>
          </a:p>
          <a:p>
            <a:pPr>
              <a:defRPr/>
            </a:pPr>
            <a:r>
              <a:rPr lang="de-DE" dirty="0"/>
              <a:t>den Nutzen der Hochwasservorsorge für Ihr Unternehmen verifizieren</a:t>
            </a:r>
          </a:p>
          <a:p>
            <a:pPr marL="0" indent="0">
              <a:buNone/>
              <a:defRPr/>
            </a:pPr>
            <a:endParaRPr lang="de-DE" dirty="0"/>
          </a:p>
        </p:txBody>
      </p:sp>
      <p:sp>
        <p:nvSpPr>
          <p:cNvPr id="7" name="Fußzeilenplatzhalter 6">
            <a:extLst>
              <a:ext uri="{FF2B5EF4-FFF2-40B4-BE49-F238E27FC236}">
                <a16:creationId xmlns:a16="http://schemas.microsoft.com/office/drawing/2014/main" id="{4D9D4D8A-66B7-4375-8258-FFDEF9739FAC}"/>
              </a:ext>
            </a:extLst>
          </p:cNvPr>
          <p:cNvSpPr>
            <a:spLocks noGrp="1"/>
          </p:cNvSpPr>
          <p:nvPr>
            <p:ph type="ftr" sz="quarter" idx="10"/>
          </p:nvPr>
        </p:nvSpPr>
        <p:spPr/>
        <p:txBody>
          <a:bodyPr/>
          <a:lstStyle/>
          <a:p>
            <a:r>
              <a:rPr lang="de-DE" dirty="0"/>
              <a:t>Regierungspräsidium Stuttgart / VSC-Team</a:t>
            </a:r>
          </a:p>
        </p:txBody>
      </p:sp>
      <p:sp>
        <p:nvSpPr>
          <p:cNvPr id="8" name="Foliennummernplatzhalter 7">
            <a:extLst>
              <a:ext uri="{FF2B5EF4-FFF2-40B4-BE49-F238E27FC236}">
                <a16:creationId xmlns:a16="http://schemas.microsoft.com/office/drawing/2014/main" id="{B581209B-15C1-41D9-A202-D13FD5B54BA7}"/>
              </a:ext>
            </a:extLst>
          </p:cNvPr>
          <p:cNvSpPr>
            <a:spLocks noGrp="1"/>
          </p:cNvSpPr>
          <p:nvPr>
            <p:ph type="sldNum" sz="quarter" idx="11"/>
          </p:nvPr>
        </p:nvSpPr>
        <p:spPr/>
        <p:txBody>
          <a:bodyPr/>
          <a:lstStyle/>
          <a:p>
            <a:fld id="{3246854A-F06E-4786-B7B9-1D37875D3E50}" type="slidenum">
              <a:rPr lang="de-DE" altLang="de-DE" smtClean="0"/>
              <a:pPr/>
              <a:t>4</a:t>
            </a:fld>
            <a:endParaRPr lang="de-DE" altLang="de-DE" dirty="0"/>
          </a:p>
        </p:txBody>
      </p:sp>
    </p:spTree>
    <p:extLst>
      <p:ext uri="{BB962C8B-B14F-4D97-AF65-F5344CB8AC3E}">
        <p14:creationId xmlns:p14="http://schemas.microsoft.com/office/powerpoint/2010/main" val="342621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Bild 11" descr="Cursor weißRa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04025" y="3789363"/>
            <a:ext cx="1008063"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6013" y="1955800"/>
            <a:ext cx="7632700" cy="3932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4" name="Titel 6"/>
          <p:cNvSpPr>
            <a:spLocks noGrp="1"/>
          </p:cNvSpPr>
          <p:nvPr>
            <p:ph type="title"/>
          </p:nvPr>
        </p:nvSpPr>
        <p:spPr/>
        <p:txBody>
          <a:bodyPr/>
          <a:lstStyle/>
          <a:p>
            <a:pPr eaLnBrk="1" hangingPunct="1"/>
            <a:r>
              <a:rPr lang="de-DE" altLang="de-DE" dirty="0">
                <a:latin typeface="Times" pitchFamily="18" charset="0"/>
              </a:rPr>
              <a:t>Erstellen einer Hochwasserrisikomanagement-Abfrage in UDO: Gefahrenanalyse für jeden Ort</a:t>
            </a:r>
            <a:br>
              <a:rPr lang="de-DE" altLang="de-DE" dirty="0">
                <a:latin typeface="Times" pitchFamily="18" charset="0"/>
              </a:rPr>
            </a:br>
            <a:endParaRPr lang="de-DE" altLang="de-DE" dirty="0">
              <a:latin typeface="Times" pitchFamily="18" charset="0"/>
            </a:endParaRPr>
          </a:p>
        </p:txBody>
      </p:sp>
      <p:pic>
        <p:nvPicPr>
          <p:cNvPr id="19" name="Bild 18" descr="Cursor weißRa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36713" y="2459038"/>
            <a:ext cx="833437"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d 18" descr="Cursor weißRa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67125" y="3732213"/>
            <a:ext cx="833438"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81513" y="2543175"/>
            <a:ext cx="2886075"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Bild 18" descr="Cursor weißRa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595938" y="3768725"/>
            <a:ext cx="833437"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1" name="Picture 13"/>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103313" y="1955800"/>
            <a:ext cx="7645400" cy="3932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ußzeilenplatzhalter 2">
            <a:extLst>
              <a:ext uri="{FF2B5EF4-FFF2-40B4-BE49-F238E27FC236}">
                <a16:creationId xmlns:a16="http://schemas.microsoft.com/office/drawing/2014/main" id="{D1DAD877-7B76-4A7F-BFEB-ED5085914174}"/>
              </a:ext>
            </a:extLst>
          </p:cNvPr>
          <p:cNvSpPr>
            <a:spLocks noGrp="1"/>
          </p:cNvSpPr>
          <p:nvPr>
            <p:ph type="ftr" sz="quarter" idx="12"/>
          </p:nvPr>
        </p:nvSpPr>
        <p:spPr/>
        <p:txBody>
          <a:bodyPr/>
          <a:lstStyle/>
          <a:p>
            <a:r>
              <a:rPr lang="de-DE" dirty="0"/>
              <a:t>Regierungspräsidium Stuttgart / VSC-Team</a:t>
            </a:r>
          </a:p>
        </p:txBody>
      </p:sp>
      <p:sp>
        <p:nvSpPr>
          <p:cNvPr id="4" name="Foliennummernplatzhalter 3">
            <a:extLst>
              <a:ext uri="{FF2B5EF4-FFF2-40B4-BE49-F238E27FC236}">
                <a16:creationId xmlns:a16="http://schemas.microsoft.com/office/drawing/2014/main" id="{57D5E75A-64F3-4EC9-9096-8E6FFB68936E}"/>
              </a:ext>
            </a:extLst>
          </p:cNvPr>
          <p:cNvSpPr>
            <a:spLocks noGrp="1"/>
          </p:cNvSpPr>
          <p:nvPr>
            <p:ph type="sldNum" sz="quarter" idx="11"/>
          </p:nvPr>
        </p:nvSpPr>
        <p:spPr/>
        <p:txBody>
          <a:bodyPr/>
          <a:lstStyle/>
          <a:p>
            <a:fld id="{0023533A-8D20-465F-B313-B9D387D39F53}" type="slidenum">
              <a:rPr lang="de-DE" altLang="de-DE" smtClean="0"/>
              <a:pPr/>
              <a:t>40</a:t>
            </a:fld>
            <a:endParaRPr lang="de-DE" altLang="de-DE" dirty="0"/>
          </a:p>
        </p:txBody>
      </p:sp>
    </p:spTree>
    <p:extLst>
      <p:ext uri="{BB962C8B-B14F-4D97-AF65-F5344CB8AC3E}">
        <p14:creationId xmlns:p14="http://schemas.microsoft.com/office/powerpoint/2010/main" val="34960251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2999"/>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30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30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6"/>
          <p:cNvSpPr>
            <a:spLocks noGrp="1"/>
          </p:cNvSpPr>
          <p:nvPr>
            <p:ph type="title"/>
          </p:nvPr>
        </p:nvSpPr>
        <p:spPr>
          <a:xfrm>
            <a:off x="1138238" y="692150"/>
            <a:ext cx="7632700" cy="1263650"/>
          </a:xfrm>
        </p:spPr>
        <p:txBody>
          <a:bodyPr/>
          <a:lstStyle/>
          <a:p>
            <a:pPr eaLnBrk="1" hangingPunct="1"/>
            <a:r>
              <a:rPr lang="de-DE" altLang="de-DE" dirty="0">
                <a:latin typeface="Times" pitchFamily="18" charset="0"/>
              </a:rPr>
              <a:t>Das Ergebnis der Risikoabfrage </a:t>
            </a:r>
            <a:br>
              <a:rPr lang="de-DE" altLang="de-DE" dirty="0">
                <a:latin typeface="Times" pitchFamily="18" charset="0"/>
              </a:rPr>
            </a:br>
            <a:r>
              <a:rPr lang="de-DE" altLang="de-DE" dirty="0">
                <a:latin typeface="Times" pitchFamily="18" charset="0"/>
              </a:rPr>
              <a:t>für einen bestimmten Punkt</a:t>
            </a:r>
            <a:br>
              <a:rPr lang="de-DE" altLang="de-DE" dirty="0">
                <a:latin typeface="Times" pitchFamily="18" charset="0"/>
              </a:rPr>
            </a:br>
            <a:endParaRPr lang="de-DE" altLang="de-DE" dirty="0">
              <a:latin typeface="Times" pitchFamily="18" charset="0"/>
            </a:endParaRPr>
          </a:p>
        </p:txBody>
      </p:sp>
      <p:pic>
        <p:nvPicPr>
          <p:cNvPr id="3072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6013" y="1955800"/>
            <a:ext cx="7651750" cy="392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Bild 1" descr="4er-Karten.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38238" y="1960563"/>
            <a:ext cx="7632700" cy="393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01725" y="1965325"/>
            <a:ext cx="7646988" cy="391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ußzeilenplatzhalter 3">
            <a:extLst>
              <a:ext uri="{FF2B5EF4-FFF2-40B4-BE49-F238E27FC236}">
                <a16:creationId xmlns:a16="http://schemas.microsoft.com/office/drawing/2014/main" id="{2E94BA84-E0AF-4F63-B539-48128920512A}"/>
              </a:ext>
            </a:extLst>
          </p:cNvPr>
          <p:cNvSpPr>
            <a:spLocks noGrp="1"/>
          </p:cNvSpPr>
          <p:nvPr>
            <p:ph type="ftr" sz="quarter" idx="12"/>
          </p:nvPr>
        </p:nvSpPr>
        <p:spPr/>
        <p:txBody>
          <a:bodyPr/>
          <a:lstStyle/>
          <a:p>
            <a:r>
              <a:rPr lang="de-DE" dirty="0"/>
              <a:t>Regierungspräsidium Stuttgart / VSC-Team</a:t>
            </a:r>
          </a:p>
        </p:txBody>
      </p:sp>
      <p:sp>
        <p:nvSpPr>
          <p:cNvPr id="5" name="Foliennummernplatzhalter 4">
            <a:extLst>
              <a:ext uri="{FF2B5EF4-FFF2-40B4-BE49-F238E27FC236}">
                <a16:creationId xmlns:a16="http://schemas.microsoft.com/office/drawing/2014/main" id="{BDF5A5D7-1D3F-4F0E-AA76-72B642DF8964}"/>
              </a:ext>
            </a:extLst>
          </p:cNvPr>
          <p:cNvSpPr>
            <a:spLocks noGrp="1"/>
          </p:cNvSpPr>
          <p:nvPr>
            <p:ph type="sldNum" sz="quarter" idx="11"/>
          </p:nvPr>
        </p:nvSpPr>
        <p:spPr/>
        <p:txBody>
          <a:bodyPr/>
          <a:lstStyle/>
          <a:p>
            <a:fld id="{0023533A-8D20-465F-B313-B9D387D39F53}" type="slidenum">
              <a:rPr lang="de-DE" altLang="de-DE" smtClean="0"/>
              <a:pPr/>
              <a:t>41</a:t>
            </a:fld>
            <a:endParaRPr lang="de-DE" altLang="de-DE" dirty="0"/>
          </a:p>
        </p:txBody>
      </p:sp>
    </p:spTree>
    <p:extLst>
      <p:ext uri="{BB962C8B-B14F-4D97-AF65-F5344CB8AC3E}">
        <p14:creationId xmlns:p14="http://schemas.microsoft.com/office/powerpoint/2010/main" val="20664282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6"/>
          <p:cNvSpPr>
            <a:spLocks noGrp="1"/>
          </p:cNvSpPr>
          <p:nvPr>
            <p:ph type="title"/>
          </p:nvPr>
        </p:nvSpPr>
        <p:spPr/>
        <p:txBody>
          <a:bodyPr/>
          <a:lstStyle/>
          <a:p>
            <a:pPr eaLnBrk="1" hangingPunct="1"/>
            <a:r>
              <a:rPr lang="de-DE" altLang="de-DE" dirty="0">
                <a:latin typeface="Times" pitchFamily="18" charset="0"/>
              </a:rPr>
              <a:t>Anleitung zum Lesen einer Hochwassergefahrenkarte</a:t>
            </a:r>
            <a:br>
              <a:rPr lang="de-DE" altLang="de-DE" dirty="0">
                <a:latin typeface="Times" pitchFamily="18" charset="0"/>
              </a:rPr>
            </a:br>
            <a:endParaRPr lang="de-DE" altLang="de-DE" dirty="0">
              <a:latin typeface="Times" pitchFamily="18" charset="0"/>
            </a:endParaRPr>
          </a:p>
        </p:txBody>
      </p:sp>
      <p:sp>
        <p:nvSpPr>
          <p:cNvPr id="4" name="Inhaltsplatzhalter 3">
            <a:extLst>
              <a:ext uri="{FF2B5EF4-FFF2-40B4-BE49-F238E27FC236}">
                <a16:creationId xmlns:a16="http://schemas.microsoft.com/office/drawing/2014/main" id="{D0A827A1-E781-4426-B66E-16DA71A3A02A}"/>
              </a:ext>
            </a:extLst>
          </p:cNvPr>
          <p:cNvSpPr>
            <a:spLocks noGrp="1"/>
          </p:cNvSpPr>
          <p:nvPr>
            <p:ph idx="1"/>
          </p:nvPr>
        </p:nvSpPr>
        <p:spPr/>
        <p:txBody>
          <a:bodyPr/>
          <a:lstStyle/>
          <a:p>
            <a:endParaRPr lang="de-DE" dirty="0"/>
          </a:p>
        </p:txBody>
      </p:sp>
      <p:pic>
        <p:nvPicPr>
          <p:cNvPr id="6" name="Grafik 5">
            <a:extLst>
              <a:ext uri="{FF2B5EF4-FFF2-40B4-BE49-F238E27FC236}">
                <a16:creationId xmlns:a16="http://schemas.microsoft.com/office/drawing/2014/main" id="{765ECE69-B469-4321-AD21-BD5D51DB8D1C}"/>
              </a:ext>
            </a:extLst>
          </p:cNvPr>
          <p:cNvPicPr>
            <a:picLocks noChangeAspect="1"/>
          </p:cNvPicPr>
          <p:nvPr/>
        </p:nvPicPr>
        <p:blipFill>
          <a:blip r:embed="rId3"/>
          <a:stretch>
            <a:fillRect/>
          </a:stretch>
        </p:blipFill>
        <p:spPr>
          <a:xfrm>
            <a:off x="1043609" y="1916832"/>
            <a:ext cx="6336704" cy="3544694"/>
          </a:xfrm>
          <a:prstGeom prst="rect">
            <a:avLst/>
          </a:prstGeom>
        </p:spPr>
      </p:pic>
      <p:sp>
        <p:nvSpPr>
          <p:cNvPr id="7" name="Textfeld 6">
            <a:extLst>
              <a:ext uri="{FF2B5EF4-FFF2-40B4-BE49-F238E27FC236}">
                <a16:creationId xmlns:a16="http://schemas.microsoft.com/office/drawing/2014/main" id="{EF7D317C-D0C3-4C2C-B47D-E0B471CFA6B6}"/>
              </a:ext>
            </a:extLst>
          </p:cNvPr>
          <p:cNvSpPr txBox="1"/>
          <p:nvPr/>
        </p:nvSpPr>
        <p:spPr>
          <a:xfrm>
            <a:off x="1133649" y="5477162"/>
            <a:ext cx="4706097" cy="400110"/>
          </a:xfrm>
          <a:prstGeom prst="rect">
            <a:avLst/>
          </a:prstGeom>
          <a:noFill/>
        </p:spPr>
        <p:txBody>
          <a:bodyPr wrap="none" rtlCol="0">
            <a:spAutoFit/>
          </a:bodyPr>
          <a:lstStyle/>
          <a:p>
            <a:r>
              <a:rPr lang="de-DE" sz="2000" dirty="0">
                <a:latin typeface="Times" panose="02020603050405020304" pitchFamily="18" charset="0"/>
                <a:cs typeface="Times" panose="02020603050405020304" pitchFamily="18" charset="0"/>
                <a:hlinkClick r:id="rId4"/>
              </a:rPr>
              <a:t>https://www.youtube.com/user/UmweltBW</a:t>
            </a:r>
            <a:r>
              <a:rPr lang="de-DE" sz="2000" dirty="0">
                <a:latin typeface="Times" panose="02020603050405020304" pitchFamily="18" charset="0"/>
                <a:cs typeface="Times" panose="02020603050405020304" pitchFamily="18" charset="0"/>
              </a:rPr>
              <a:t> </a:t>
            </a:r>
          </a:p>
        </p:txBody>
      </p:sp>
      <p:sp>
        <p:nvSpPr>
          <p:cNvPr id="3" name="Fußzeilenplatzhalter 2">
            <a:extLst>
              <a:ext uri="{FF2B5EF4-FFF2-40B4-BE49-F238E27FC236}">
                <a16:creationId xmlns:a16="http://schemas.microsoft.com/office/drawing/2014/main" id="{49197635-EA62-4A4D-B941-9E6E91ACE188}"/>
              </a:ext>
            </a:extLst>
          </p:cNvPr>
          <p:cNvSpPr>
            <a:spLocks noGrp="1"/>
          </p:cNvSpPr>
          <p:nvPr>
            <p:ph type="ftr" sz="quarter" idx="10"/>
          </p:nvPr>
        </p:nvSpPr>
        <p:spPr/>
        <p:txBody>
          <a:bodyPr/>
          <a:lstStyle/>
          <a:p>
            <a:r>
              <a:rPr lang="de-DE" dirty="0"/>
              <a:t>Regierungspräsidium Stuttgart / VSC-Team</a:t>
            </a:r>
          </a:p>
        </p:txBody>
      </p:sp>
      <p:sp>
        <p:nvSpPr>
          <p:cNvPr id="5" name="Foliennummernplatzhalter 4">
            <a:extLst>
              <a:ext uri="{FF2B5EF4-FFF2-40B4-BE49-F238E27FC236}">
                <a16:creationId xmlns:a16="http://schemas.microsoft.com/office/drawing/2014/main" id="{F7632B4B-1C30-4DE3-9D21-BB48565A0CE8}"/>
              </a:ext>
            </a:extLst>
          </p:cNvPr>
          <p:cNvSpPr>
            <a:spLocks noGrp="1"/>
          </p:cNvSpPr>
          <p:nvPr>
            <p:ph type="sldNum" sz="quarter" idx="11"/>
          </p:nvPr>
        </p:nvSpPr>
        <p:spPr/>
        <p:txBody>
          <a:bodyPr/>
          <a:lstStyle/>
          <a:p>
            <a:fld id="{3246854A-F06E-4786-B7B9-1D37875D3E50}" type="slidenum">
              <a:rPr lang="de-DE" altLang="de-DE" smtClean="0"/>
              <a:pPr/>
              <a:t>42</a:t>
            </a:fld>
            <a:endParaRPr lang="de-DE" altLang="de-DE" dirty="0"/>
          </a:p>
        </p:txBody>
      </p:sp>
    </p:spTree>
    <p:extLst>
      <p:ext uri="{BB962C8B-B14F-4D97-AF65-F5344CB8AC3E}">
        <p14:creationId xmlns:p14="http://schemas.microsoft.com/office/powerpoint/2010/main" val="16319973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F3873FD1-1E08-405E-8F0C-201402E0BAFF}"/>
              </a:ext>
            </a:extLst>
          </p:cNvPr>
          <p:cNvPicPr>
            <a:picLocks noChangeAspect="1"/>
          </p:cNvPicPr>
          <p:nvPr/>
        </p:nvPicPr>
        <p:blipFill>
          <a:blip r:embed="rId3"/>
          <a:stretch>
            <a:fillRect/>
          </a:stretch>
        </p:blipFill>
        <p:spPr>
          <a:xfrm>
            <a:off x="611560" y="1939404"/>
            <a:ext cx="5578902" cy="3919948"/>
          </a:xfrm>
          <a:prstGeom prst="rect">
            <a:avLst/>
          </a:prstGeom>
        </p:spPr>
      </p:pic>
      <p:sp>
        <p:nvSpPr>
          <p:cNvPr id="10" name="Rechteck 9">
            <a:extLst>
              <a:ext uri="{FF2B5EF4-FFF2-40B4-BE49-F238E27FC236}">
                <a16:creationId xmlns:a16="http://schemas.microsoft.com/office/drawing/2014/main" id="{FB42B395-47EF-4AFC-B109-9103FFFA7954}"/>
              </a:ext>
            </a:extLst>
          </p:cNvPr>
          <p:cNvSpPr/>
          <p:nvPr/>
        </p:nvSpPr>
        <p:spPr>
          <a:xfrm>
            <a:off x="5231323" y="2269815"/>
            <a:ext cx="867699" cy="858100"/>
          </a:xfrm>
          <a:prstGeom prst="rect">
            <a:avLst/>
          </a:prstGeom>
          <a:noFill/>
          <a:ln w="28575">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41986" name="Titel 1"/>
          <p:cNvSpPr>
            <a:spLocks noGrp="1"/>
          </p:cNvSpPr>
          <p:nvPr>
            <p:ph type="title"/>
          </p:nvPr>
        </p:nvSpPr>
        <p:spPr/>
        <p:txBody>
          <a:bodyPr/>
          <a:lstStyle/>
          <a:p>
            <a:r>
              <a:rPr lang="de-DE" altLang="de-DE" dirty="0">
                <a:latin typeface="Times" pitchFamily="18" charset="0"/>
              </a:rPr>
              <a:t>Die Starkregengefahrenkarte</a:t>
            </a:r>
          </a:p>
        </p:txBody>
      </p:sp>
      <p:sp>
        <p:nvSpPr>
          <p:cNvPr id="41991" name="Textfeld 1"/>
          <p:cNvSpPr txBox="1">
            <a:spLocks noChangeArrowheads="1"/>
          </p:cNvSpPr>
          <p:nvPr/>
        </p:nvSpPr>
        <p:spPr bwMode="auto">
          <a:xfrm>
            <a:off x="899801" y="6113918"/>
            <a:ext cx="33845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spAutoFit/>
          </a:bodyPr>
          <a:lstStyle>
            <a:lvl1pPr eaLnBrk="0" hangingPunct="0">
              <a:buFont typeface="Arial" charset="0"/>
              <a:buChar char="•"/>
              <a:defRPr sz="2000">
                <a:solidFill>
                  <a:schemeClr val="tx1"/>
                </a:solidFill>
                <a:latin typeface="Times" pitchFamily="18" charset="0"/>
                <a:ea typeface="MS PGothic" pitchFamily="34" charset="-128"/>
              </a:defRPr>
            </a:lvl1pPr>
            <a:lvl2pPr marL="742950" indent="-285750" eaLnBrk="0" hangingPunct="0">
              <a:buFont typeface="Arial" charset="0"/>
              <a:buChar char="–"/>
              <a:defRPr sz="2000">
                <a:solidFill>
                  <a:schemeClr val="tx1"/>
                </a:solidFill>
                <a:latin typeface="Times" pitchFamily="18" charset="0"/>
                <a:ea typeface="MS PGothic" pitchFamily="34" charset="-128"/>
              </a:defRPr>
            </a:lvl2pPr>
            <a:lvl3pPr marL="1143000" indent="-228600" eaLnBrk="0" hangingPunct="0">
              <a:buFont typeface="Arial" charset="0"/>
              <a:buChar char="•"/>
              <a:defRPr sz="2000">
                <a:solidFill>
                  <a:schemeClr val="tx1"/>
                </a:solidFill>
                <a:latin typeface="Times" pitchFamily="18" charset="0"/>
                <a:ea typeface="MS PGothic" pitchFamily="34" charset="-128"/>
              </a:defRPr>
            </a:lvl3pPr>
            <a:lvl4pPr marL="1600200" indent="-228600" eaLnBrk="0" hangingPunct="0">
              <a:buFont typeface="Arial" charset="0"/>
              <a:buChar char="–"/>
              <a:defRPr sz="2000">
                <a:solidFill>
                  <a:schemeClr val="tx1"/>
                </a:solidFill>
                <a:latin typeface="Times" pitchFamily="18" charset="0"/>
                <a:ea typeface="MS PGothic" pitchFamily="34" charset="-128"/>
              </a:defRPr>
            </a:lvl4pPr>
            <a:lvl5pPr marL="2057400" indent="-228600" eaLnBrk="0" hangingPunct="0">
              <a:buFont typeface="Arial" charset="0"/>
              <a:buChar char="»"/>
              <a:defRPr sz="2000">
                <a:solidFill>
                  <a:schemeClr val="tx1"/>
                </a:solidFill>
                <a:latin typeface="Times" pitchFamily="18" charset="0"/>
                <a:ea typeface="MS PGothic" pitchFamily="34" charset="-128"/>
              </a:defRPr>
            </a:lvl5pPr>
            <a:lvl6pPr marL="2514600" indent="-228600" defTabSz="457200" eaLnBrk="0" fontAlgn="base" hangingPunct="0">
              <a:spcBef>
                <a:spcPct val="0"/>
              </a:spcBef>
              <a:spcAft>
                <a:spcPct val="0"/>
              </a:spcAft>
              <a:buFont typeface="Arial" charset="0"/>
              <a:buChar char="»"/>
              <a:defRPr sz="2000">
                <a:solidFill>
                  <a:schemeClr val="tx1"/>
                </a:solidFill>
                <a:latin typeface="Times" pitchFamily="18" charset="0"/>
                <a:ea typeface="MS PGothic" pitchFamily="34" charset="-128"/>
              </a:defRPr>
            </a:lvl6pPr>
            <a:lvl7pPr marL="2971800" indent="-228600" defTabSz="457200" eaLnBrk="0" fontAlgn="base" hangingPunct="0">
              <a:spcBef>
                <a:spcPct val="0"/>
              </a:spcBef>
              <a:spcAft>
                <a:spcPct val="0"/>
              </a:spcAft>
              <a:buFont typeface="Arial" charset="0"/>
              <a:buChar char="»"/>
              <a:defRPr sz="2000">
                <a:solidFill>
                  <a:schemeClr val="tx1"/>
                </a:solidFill>
                <a:latin typeface="Times" pitchFamily="18" charset="0"/>
                <a:ea typeface="MS PGothic" pitchFamily="34" charset="-128"/>
              </a:defRPr>
            </a:lvl7pPr>
            <a:lvl8pPr marL="3429000" indent="-228600" defTabSz="457200" eaLnBrk="0" fontAlgn="base" hangingPunct="0">
              <a:spcBef>
                <a:spcPct val="0"/>
              </a:spcBef>
              <a:spcAft>
                <a:spcPct val="0"/>
              </a:spcAft>
              <a:buFont typeface="Arial" charset="0"/>
              <a:buChar char="»"/>
              <a:defRPr sz="2000">
                <a:solidFill>
                  <a:schemeClr val="tx1"/>
                </a:solidFill>
                <a:latin typeface="Times" pitchFamily="18" charset="0"/>
                <a:ea typeface="MS PGothic" pitchFamily="34" charset="-128"/>
              </a:defRPr>
            </a:lvl8pPr>
            <a:lvl9pPr marL="3886200" indent="-228600" defTabSz="457200" eaLnBrk="0" fontAlgn="base" hangingPunct="0">
              <a:spcBef>
                <a:spcPct val="0"/>
              </a:spcBef>
              <a:spcAft>
                <a:spcPct val="0"/>
              </a:spcAft>
              <a:buFont typeface="Arial" charset="0"/>
              <a:buChar char="»"/>
              <a:defRPr sz="2000">
                <a:solidFill>
                  <a:schemeClr val="tx1"/>
                </a:solidFill>
                <a:latin typeface="Times" pitchFamily="18" charset="0"/>
                <a:ea typeface="MS PGothic" pitchFamily="34" charset="-128"/>
              </a:defRPr>
            </a:lvl9pPr>
          </a:lstStyle>
          <a:p>
            <a:pPr eaLnBrk="1" hangingPunct="1">
              <a:buFontTx/>
              <a:buNone/>
            </a:pPr>
            <a:r>
              <a:rPr lang="de-DE" altLang="de-DE" sz="1000" dirty="0">
                <a:latin typeface="Arial" charset="0"/>
                <a:cs typeface="Arial" charset="0"/>
              </a:rPr>
              <a:t>Quelle: Starkregenkarte Einzugsgebiet Ditzingen</a:t>
            </a:r>
          </a:p>
        </p:txBody>
      </p:sp>
      <p:pic>
        <p:nvPicPr>
          <p:cNvPr id="8" name="Grafik 7">
            <a:extLst>
              <a:ext uri="{FF2B5EF4-FFF2-40B4-BE49-F238E27FC236}">
                <a16:creationId xmlns:a16="http://schemas.microsoft.com/office/drawing/2014/main" id="{C558E5CE-5B22-4A2A-846A-58F021BE2359}"/>
              </a:ext>
            </a:extLst>
          </p:cNvPr>
          <p:cNvPicPr>
            <a:picLocks noChangeAspect="1"/>
          </p:cNvPicPr>
          <p:nvPr/>
        </p:nvPicPr>
        <p:blipFill>
          <a:blip r:embed="rId4"/>
          <a:stretch>
            <a:fillRect/>
          </a:stretch>
        </p:blipFill>
        <p:spPr>
          <a:xfrm>
            <a:off x="6257461" y="1939404"/>
            <a:ext cx="2642423" cy="2450134"/>
          </a:xfrm>
          <a:prstGeom prst="rect">
            <a:avLst/>
          </a:prstGeom>
          <a:ln w="28575">
            <a:solidFill>
              <a:schemeClr val="accent5"/>
            </a:solidFill>
            <a:prstDash val="solid"/>
          </a:ln>
        </p:spPr>
      </p:pic>
      <p:sp>
        <p:nvSpPr>
          <p:cNvPr id="9" name="Pfeil: nach rechts 8">
            <a:extLst>
              <a:ext uri="{FF2B5EF4-FFF2-40B4-BE49-F238E27FC236}">
                <a16:creationId xmlns:a16="http://schemas.microsoft.com/office/drawing/2014/main" id="{7BE97B0A-6987-4A72-969A-18475CAE28AC}"/>
              </a:ext>
            </a:extLst>
          </p:cNvPr>
          <p:cNvSpPr/>
          <p:nvPr/>
        </p:nvSpPr>
        <p:spPr>
          <a:xfrm>
            <a:off x="5966197" y="2269815"/>
            <a:ext cx="459051" cy="848912"/>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de-DE" dirty="0"/>
          </a:p>
        </p:txBody>
      </p:sp>
      <p:sp>
        <p:nvSpPr>
          <p:cNvPr id="18" name="Inhaltsplatzhalter 5">
            <a:extLst>
              <a:ext uri="{FF2B5EF4-FFF2-40B4-BE49-F238E27FC236}">
                <a16:creationId xmlns:a16="http://schemas.microsoft.com/office/drawing/2014/main" id="{27CD38C6-0D37-40CC-85C8-8D56412F369A}"/>
              </a:ext>
            </a:extLst>
          </p:cNvPr>
          <p:cNvSpPr txBox="1">
            <a:spLocks/>
          </p:cNvSpPr>
          <p:nvPr/>
        </p:nvSpPr>
        <p:spPr>
          <a:xfrm>
            <a:off x="1116013" y="1715386"/>
            <a:ext cx="7632700" cy="4392141"/>
          </a:xfrm>
          <a:prstGeom prst="rect">
            <a:avLst/>
          </a:prstGeom>
        </p:spPr>
        <p:txBody>
          <a:bodyPr/>
          <a:lstStyle>
            <a:lvl1pPr marL="342900" indent="-342900" algn="l" defTabSz="457200" rtl="0" eaLnBrk="1" fontAlgn="base" hangingPunct="1">
              <a:spcBef>
                <a:spcPct val="0"/>
              </a:spcBef>
              <a:spcAft>
                <a:spcPct val="0"/>
              </a:spcAft>
              <a:buFont typeface="Arial" pitchFamily="34" charset="0"/>
              <a:buChar char="•"/>
              <a:defRPr sz="2000" kern="1200">
                <a:solidFill>
                  <a:schemeClr val="tx1"/>
                </a:solidFill>
                <a:latin typeface="Times"/>
                <a:ea typeface="MS PGothic" pitchFamily="34" charset="-128"/>
                <a:cs typeface="ＭＳ Ｐゴシック" charset="0"/>
              </a:defRPr>
            </a:lvl1pPr>
            <a:lvl2pPr marL="719138" indent="-363538" algn="l" defTabSz="457200" rtl="0" eaLnBrk="1" fontAlgn="base" hangingPunct="1">
              <a:spcBef>
                <a:spcPct val="0"/>
              </a:spcBef>
              <a:spcAft>
                <a:spcPct val="0"/>
              </a:spcAft>
              <a:buFont typeface="Arial" pitchFamily="34" charset="0"/>
              <a:buChar char="–"/>
              <a:defRPr sz="2000" kern="1200">
                <a:solidFill>
                  <a:schemeClr val="tx1"/>
                </a:solidFill>
                <a:latin typeface="Times"/>
                <a:ea typeface="MS PGothic" pitchFamily="34" charset="-128"/>
                <a:cs typeface="+mn-cs"/>
              </a:defRPr>
            </a:lvl2pPr>
            <a:lvl3pPr marL="1074738" indent="-355600" algn="l" defTabSz="457200" rtl="0" eaLnBrk="1" fontAlgn="base" hangingPunct="1">
              <a:spcBef>
                <a:spcPct val="0"/>
              </a:spcBef>
              <a:spcAft>
                <a:spcPct val="0"/>
              </a:spcAft>
              <a:buFont typeface="Arial" pitchFamily="34" charset="0"/>
              <a:buChar char="•"/>
              <a:defRPr sz="2000" kern="1200">
                <a:solidFill>
                  <a:schemeClr val="tx1"/>
                </a:solidFill>
                <a:latin typeface="Times"/>
                <a:ea typeface="MS PGothic" pitchFamily="34" charset="-128"/>
                <a:cs typeface="+mn-cs"/>
              </a:defRPr>
            </a:lvl3pPr>
            <a:lvl4pPr marL="1600200" indent="-228600" algn="l" defTabSz="457200" rtl="0" eaLnBrk="1" fontAlgn="base" hangingPunct="1">
              <a:spcBef>
                <a:spcPct val="0"/>
              </a:spcBef>
              <a:spcAft>
                <a:spcPct val="0"/>
              </a:spcAft>
              <a:buFont typeface="Arial" pitchFamily="34" charset="0"/>
              <a:buChar char="–"/>
              <a:defRPr sz="2000" kern="1200">
                <a:solidFill>
                  <a:schemeClr val="tx1"/>
                </a:solidFill>
                <a:latin typeface="Times"/>
                <a:ea typeface="MS PGothic" pitchFamily="34" charset="-128"/>
                <a:cs typeface="+mn-cs"/>
              </a:defRPr>
            </a:lvl4pPr>
            <a:lvl5pPr marL="2057400" indent="-228600" algn="l" defTabSz="457200" rtl="0" eaLnBrk="1" fontAlgn="base" hangingPunct="1">
              <a:spcBef>
                <a:spcPct val="0"/>
              </a:spcBef>
              <a:spcAft>
                <a:spcPct val="0"/>
              </a:spcAft>
              <a:buFont typeface="Arial" pitchFamily="34" charset="0"/>
              <a:buChar char="»"/>
              <a:defRPr sz="2000" kern="1200">
                <a:solidFill>
                  <a:schemeClr val="tx1"/>
                </a:solidFill>
                <a:latin typeface="Times"/>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de-DE" sz="1600" dirty="0">
              <a:latin typeface="+mn-lt"/>
            </a:endParaRPr>
          </a:p>
        </p:txBody>
      </p:sp>
      <p:sp>
        <p:nvSpPr>
          <p:cNvPr id="4" name="Fußzeilenplatzhalter 3">
            <a:extLst>
              <a:ext uri="{FF2B5EF4-FFF2-40B4-BE49-F238E27FC236}">
                <a16:creationId xmlns:a16="http://schemas.microsoft.com/office/drawing/2014/main" id="{9802820A-934F-45AC-88D6-2C89619B87EA}"/>
              </a:ext>
            </a:extLst>
          </p:cNvPr>
          <p:cNvSpPr>
            <a:spLocks noGrp="1"/>
          </p:cNvSpPr>
          <p:nvPr>
            <p:ph type="ftr" sz="quarter" idx="12"/>
          </p:nvPr>
        </p:nvSpPr>
        <p:spPr/>
        <p:txBody>
          <a:bodyPr/>
          <a:lstStyle/>
          <a:p>
            <a:r>
              <a:rPr lang="de-DE" dirty="0"/>
              <a:t>Regierungspräsidium Stuttgart / VSC-Team</a:t>
            </a:r>
          </a:p>
        </p:txBody>
      </p:sp>
      <p:sp>
        <p:nvSpPr>
          <p:cNvPr id="5" name="Foliennummernplatzhalter 4">
            <a:extLst>
              <a:ext uri="{FF2B5EF4-FFF2-40B4-BE49-F238E27FC236}">
                <a16:creationId xmlns:a16="http://schemas.microsoft.com/office/drawing/2014/main" id="{158F6359-AD9A-450E-A205-4CDF499A5DA0}"/>
              </a:ext>
            </a:extLst>
          </p:cNvPr>
          <p:cNvSpPr>
            <a:spLocks noGrp="1"/>
          </p:cNvSpPr>
          <p:nvPr>
            <p:ph type="sldNum" sz="quarter" idx="11"/>
          </p:nvPr>
        </p:nvSpPr>
        <p:spPr/>
        <p:txBody>
          <a:bodyPr/>
          <a:lstStyle/>
          <a:p>
            <a:fld id="{0023533A-8D20-465F-B313-B9D387D39F53}" type="slidenum">
              <a:rPr lang="de-DE" altLang="de-DE" smtClean="0"/>
              <a:pPr/>
              <a:t>43</a:t>
            </a:fld>
            <a:endParaRPr lang="de-DE" altLang="de-DE" dirty="0"/>
          </a:p>
        </p:txBody>
      </p:sp>
    </p:spTree>
    <p:extLst>
      <p:ext uri="{BB962C8B-B14F-4D97-AF65-F5344CB8AC3E}">
        <p14:creationId xmlns:p14="http://schemas.microsoft.com/office/powerpoint/2010/main" val="6748587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dirty="0"/>
              <a:t>Individuelle Risikoanalyse</a:t>
            </a:r>
          </a:p>
        </p:txBody>
      </p:sp>
      <p:sp>
        <p:nvSpPr>
          <p:cNvPr id="7" name="Inhaltsplatzhalter 6"/>
          <p:cNvSpPr>
            <a:spLocks noGrp="1"/>
          </p:cNvSpPr>
          <p:nvPr>
            <p:ph idx="1"/>
          </p:nvPr>
        </p:nvSpPr>
        <p:spPr/>
        <p:txBody>
          <a:bodyPr/>
          <a:lstStyle/>
          <a:p>
            <a:pPr marL="0" indent="0">
              <a:buNone/>
            </a:pPr>
            <a:r>
              <a:rPr lang="de-DE" sz="2000" dirty="0">
                <a:latin typeface="Times New Roman" panose="02020603050405020304" pitchFamily="18" charset="0"/>
                <a:cs typeface="Times New Roman" panose="02020603050405020304" pitchFamily="18" charset="0"/>
              </a:rPr>
              <a:t>Bitte führen Sie eine erste Analyse des für Ihren Unternehmensstandort erstellten Risikoinfopakets durch:</a:t>
            </a:r>
          </a:p>
          <a:p>
            <a:pPr marL="0" indent="0">
              <a:buNone/>
            </a:pPr>
            <a:endParaRPr lang="de-DE" sz="2000" dirty="0">
              <a:latin typeface="Times New Roman" panose="02020603050405020304" pitchFamily="18" charset="0"/>
              <a:cs typeface="Times New Roman" panose="02020603050405020304" pitchFamily="18" charset="0"/>
            </a:endParaRPr>
          </a:p>
          <a:p>
            <a:r>
              <a:rPr lang="de-DE" sz="2000" i="1" dirty="0">
                <a:latin typeface="Times New Roman" panose="02020603050405020304" pitchFamily="18" charset="0"/>
                <a:cs typeface="Times New Roman" panose="02020603050405020304" pitchFamily="18" charset="0"/>
              </a:rPr>
              <a:t>Wie stellt sich die Gefahr für Ihr Unternehmen konkret dar? </a:t>
            </a:r>
          </a:p>
          <a:p>
            <a:r>
              <a:rPr lang="de-DE" sz="2000" i="1" dirty="0">
                <a:latin typeface="Times New Roman" panose="02020603050405020304" pitchFamily="18" charset="0"/>
                <a:cs typeface="Times New Roman" panose="02020603050405020304" pitchFamily="18" charset="0"/>
              </a:rPr>
              <a:t>Welche Risiken leiten Sie daraus für Ihr Unternehmen ab?</a:t>
            </a:r>
          </a:p>
          <a:p>
            <a:r>
              <a:rPr lang="de-DE" sz="2000" i="1" dirty="0">
                <a:latin typeface="Times New Roman" panose="02020603050405020304" pitchFamily="18" charset="0"/>
                <a:cs typeface="Times New Roman" panose="02020603050405020304" pitchFamily="18" charset="0"/>
              </a:rPr>
              <a:t>Was macht die Information mit Ihnen (in Ihrer Rolle)?</a:t>
            </a:r>
          </a:p>
          <a:p>
            <a:r>
              <a:rPr lang="de-DE" sz="2000" i="1" dirty="0">
                <a:latin typeface="Times New Roman" panose="02020603050405020304" pitchFamily="18" charset="0"/>
                <a:cs typeface="Times New Roman" panose="02020603050405020304" pitchFamily="18" charset="0"/>
              </a:rPr>
              <a:t>Welchen Handlungsbedarf sehen Sie für sich persönlich?</a:t>
            </a:r>
          </a:p>
          <a:p>
            <a:pPr marL="0" indent="0">
              <a:buNone/>
            </a:pPr>
            <a:endParaRPr lang="de-DE" sz="1600" dirty="0">
              <a:latin typeface="Times New Roman" panose="02020603050405020304" pitchFamily="18" charset="0"/>
              <a:cs typeface="Times New Roman" panose="02020603050405020304" pitchFamily="18" charset="0"/>
            </a:endParaRPr>
          </a:p>
        </p:txBody>
      </p:sp>
      <p:sp>
        <p:nvSpPr>
          <p:cNvPr id="9" name="Textfeld 1"/>
          <p:cNvSpPr txBox="1">
            <a:spLocks noChangeArrowheads="1"/>
          </p:cNvSpPr>
          <p:nvPr/>
        </p:nvSpPr>
        <p:spPr bwMode="auto">
          <a:xfrm>
            <a:off x="1116013" y="6484422"/>
            <a:ext cx="32400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sz="900" dirty="0">
                <a:latin typeface="Arial" pitchFamily="34" charset="0"/>
              </a:rPr>
              <a:t>Regierungspräsidium Stuttgart / VSC-Team</a:t>
            </a:r>
          </a:p>
        </p:txBody>
      </p:sp>
      <p:sp>
        <p:nvSpPr>
          <p:cNvPr id="8" name="Foliennummernplatzhalter 7">
            <a:extLst>
              <a:ext uri="{FF2B5EF4-FFF2-40B4-BE49-F238E27FC236}">
                <a16:creationId xmlns:a16="http://schemas.microsoft.com/office/drawing/2014/main" id="{53E2244A-DDC6-49E2-8AF6-619B0C57FE43}"/>
              </a:ext>
            </a:extLst>
          </p:cNvPr>
          <p:cNvSpPr>
            <a:spLocks noGrp="1"/>
          </p:cNvSpPr>
          <p:nvPr>
            <p:ph type="sldNum" sz="quarter" idx="11"/>
          </p:nvPr>
        </p:nvSpPr>
        <p:spPr/>
        <p:txBody>
          <a:bodyPr/>
          <a:lstStyle/>
          <a:p>
            <a:fld id="{3246854A-F06E-4786-B7B9-1D37875D3E50}" type="slidenum">
              <a:rPr lang="de-DE" altLang="de-DE" smtClean="0"/>
              <a:pPr/>
              <a:t>44</a:t>
            </a:fld>
            <a:endParaRPr lang="de-DE" altLang="de-DE" dirty="0"/>
          </a:p>
        </p:txBody>
      </p:sp>
    </p:spTree>
    <p:extLst>
      <p:ext uri="{BB962C8B-B14F-4D97-AF65-F5344CB8AC3E}">
        <p14:creationId xmlns:p14="http://schemas.microsoft.com/office/powerpoint/2010/main" val="16151362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Auswertung der Risikoanalyse</a:t>
            </a:r>
          </a:p>
        </p:txBody>
      </p:sp>
      <p:sp>
        <p:nvSpPr>
          <p:cNvPr id="3" name="Inhaltsplatzhalter 2"/>
          <p:cNvSpPr>
            <a:spLocks noGrp="1"/>
          </p:cNvSpPr>
          <p:nvPr>
            <p:ph sz="half" idx="1"/>
          </p:nvPr>
        </p:nvSpPr>
        <p:spPr/>
        <p:txBody>
          <a:bodyPr/>
          <a:lstStyle/>
          <a:p>
            <a:r>
              <a:rPr lang="de-DE" sz="2000" dirty="0">
                <a:latin typeface="Times New Roman" panose="02020603050405020304" pitchFamily="18" charset="0"/>
                <a:cs typeface="Times New Roman" panose="02020603050405020304" pitchFamily="18" charset="0"/>
              </a:rPr>
              <a:t>Erkenntnisse:</a:t>
            </a:r>
          </a:p>
        </p:txBody>
      </p:sp>
      <p:sp>
        <p:nvSpPr>
          <p:cNvPr id="4" name="Inhaltsplatzhalter 3"/>
          <p:cNvSpPr>
            <a:spLocks noGrp="1"/>
          </p:cNvSpPr>
          <p:nvPr>
            <p:ph sz="half" idx="2"/>
          </p:nvPr>
        </p:nvSpPr>
        <p:spPr/>
        <p:txBody>
          <a:bodyPr/>
          <a:lstStyle/>
          <a:p>
            <a:r>
              <a:rPr lang="de-DE" sz="2000" dirty="0">
                <a:latin typeface="Times New Roman" panose="02020603050405020304" pitchFamily="18" charset="0"/>
                <a:cs typeface="Times New Roman" panose="02020603050405020304" pitchFamily="18" charset="0"/>
              </a:rPr>
              <a:t>Handlungsbedarf:</a:t>
            </a:r>
          </a:p>
        </p:txBody>
      </p:sp>
      <p:sp>
        <p:nvSpPr>
          <p:cNvPr id="7" name="Textfeld 1"/>
          <p:cNvSpPr txBox="1">
            <a:spLocks noChangeArrowheads="1"/>
          </p:cNvSpPr>
          <p:nvPr/>
        </p:nvSpPr>
        <p:spPr bwMode="auto">
          <a:xfrm>
            <a:off x="1116013" y="6484422"/>
            <a:ext cx="32400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sz="900" dirty="0">
                <a:latin typeface="Arial" pitchFamily="34" charset="0"/>
              </a:rPr>
              <a:t>Regierungspräsidium Stuttgart / VSC-Team</a:t>
            </a:r>
          </a:p>
        </p:txBody>
      </p:sp>
      <p:sp>
        <p:nvSpPr>
          <p:cNvPr id="8" name="Foliennummernplatzhalter 7">
            <a:extLst>
              <a:ext uri="{FF2B5EF4-FFF2-40B4-BE49-F238E27FC236}">
                <a16:creationId xmlns:a16="http://schemas.microsoft.com/office/drawing/2014/main" id="{A55331A1-BEAE-4AA0-B245-2C29ACE66A87}"/>
              </a:ext>
            </a:extLst>
          </p:cNvPr>
          <p:cNvSpPr>
            <a:spLocks noGrp="1"/>
          </p:cNvSpPr>
          <p:nvPr>
            <p:ph type="sldNum" sz="quarter" idx="11"/>
          </p:nvPr>
        </p:nvSpPr>
        <p:spPr/>
        <p:txBody>
          <a:bodyPr/>
          <a:lstStyle/>
          <a:p>
            <a:pPr>
              <a:defRPr/>
            </a:pPr>
            <a:fld id="{D5CEC644-CC92-4104-8BC0-D98A567896A8}" type="slidenum">
              <a:rPr lang="de-DE" smtClean="0"/>
              <a:pPr>
                <a:defRPr/>
              </a:pPr>
              <a:t>45</a:t>
            </a:fld>
            <a:endParaRPr lang="de-DE" dirty="0"/>
          </a:p>
        </p:txBody>
      </p:sp>
    </p:spTree>
    <p:extLst>
      <p:ext uri="{BB962C8B-B14F-4D97-AF65-F5344CB8AC3E}">
        <p14:creationId xmlns:p14="http://schemas.microsoft.com/office/powerpoint/2010/main" val="9306856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Einige „typische“ Auswirkungen bzw. Schäden durch Hochwasser</a:t>
            </a:r>
          </a:p>
        </p:txBody>
      </p:sp>
      <p:sp>
        <p:nvSpPr>
          <p:cNvPr id="3" name="Inhaltsplatzhalter 2"/>
          <p:cNvSpPr>
            <a:spLocks noGrp="1"/>
          </p:cNvSpPr>
          <p:nvPr>
            <p:ph idx="1"/>
          </p:nvPr>
        </p:nvSpPr>
        <p:spPr/>
        <p:txBody>
          <a:bodyPr/>
          <a:lstStyle/>
          <a:p>
            <a:r>
              <a:rPr lang="de-DE" dirty="0"/>
              <a:t>Beschädigung / Zerstörung von Produktionseinrichtungen und Maschinen</a:t>
            </a:r>
          </a:p>
          <a:p>
            <a:r>
              <a:rPr lang="de-DE" dirty="0"/>
              <a:t>Beschädigung / Zerstörung von Lagergut</a:t>
            </a:r>
          </a:p>
          <a:p>
            <a:r>
              <a:rPr lang="de-DE" dirty="0"/>
              <a:t>Beschädigung / Zerstörung von EDV-Ausrüstung</a:t>
            </a:r>
          </a:p>
          <a:p>
            <a:r>
              <a:rPr lang="de-DE" dirty="0"/>
              <a:t>Produktionsausfall</a:t>
            </a:r>
          </a:p>
          <a:p>
            <a:r>
              <a:rPr lang="de-DE" dirty="0"/>
              <a:t>Verlust von Aufträgen und Kunden</a:t>
            </a:r>
          </a:p>
          <a:p>
            <a:endParaRPr lang="de-DE" dirty="0"/>
          </a:p>
        </p:txBody>
      </p:sp>
      <p:sp>
        <p:nvSpPr>
          <p:cNvPr id="6" name="Textfeld 1"/>
          <p:cNvSpPr txBox="1">
            <a:spLocks noChangeArrowheads="1"/>
          </p:cNvSpPr>
          <p:nvPr/>
        </p:nvSpPr>
        <p:spPr bwMode="auto">
          <a:xfrm>
            <a:off x="1116013" y="6484422"/>
            <a:ext cx="32400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sz="900" dirty="0">
                <a:latin typeface="Arial" pitchFamily="34" charset="0"/>
              </a:rPr>
              <a:t>Regierungspräsidium Stuttgart / VSC-Team</a:t>
            </a:r>
          </a:p>
        </p:txBody>
      </p:sp>
      <p:sp>
        <p:nvSpPr>
          <p:cNvPr id="9" name="Foliennummernplatzhalter 8">
            <a:extLst>
              <a:ext uri="{FF2B5EF4-FFF2-40B4-BE49-F238E27FC236}">
                <a16:creationId xmlns:a16="http://schemas.microsoft.com/office/drawing/2014/main" id="{BE8ACD2D-CC27-448D-A726-8BD4269B15D3}"/>
              </a:ext>
            </a:extLst>
          </p:cNvPr>
          <p:cNvSpPr>
            <a:spLocks noGrp="1"/>
          </p:cNvSpPr>
          <p:nvPr>
            <p:ph type="sldNum" sz="quarter" idx="11"/>
          </p:nvPr>
        </p:nvSpPr>
        <p:spPr/>
        <p:txBody>
          <a:bodyPr/>
          <a:lstStyle/>
          <a:p>
            <a:fld id="{3246854A-F06E-4786-B7B9-1D37875D3E50}" type="slidenum">
              <a:rPr lang="de-DE" altLang="de-DE" smtClean="0"/>
              <a:pPr/>
              <a:t>46</a:t>
            </a:fld>
            <a:endParaRPr lang="de-DE" altLang="de-DE" dirty="0"/>
          </a:p>
        </p:txBody>
      </p:sp>
    </p:spTree>
    <p:extLst>
      <p:ext uri="{BB962C8B-B14F-4D97-AF65-F5344CB8AC3E}">
        <p14:creationId xmlns:p14="http://schemas.microsoft.com/office/powerpoint/2010/main" val="19532438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Welche Betriebe bzw. Betriebsbereiche sind besonders gefährdet?</a:t>
            </a:r>
          </a:p>
        </p:txBody>
      </p:sp>
      <p:sp>
        <p:nvSpPr>
          <p:cNvPr id="3" name="Inhaltsplatzhalter 2"/>
          <p:cNvSpPr>
            <a:spLocks noGrp="1"/>
          </p:cNvSpPr>
          <p:nvPr>
            <p:ph idx="1"/>
          </p:nvPr>
        </p:nvSpPr>
        <p:spPr/>
        <p:txBody>
          <a:bodyPr/>
          <a:lstStyle/>
          <a:p>
            <a:r>
              <a:rPr lang="de-DE" dirty="0"/>
              <a:t>Produzierende Betriebe (sog. „stehende Gewerbebetriebe“; Dienstleister sind bis auf Lagereinrichtungen i. d. R. weniger stark gefährdet)</a:t>
            </a:r>
          </a:p>
          <a:p>
            <a:r>
              <a:rPr lang="de-DE" dirty="0"/>
              <a:t>Maschinenausrüstung im Unternehmen (z. B. metall- und holzverarbeitende Unternehmen)</a:t>
            </a:r>
          </a:p>
          <a:p>
            <a:r>
              <a:rPr lang="de-DE" dirty="0"/>
              <a:t>Anlagen mit wassergefährdenden Stoffen (z. B. Galvanik)</a:t>
            </a:r>
          </a:p>
          <a:p>
            <a:r>
              <a:rPr lang="de-DE" dirty="0"/>
              <a:t>Gefahrstofflager</a:t>
            </a:r>
          </a:p>
          <a:p>
            <a:r>
              <a:rPr lang="de-DE" dirty="0"/>
              <a:t>Heizölverbrauchereinrichtungen</a:t>
            </a:r>
          </a:p>
          <a:p>
            <a:endParaRPr lang="de-DE" dirty="0"/>
          </a:p>
        </p:txBody>
      </p:sp>
      <p:sp>
        <p:nvSpPr>
          <p:cNvPr id="6" name="Textfeld 1"/>
          <p:cNvSpPr txBox="1">
            <a:spLocks noChangeArrowheads="1"/>
          </p:cNvSpPr>
          <p:nvPr/>
        </p:nvSpPr>
        <p:spPr bwMode="auto">
          <a:xfrm>
            <a:off x="1116013" y="6484422"/>
            <a:ext cx="32400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sz="900" dirty="0">
                <a:latin typeface="Arial" pitchFamily="34" charset="0"/>
              </a:rPr>
              <a:t>Regierungspräsidium Stuttgart / VSC-Team</a:t>
            </a:r>
          </a:p>
        </p:txBody>
      </p:sp>
      <p:sp>
        <p:nvSpPr>
          <p:cNvPr id="9" name="Foliennummernplatzhalter 8">
            <a:extLst>
              <a:ext uri="{FF2B5EF4-FFF2-40B4-BE49-F238E27FC236}">
                <a16:creationId xmlns:a16="http://schemas.microsoft.com/office/drawing/2014/main" id="{0D2D2196-A2B7-4B33-B4A0-68D2C02E0725}"/>
              </a:ext>
            </a:extLst>
          </p:cNvPr>
          <p:cNvSpPr>
            <a:spLocks noGrp="1"/>
          </p:cNvSpPr>
          <p:nvPr>
            <p:ph type="sldNum" sz="quarter" idx="11"/>
          </p:nvPr>
        </p:nvSpPr>
        <p:spPr/>
        <p:txBody>
          <a:bodyPr/>
          <a:lstStyle/>
          <a:p>
            <a:fld id="{3246854A-F06E-4786-B7B9-1D37875D3E50}" type="slidenum">
              <a:rPr lang="de-DE" altLang="de-DE" smtClean="0"/>
              <a:pPr/>
              <a:t>47</a:t>
            </a:fld>
            <a:endParaRPr lang="de-DE" altLang="de-DE" dirty="0"/>
          </a:p>
        </p:txBody>
      </p:sp>
    </p:spTree>
    <p:extLst>
      <p:ext uri="{BB962C8B-B14F-4D97-AF65-F5344CB8AC3E}">
        <p14:creationId xmlns:p14="http://schemas.microsoft.com/office/powerpoint/2010/main" val="19456349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t>Strategien im Umgang mit Hochwasserrisiken</a:t>
            </a:r>
          </a:p>
        </p:txBody>
      </p:sp>
      <p:sp>
        <p:nvSpPr>
          <p:cNvPr id="3" name="Untertitel 2"/>
          <p:cNvSpPr>
            <a:spLocks noGrp="1"/>
          </p:cNvSpPr>
          <p:nvPr>
            <p:ph type="subTitle" idx="1"/>
          </p:nvPr>
        </p:nvSpPr>
        <p:spPr/>
        <p:txBody>
          <a:bodyPr/>
          <a:lstStyle/>
          <a:p>
            <a:r>
              <a:rPr lang="de-DE" dirty="0"/>
              <a:t>Hochwasserrisikomanagement im Unternehmen</a:t>
            </a:r>
          </a:p>
        </p:txBody>
      </p:sp>
      <p:pic>
        <p:nvPicPr>
          <p:cNvPr id="1026" name="Picture 2" descr="Z:\TD\Spaces\099 VSC Vorlagen\VSC-Team Grafiken\Bikablo Sammlung\Wegweiser-Pfeile freigestellt.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67611" y="2708920"/>
            <a:ext cx="2971323" cy="3397051"/>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1"/>
          <p:cNvSpPr txBox="1">
            <a:spLocks noChangeArrowheads="1"/>
          </p:cNvSpPr>
          <p:nvPr/>
        </p:nvSpPr>
        <p:spPr bwMode="auto">
          <a:xfrm>
            <a:off x="1116013" y="6484422"/>
            <a:ext cx="32400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sz="900" dirty="0">
                <a:latin typeface="Arial" pitchFamily="34" charset="0"/>
              </a:rPr>
              <a:t>Regierungspräsidium Stuttgart / VSC-Team</a:t>
            </a:r>
          </a:p>
        </p:txBody>
      </p:sp>
    </p:spTree>
    <p:extLst>
      <p:ext uri="{BB962C8B-B14F-4D97-AF65-F5344CB8AC3E}">
        <p14:creationId xmlns:p14="http://schemas.microsoft.com/office/powerpoint/2010/main" val="34264170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(Hochwasser-)Risikomanagement</a:t>
            </a:r>
          </a:p>
        </p:txBody>
      </p:sp>
      <p:sp>
        <p:nvSpPr>
          <p:cNvPr id="3" name="Inhaltsplatzhalter 2"/>
          <p:cNvSpPr>
            <a:spLocks noGrp="1"/>
          </p:cNvSpPr>
          <p:nvPr>
            <p:ph idx="1"/>
          </p:nvPr>
        </p:nvSpPr>
        <p:spPr/>
        <p:txBody>
          <a:bodyPr/>
          <a:lstStyle/>
          <a:p>
            <a:r>
              <a:rPr lang="de-DE" dirty="0"/>
              <a:t>Risikomanagement ist das Erkennen von und das Umgehen mit Bedrohungen aus Risikopotentialen</a:t>
            </a:r>
          </a:p>
          <a:p>
            <a:endParaRPr lang="de-DE" dirty="0">
              <a:solidFill>
                <a:schemeClr val="accent1"/>
              </a:solidFill>
            </a:endParaRPr>
          </a:p>
          <a:p>
            <a:r>
              <a:rPr lang="de-DE" dirty="0">
                <a:solidFill>
                  <a:schemeClr val="accent1"/>
                </a:solidFill>
              </a:rPr>
              <a:t>Risiko = Schadenshöhe (Tragweite) x Eintrittswahrscheinlichkeit</a:t>
            </a:r>
          </a:p>
          <a:p>
            <a:pPr marL="0" indent="0">
              <a:buNone/>
            </a:pPr>
            <a:endParaRPr lang="de-DE" dirty="0"/>
          </a:p>
          <a:p>
            <a:endParaRPr lang="de-DE" dirty="0"/>
          </a:p>
          <a:p>
            <a:pPr lvl="1"/>
            <a:endParaRPr lang="de-DE" dirty="0"/>
          </a:p>
          <a:p>
            <a:pPr marL="0" indent="0">
              <a:buNone/>
            </a:pPr>
            <a:endParaRPr lang="de-DE" b="1" dirty="0">
              <a:solidFill>
                <a:schemeClr val="accent1"/>
              </a:solidFill>
            </a:endParaRPr>
          </a:p>
        </p:txBody>
      </p:sp>
      <p:sp>
        <p:nvSpPr>
          <p:cNvPr id="6" name="Textfeld 1"/>
          <p:cNvSpPr txBox="1">
            <a:spLocks noChangeArrowheads="1"/>
          </p:cNvSpPr>
          <p:nvPr/>
        </p:nvSpPr>
        <p:spPr bwMode="auto">
          <a:xfrm>
            <a:off x="1116013" y="6484422"/>
            <a:ext cx="32400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sz="900" dirty="0">
                <a:latin typeface="Arial" pitchFamily="34" charset="0"/>
              </a:rPr>
              <a:t>Regierungspräsidium Stuttgart / VSC-Team</a:t>
            </a:r>
          </a:p>
        </p:txBody>
      </p:sp>
      <p:sp>
        <p:nvSpPr>
          <p:cNvPr id="9" name="Foliennummernplatzhalter 8">
            <a:extLst>
              <a:ext uri="{FF2B5EF4-FFF2-40B4-BE49-F238E27FC236}">
                <a16:creationId xmlns:a16="http://schemas.microsoft.com/office/drawing/2014/main" id="{2A0AC62B-4A50-4227-8004-D7EAAC7A2716}"/>
              </a:ext>
            </a:extLst>
          </p:cNvPr>
          <p:cNvSpPr>
            <a:spLocks noGrp="1"/>
          </p:cNvSpPr>
          <p:nvPr>
            <p:ph type="sldNum" sz="quarter" idx="11"/>
          </p:nvPr>
        </p:nvSpPr>
        <p:spPr/>
        <p:txBody>
          <a:bodyPr/>
          <a:lstStyle/>
          <a:p>
            <a:fld id="{3246854A-F06E-4786-B7B9-1D37875D3E50}" type="slidenum">
              <a:rPr lang="de-DE" altLang="de-DE" smtClean="0"/>
              <a:pPr/>
              <a:t>49</a:t>
            </a:fld>
            <a:endParaRPr lang="de-DE" altLang="de-DE" dirty="0"/>
          </a:p>
        </p:txBody>
      </p:sp>
    </p:spTree>
    <p:extLst>
      <p:ext uri="{BB962C8B-B14F-4D97-AF65-F5344CB8AC3E}">
        <p14:creationId xmlns:p14="http://schemas.microsoft.com/office/powerpoint/2010/main" val="2063795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t>Hochwassergefahr und Hochwasserrisiken für Unternehmen </a:t>
            </a:r>
            <a:br>
              <a:rPr lang="de-DE" dirty="0"/>
            </a:br>
            <a:r>
              <a:rPr lang="de-DE" dirty="0"/>
              <a:t/>
            </a:r>
            <a:br>
              <a:rPr lang="de-DE" dirty="0"/>
            </a:br>
            <a:endParaRPr lang="de-DE" dirty="0"/>
          </a:p>
        </p:txBody>
      </p:sp>
      <p:sp>
        <p:nvSpPr>
          <p:cNvPr id="3" name="Untertitel 2"/>
          <p:cNvSpPr>
            <a:spLocks noGrp="1"/>
          </p:cNvSpPr>
          <p:nvPr>
            <p:ph type="subTitle" idx="1"/>
          </p:nvPr>
        </p:nvSpPr>
        <p:spPr/>
        <p:txBody>
          <a:bodyPr/>
          <a:lstStyle/>
          <a:p>
            <a:r>
              <a:rPr lang="de-DE" dirty="0"/>
              <a:t>Einführung</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33872" y="1946620"/>
            <a:ext cx="2845732" cy="3918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ußzeilenplatzhalter 2">
            <a:extLst>
              <a:ext uri="{FF2B5EF4-FFF2-40B4-BE49-F238E27FC236}">
                <a16:creationId xmlns:a16="http://schemas.microsoft.com/office/drawing/2014/main" id="{4A34ED46-9BB6-4357-927A-194B880AF4AD}"/>
              </a:ext>
            </a:extLst>
          </p:cNvPr>
          <p:cNvSpPr txBox="1">
            <a:spLocks/>
          </p:cNvSpPr>
          <p:nvPr/>
        </p:nvSpPr>
        <p:spPr>
          <a:xfrm>
            <a:off x="986684" y="6489368"/>
            <a:ext cx="6199595" cy="252000"/>
          </a:xfrm>
          <a:prstGeom prst="rect">
            <a:avLst/>
          </a:prstGeom>
        </p:spPr>
        <p:txBody>
          <a:bodyPr/>
          <a:lstStyle>
            <a:defPPr>
              <a:defRPr lang="de-DE"/>
            </a:defPPr>
            <a:lvl1pPr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5pPr>
            <a:lvl6pPr marL="2286000" algn="l" defTabSz="914400" rtl="0" eaLnBrk="1" latinLnBrk="0" hangingPunct="1">
              <a:defRPr sz="2400" kern="1200">
                <a:solidFill>
                  <a:schemeClr val="tx1"/>
                </a:solidFill>
                <a:latin typeface="Calibri" pitchFamily="34" charset="0"/>
                <a:ea typeface="MS PGothic" pitchFamily="34" charset="-128"/>
                <a:cs typeface="+mn-cs"/>
              </a:defRPr>
            </a:lvl6pPr>
            <a:lvl7pPr marL="2743200" algn="l" defTabSz="914400" rtl="0" eaLnBrk="1" latinLnBrk="0" hangingPunct="1">
              <a:defRPr sz="2400" kern="1200">
                <a:solidFill>
                  <a:schemeClr val="tx1"/>
                </a:solidFill>
                <a:latin typeface="Calibri" pitchFamily="34" charset="0"/>
                <a:ea typeface="MS PGothic" pitchFamily="34" charset="-128"/>
                <a:cs typeface="+mn-cs"/>
              </a:defRPr>
            </a:lvl7pPr>
            <a:lvl8pPr marL="3200400" algn="l" defTabSz="914400" rtl="0" eaLnBrk="1" latinLnBrk="0" hangingPunct="1">
              <a:defRPr sz="2400" kern="1200">
                <a:solidFill>
                  <a:schemeClr val="tx1"/>
                </a:solidFill>
                <a:latin typeface="Calibri" pitchFamily="34" charset="0"/>
                <a:ea typeface="MS PGothic" pitchFamily="34" charset="-128"/>
                <a:cs typeface="+mn-cs"/>
              </a:defRPr>
            </a:lvl8pPr>
            <a:lvl9pPr marL="3657600" algn="l" defTabSz="914400" rtl="0" eaLnBrk="1" latinLnBrk="0" hangingPunct="1">
              <a:defRPr sz="2400" kern="1200">
                <a:solidFill>
                  <a:schemeClr val="tx1"/>
                </a:solidFill>
                <a:latin typeface="Calibri" pitchFamily="34" charset="0"/>
                <a:ea typeface="MS PGothic" pitchFamily="34" charset="-128"/>
                <a:cs typeface="+mn-cs"/>
              </a:defRPr>
            </a:lvl9pPr>
          </a:lstStyle>
          <a:p>
            <a:r>
              <a:rPr lang="de-DE" sz="900" dirty="0">
                <a:latin typeface="Arial" panose="020B0604020202020204" pitchFamily="34" charset="0"/>
                <a:cs typeface="Arial" panose="020B0604020202020204" pitchFamily="34" charset="0"/>
              </a:rPr>
              <a:t>Regierungspräsidium Stuttgart / VSC-Team</a:t>
            </a:r>
          </a:p>
        </p:txBody>
      </p:sp>
    </p:spTree>
    <p:extLst>
      <p:ext uri="{BB962C8B-B14F-4D97-AF65-F5344CB8AC3E}">
        <p14:creationId xmlns:p14="http://schemas.microsoft.com/office/powerpoint/2010/main" val="8854438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Mögliche Strategien im Umgang mit Risiken</a:t>
            </a:r>
          </a:p>
        </p:txBody>
      </p:sp>
      <p:sp>
        <p:nvSpPr>
          <p:cNvPr id="3" name="Inhaltsplatzhalter 2"/>
          <p:cNvSpPr>
            <a:spLocks noGrp="1"/>
          </p:cNvSpPr>
          <p:nvPr>
            <p:ph idx="1"/>
          </p:nvPr>
        </p:nvSpPr>
        <p:spPr/>
        <p:txBody>
          <a:bodyPr/>
          <a:lstStyle/>
          <a:p>
            <a:r>
              <a:rPr lang="de-DE" sz="1850" b="1" dirty="0">
                <a:solidFill>
                  <a:schemeClr val="accent1"/>
                </a:solidFill>
              </a:rPr>
              <a:t>Vermeiden, </a:t>
            </a:r>
            <a:r>
              <a:rPr lang="de-DE" sz="1850" dirty="0"/>
              <a:t>z.B. durch </a:t>
            </a:r>
          </a:p>
          <a:p>
            <a:pPr lvl="1"/>
            <a:r>
              <a:rPr lang="de-DE" sz="1850" dirty="0"/>
              <a:t>Standortwahl,</a:t>
            </a:r>
          </a:p>
          <a:p>
            <a:pPr lvl="1"/>
            <a:r>
              <a:rPr lang="de-DE" sz="1850" dirty="0"/>
              <a:t>hochwasserangepasstes Bauen etc.</a:t>
            </a:r>
          </a:p>
          <a:p>
            <a:r>
              <a:rPr lang="de-DE" sz="1850" b="1" dirty="0">
                <a:solidFill>
                  <a:schemeClr val="accent1"/>
                </a:solidFill>
              </a:rPr>
              <a:t>Vermindern, </a:t>
            </a:r>
            <a:r>
              <a:rPr lang="de-DE" sz="1850" dirty="0"/>
              <a:t>z.B. durch</a:t>
            </a:r>
          </a:p>
          <a:p>
            <a:pPr lvl="1"/>
            <a:r>
              <a:rPr lang="de-DE" sz="1850" dirty="0"/>
              <a:t>Betriebliches Hochwasserrisikomanagementkonzept / Vorsorgekonzept</a:t>
            </a:r>
          </a:p>
          <a:p>
            <a:pPr lvl="1"/>
            <a:r>
              <a:rPr lang="de-DE" sz="1850" dirty="0"/>
              <a:t>Bau eigener Schutzanlagen</a:t>
            </a:r>
          </a:p>
          <a:p>
            <a:pPr lvl="1"/>
            <a:r>
              <a:rPr lang="de-DE" sz="1850" dirty="0"/>
              <a:t>Notfallplan  /  Krisenmanagementkonzept für den Ereignisfall</a:t>
            </a:r>
          </a:p>
          <a:p>
            <a:pPr lvl="1"/>
            <a:r>
              <a:rPr lang="de-DE" sz="1850" dirty="0"/>
              <a:t>organisatorische Maßnahmen</a:t>
            </a:r>
          </a:p>
          <a:p>
            <a:r>
              <a:rPr lang="de-DE" sz="1850" dirty="0"/>
              <a:t> </a:t>
            </a:r>
            <a:r>
              <a:rPr lang="de-DE" sz="1850" b="1" dirty="0">
                <a:solidFill>
                  <a:schemeClr val="accent1"/>
                </a:solidFill>
              </a:rPr>
              <a:t>Abwälzen, </a:t>
            </a:r>
            <a:r>
              <a:rPr lang="de-DE" sz="1850" dirty="0"/>
              <a:t>z.B. durch </a:t>
            </a:r>
          </a:p>
          <a:p>
            <a:pPr lvl="1"/>
            <a:r>
              <a:rPr lang="de-DE" sz="1850" dirty="0"/>
              <a:t>durch organisatorische Verankerung der Verantwortung im Unternehmen (Hochwasserrisikomanagement-Beauftragter)</a:t>
            </a:r>
          </a:p>
          <a:p>
            <a:pPr lvl="1"/>
            <a:r>
              <a:rPr lang="de-DE" sz="1850" dirty="0"/>
              <a:t>Versicherung gegen Elementarschaden, Betriebsunterbrechung, etc. </a:t>
            </a:r>
          </a:p>
          <a:p>
            <a:r>
              <a:rPr lang="de-DE" sz="1850" b="1" dirty="0">
                <a:solidFill>
                  <a:schemeClr val="accent1"/>
                </a:solidFill>
              </a:rPr>
              <a:t>Selbst tragen</a:t>
            </a:r>
          </a:p>
          <a:p>
            <a:endParaRPr lang="de-DE" dirty="0"/>
          </a:p>
        </p:txBody>
      </p:sp>
      <p:sp>
        <p:nvSpPr>
          <p:cNvPr id="7" name="Textfeld 1"/>
          <p:cNvSpPr txBox="1">
            <a:spLocks noChangeArrowheads="1"/>
          </p:cNvSpPr>
          <p:nvPr/>
        </p:nvSpPr>
        <p:spPr bwMode="auto">
          <a:xfrm>
            <a:off x="1116013" y="6484422"/>
            <a:ext cx="32400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sz="900" dirty="0">
                <a:latin typeface="Arial" pitchFamily="34" charset="0"/>
              </a:rPr>
              <a:t>Regierungspräsidium Stuttgart / VSC-Team</a:t>
            </a:r>
          </a:p>
        </p:txBody>
      </p:sp>
      <p:sp>
        <p:nvSpPr>
          <p:cNvPr id="9" name="Foliennummernplatzhalter 8">
            <a:extLst>
              <a:ext uri="{FF2B5EF4-FFF2-40B4-BE49-F238E27FC236}">
                <a16:creationId xmlns:a16="http://schemas.microsoft.com/office/drawing/2014/main" id="{B94878C6-ED4D-46D7-8D89-04E5D6738EDD}"/>
              </a:ext>
            </a:extLst>
          </p:cNvPr>
          <p:cNvSpPr>
            <a:spLocks noGrp="1"/>
          </p:cNvSpPr>
          <p:nvPr>
            <p:ph type="sldNum" sz="quarter" idx="11"/>
          </p:nvPr>
        </p:nvSpPr>
        <p:spPr/>
        <p:txBody>
          <a:bodyPr/>
          <a:lstStyle/>
          <a:p>
            <a:fld id="{3246854A-F06E-4786-B7B9-1D37875D3E50}" type="slidenum">
              <a:rPr lang="de-DE" altLang="de-DE" smtClean="0"/>
              <a:pPr/>
              <a:t>50</a:t>
            </a:fld>
            <a:endParaRPr lang="de-DE" altLang="de-DE" dirty="0"/>
          </a:p>
        </p:txBody>
      </p:sp>
    </p:spTree>
    <p:extLst>
      <p:ext uri="{BB962C8B-B14F-4D97-AF65-F5344CB8AC3E}">
        <p14:creationId xmlns:p14="http://schemas.microsoft.com/office/powerpoint/2010/main" val="26815155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Entscheidungs-Parameter für ein proaktives Hochwasserrisikomanagement </a:t>
            </a:r>
          </a:p>
        </p:txBody>
      </p:sp>
      <p:sp>
        <p:nvSpPr>
          <p:cNvPr id="3" name="Inhaltsplatzhalter 2"/>
          <p:cNvSpPr>
            <a:spLocks noGrp="1"/>
          </p:cNvSpPr>
          <p:nvPr>
            <p:ph idx="1"/>
          </p:nvPr>
        </p:nvSpPr>
        <p:spPr/>
        <p:txBody>
          <a:bodyPr/>
          <a:lstStyle/>
          <a:p>
            <a:r>
              <a:rPr lang="de-DE" dirty="0"/>
              <a:t>Die Wahrscheinlichkeit, dass Hochwasserereignisse stattfinden werden</a:t>
            </a:r>
          </a:p>
          <a:p>
            <a:pPr marL="0" indent="0">
              <a:buNone/>
            </a:pPr>
            <a:endParaRPr lang="de-DE" dirty="0"/>
          </a:p>
          <a:p>
            <a:r>
              <a:rPr lang="de-DE" dirty="0"/>
              <a:t>Die Auswirkungen, welche sie auf das Unternehmen dann jeweils haben</a:t>
            </a:r>
          </a:p>
          <a:p>
            <a:endParaRPr lang="de-DE" dirty="0"/>
          </a:p>
          <a:p>
            <a:r>
              <a:rPr lang="de-DE" dirty="0"/>
              <a:t>Die Kosten aller risikominimierenden oder präventiven Maßnahmen</a:t>
            </a:r>
          </a:p>
          <a:p>
            <a:endParaRPr lang="de-DE" dirty="0"/>
          </a:p>
          <a:p>
            <a:r>
              <a:rPr lang="de-DE" dirty="0"/>
              <a:t>Die Effektivität der Maßnahmenvorschläge, entweder die Eintrittswahrscheinlichkeit oder die Auswirkungen zu ändern</a:t>
            </a:r>
          </a:p>
          <a:p>
            <a:endParaRPr lang="de-DE" dirty="0"/>
          </a:p>
        </p:txBody>
      </p:sp>
      <p:sp>
        <p:nvSpPr>
          <p:cNvPr id="6" name="Textfeld 1"/>
          <p:cNvSpPr txBox="1">
            <a:spLocks noChangeArrowheads="1"/>
          </p:cNvSpPr>
          <p:nvPr/>
        </p:nvSpPr>
        <p:spPr bwMode="auto">
          <a:xfrm>
            <a:off x="1116013" y="6484422"/>
            <a:ext cx="32400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sz="900" dirty="0">
                <a:latin typeface="Arial" pitchFamily="34" charset="0"/>
              </a:rPr>
              <a:t>Regierungspräsidium Stuttgart / VSC-Team</a:t>
            </a:r>
          </a:p>
        </p:txBody>
      </p:sp>
      <p:sp>
        <p:nvSpPr>
          <p:cNvPr id="9" name="Foliennummernplatzhalter 8">
            <a:extLst>
              <a:ext uri="{FF2B5EF4-FFF2-40B4-BE49-F238E27FC236}">
                <a16:creationId xmlns:a16="http://schemas.microsoft.com/office/drawing/2014/main" id="{E4A6AB30-39DD-4290-8405-431EB275E69E}"/>
              </a:ext>
            </a:extLst>
          </p:cNvPr>
          <p:cNvSpPr>
            <a:spLocks noGrp="1"/>
          </p:cNvSpPr>
          <p:nvPr>
            <p:ph type="sldNum" sz="quarter" idx="11"/>
          </p:nvPr>
        </p:nvSpPr>
        <p:spPr/>
        <p:txBody>
          <a:bodyPr/>
          <a:lstStyle/>
          <a:p>
            <a:fld id="{3246854A-F06E-4786-B7B9-1D37875D3E50}" type="slidenum">
              <a:rPr lang="de-DE" altLang="de-DE" smtClean="0"/>
              <a:pPr/>
              <a:t>51</a:t>
            </a:fld>
            <a:endParaRPr lang="de-DE" altLang="de-DE" dirty="0"/>
          </a:p>
        </p:txBody>
      </p:sp>
    </p:spTree>
    <p:extLst>
      <p:ext uri="{BB962C8B-B14F-4D97-AF65-F5344CB8AC3E}">
        <p14:creationId xmlns:p14="http://schemas.microsoft.com/office/powerpoint/2010/main" val="7448983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Hochwasserrisikomanagement-Prozess</a:t>
            </a:r>
          </a:p>
        </p:txBody>
      </p:sp>
      <p:sp>
        <p:nvSpPr>
          <p:cNvPr id="3" name="Inhaltsplatzhalter 2"/>
          <p:cNvSpPr>
            <a:spLocks noGrp="1"/>
          </p:cNvSpPr>
          <p:nvPr>
            <p:ph idx="1"/>
          </p:nvPr>
        </p:nvSpPr>
        <p:spPr/>
        <p:txBody>
          <a:bodyPr/>
          <a:lstStyle/>
          <a:p>
            <a:pPr marL="0" indent="0" algn="r">
              <a:buNone/>
            </a:pPr>
            <a:r>
              <a:rPr lang="de-DE" b="1" dirty="0">
                <a:solidFill>
                  <a:srgbClr val="FF0000"/>
                </a:solidFill>
              </a:rPr>
              <a:t>Wichtig: Dokumentieren</a:t>
            </a:r>
            <a:r>
              <a:rPr lang="de-DE" dirty="0">
                <a:solidFill>
                  <a:srgbClr val="FF0000"/>
                </a:solidFill>
              </a:rPr>
              <a:t>!</a:t>
            </a:r>
          </a:p>
        </p:txBody>
      </p:sp>
      <p:graphicFrame>
        <p:nvGraphicFramePr>
          <p:cNvPr id="6" name="Inhaltsplatzhalter 4"/>
          <p:cNvGraphicFramePr>
            <a:graphicFrameLocks/>
          </p:cNvGraphicFramePr>
          <p:nvPr>
            <p:extLst>
              <p:ext uri="{D42A27DB-BD31-4B8C-83A1-F6EECF244321}">
                <p14:modId xmlns:p14="http://schemas.microsoft.com/office/powerpoint/2010/main" val="641326124"/>
              </p:ext>
            </p:extLst>
          </p:nvPr>
        </p:nvGraphicFramePr>
        <p:xfrm>
          <a:off x="267943" y="2108200"/>
          <a:ext cx="7632700" cy="3921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feld 1"/>
          <p:cNvSpPr txBox="1">
            <a:spLocks noChangeArrowheads="1"/>
          </p:cNvSpPr>
          <p:nvPr/>
        </p:nvSpPr>
        <p:spPr bwMode="auto">
          <a:xfrm>
            <a:off x="1116013" y="6484422"/>
            <a:ext cx="32400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sz="900" dirty="0">
                <a:latin typeface="Arial" pitchFamily="34" charset="0"/>
              </a:rPr>
              <a:t>Regierungspräsidium Stuttgart / VSC-Team</a:t>
            </a:r>
          </a:p>
        </p:txBody>
      </p:sp>
      <p:sp>
        <p:nvSpPr>
          <p:cNvPr id="10" name="Foliennummernplatzhalter 9">
            <a:extLst>
              <a:ext uri="{FF2B5EF4-FFF2-40B4-BE49-F238E27FC236}">
                <a16:creationId xmlns:a16="http://schemas.microsoft.com/office/drawing/2014/main" id="{06A4B98E-9855-4347-B89A-09FBACA3FE7F}"/>
              </a:ext>
            </a:extLst>
          </p:cNvPr>
          <p:cNvSpPr>
            <a:spLocks noGrp="1"/>
          </p:cNvSpPr>
          <p:nvPr>
            <p:ph type="sldNum" sz="quarter" idx="11"/>
          </p:nvPr>
        </p:nvSpPr>
        <p:spPr/>
        <p:txBody>
          <a:bodyPr/>
          <a:lstStyle/>
          <a:p>
            <a:fld id="{3246854A-F06E-4786-B7B9-1D37875D3E50}" type="slidenum">
              <a:rPr lang="de-DE" altLang="de-DE" smtClean="0"/>
              <a:pPr/>
              <a:t>52</a:t>
            </a:fld>
            <a:endParaRPr lang="de-DE" altLang="de-DE" dirty="0"/>
          </a:p>
        </p:txBody>
      </p:sp>
    </p:spTree>
    <p:extLst>
      <p:ext uri="{BB962C8B-B14F-4D97-AF65-F5344CB8AC3E}">
        <p14:creationId xmlns:p14="http://schemas.microsoft.com/office/powerpoint/2010/main" val="41534618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a:xfrm>
            <a:off x="539552" y="1989981"/>
            <a:ext cx="8388000" cy="3672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p:txBody>
          <a:bodyPr/>
          <a:lstStyle/>
          <a:p>
            <a:r>
              <a:rPr lang="de-DE" dirty="0"/>
              <a:t>Beispiel einer Risikoanalyse</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9552" y="1989981"/>
            <a:ext cx="8406135" cy="3702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1"/>
          <p:cNvSpPr txBox="1">
            <a:spLocks noChangeArrowheads="1"/>
          </p:cNvSpPr>
          <p:nvPr/>
        </p:nvSpPr>
        <p:spPr bwMode="auto">
          <a:xfrm>
            <a:off x="1116013" y="6484422"/>
            <a:ext cx="32400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sz="900" dirty="0">
                <a:latin typeface="Arial" pitchFamily="34" charset="0"/>
              </a:rPr>
              <a:t>Regierungspräsidium Stuttgart / VSC-Team</a:t>
            </a:r>
          </a:p>
        </p:txBody>
      </p:sp>
      <p:sp>
        <p:nvSpPr>
          <p:cNvPr id="9" name="Foliennummernplatzhalter 8">
            <a:extLst>
              <a:ext uri="{FF2B5EF4-FFF2-40B4-BE49-F238E27FC236}">
                <a16:creationId xmlns:a16="http://schemas.microsoft.com/office/drawing/2014/main" id="{A94D13F3-BAC7-4167-88B8-5EA4CA3F1162}"/>
              </a:ext>
            </a:extLst>
          </p:cNvPr>
          <p:cNvSpPr>
            <a:spLocks noGrp="1"/>
          </p:cNvSpPr>
          <p:nvPr>
            <p:ph type="sldNum" sz="quarter" idx="11"/>
          </p:nvPr>
        </p:nvSpPr>
        <p:spPr/>
        <p:txBody>
          <a:bodyPr/>
          <a:lstStyle/>
          <a:p>
            <a:fld id="{3246854A-F06E-4786-B7B9-1D37875D3E50}" type="slidenum">
              <a:rPr lang="de-DE" altLang="de-DE" smtClean="0"/>
              <a:pPr/>
              <a:t>53</a:t>
            </a:fld>
            <a:endParaRPr lang="de-DE" altLang="de-DE" dirty="0"/>
          </a:p>
        </p:txBody>
      </p:sp>
    </p:spTree>
    <p:extLst>
      <p:ext uri="{BB962C8B-B14F-4D97-AF65-F5344CB8AC3E}">
        <p14:creationId xmlns:p14="http://schemas.microsoft.com/office/powerpoint/2010/main" val="4425486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el 1"/>
          <p:cNvSpPr>
            <a:spLocks noGrp="1"/>
          </p:cNvSpPr>
          <p:nvPr>
            <p:ph type="title"/>
          </p:nvPr>
        </p:nvSpPr>
        <p:spPr/>
        <p:txBody>
          <a:bodyPr/>
          <a:lstStyle/>
          <a:p>
            <a:r>
              <a:rPr lang="de-DE" altLang="de-DE" dirty="0">
                <a:latin typeface="Times" charset="0"/>
              </a:rPr>
              <a:t>Versicherungsschutz prüfen</a:t>
            </a:r>
          </a:p>
        </p:txBody>
      </p:sp>
      <p:sp>
        <p:nvSpPr>
          <p:cNvPr id="144389" name="Rechteck 10"/>
          <p:cNvSpPr>
            <a:spLocks noChangeArrowheads="1"/>
          </p:cNvSpPr>
          <p:nvPr/>
        </p:nvSpPr>
        <p:spPr bwMode="auto">
          <a:xfrm>
            <a:off x="1139825" y="1955800"/>
            <a:ext cx="2232025" cy="1487488"/>
          </a:xfrm>
          <a:prstGeom prst="rect">
            <a:avLst/>
          </a:prstGeom>
          <a:solidFill>
            <a:schemeClr val="accent1"/>
          </a:solidFill>
          <a:ln w="9525">
            <a:solidFill>
              <a:srgbClr val="007BC0"/>
            </a:solidFill>
            <a:miter lim="800000"/>
            <a:headEnd/>
            <a:tailEnd/>
          </a:ln>
        </p:spPr>
        <p:txBody>
          <a:bodyPr anchor="ctr"/>
          <a:lstStyle>
            <a:lvl1pPr defTabSz="912813" eaLnBrk="0" hangingPunct="0">
              <a:spcBef>
                <a:spcPts val="600"/>
              </a:spcBef>
              <a:buFont typeface="Arial" pitchFamily="34" charset="0"/>
              <a:buChar char="•"/>
              <a:defRPr sz="2000">
                <a:solidFill>
                  <a:schemeClr val="tx1"/>
                </a:solidFill>
                <a:latin typeface="Times" charset="0"/>
                <a:ea typeface="MS PGothic" pitchFamily="34" charset="-128"/>
              </a:defRPr>
            </a:lvl1pPr>
            <a:lvl2pPr marL="742950" indent="-285750" defTabSz="912813" eaLnBrk="0" hangingPunct="0">
              <a:buFont typeface="Arial" pitchFamily="34" charset="0"/>
              <a:buChar char="–"/>
              <a:defRPr sz="2000">
                <a:solidFill>
                  <a:schemeClr val="tx1"/>
                </a:solidFill>
                <a:latin typeface="Times" charset="0"/>
                <a:ea typeface="MS PGothic" pitchFamily="34" charset="-128"/>
              </a:defRPr>
            </a:lvl2pPr>
            <a:lvl3pPr marL="1143000" indent="-228600" defTabSz="912813" eaLnBrk="0" hangingPunct="0">
              <a:buFont typeface="Arial" pitchFamily="34" charset="0"/>
              <a:buChar char="•"/>
              <a:defRPr sz="2000">
                <a:solidFill>
                  <a:schemeClr val="tx1"/>
                </a:solidFill>
                <a:latin typeface="Times" charset="0"/>
                <a:ea typeface="MS PGothic" pitchFamily="34" charset="-128"/>
              </a:defRPr>
            </a:lvl3pPr>
            <a:lvl4pPr marL="1600200" indent="-228600" defTabSz="912813" eaLnBrk="0" hangingPunct="0">
              <a:buFont typeface="Arial" pitchFamily="34" charset="0"/>
              <a:buChar char="–"/>
              <a:defRPr sz="2000">
                <a:solidFill>
                  <a:schemeClr val="tx1"/>
                </a:solidFill>
                <a:latin typeface="Times" charset="0"/>
                <a:ea typeface="MS PGothic" pitchFamily="34" charset="-128"/>
              </a:defRPr>
            </a:lvl4pPr>
            <a:lvl5pPr marL="2057400" indent="-228600" defTabSz="912813" eaLnBrk="0" hangingPunct="0">
              <a:buFont typeface="Arial" pitchFamily="34" charset="0"/>
              <a:buChar char="»"/>
              <a:defRPr sz="2000">
                <a:solidFill>
                  <a:schemeClr val="tx1"/>
                </a:solidFill>
                <a:latin typeface="Times" charset="0"/>
                <a:ea typeface="MS PGothic" pitchFamily="34" charset="-128"/>
              </a:defRPr>
            </a:lvl5pPr>
            <a:lvl6pPr marL="2514600" indent="-228600" defTabSz="912813"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6pPr>
            <a:lvl7pPr marL="2971800" indent="-228600" defTabSz="912813"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7pPr>
            <a:lvl8pPr marL="3429000" indent="-228600" defTabSz="912813"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8pPr>
            <a:lvl9pPr marL="3886200" indent="-228600" defTabSz="912813"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9pPr>
          </a:lstStyle>
          <a:p>
            <a:pPr algn="ctr" eaLnBrk="1" hangingPunct="1">
              <a:spcBef>
                <a:spcPct val="0"/>
              </a:spcBef>
              <a:buFontTx/>
              <a:buNone/>
            </a:pPr>
            <a:r>
              <a:rPr lang="de-DE" altLang="de-DE" dirty="0">
                <a:solidFill>
                  <a:srgbClr val="FFFFFF"/>
                </a:solidFill>
                <a:latin typeface="Arial" pitchFamily="34" charset="0"/>
              </a:rPr>
              <a:t>Gebäude- und Anlagen-erneuerung</a:t>
            </a:r>
          </a:p>
        </p:txBody>
      </p:sp>
      <p:sp>
        <p:nvSpPr>
          <p:cNvPr id="12" name="Pfeil nach rechts 11"/>
          <p:cNvSpPr>
            <a:spLocks noChangeArrowheads="1"/>
          </p:cNvSpPr>
          <p:nvPr/>
        </p:nvSpPr>
        <p:spPr bwMode="auto">
          <a:xfrm>
            <a:off x="6011863" y="2525713"/>
            <a:ext cx="503237" cy="360362"/>
          </a:xfrm>
          <a:prstGeom prst="rightArrow">
            <a:avLst>
              <a:gd name="adj1" fmla="val 50000"/>
              <a:gd name="adj2" fmla="val 50002"/>
            </a:avLst>
          </a:prstGeom>
          <a:solidFill>
            <a:schemeClr val="tx1"/>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3630" fontAlgn="auto">
              <a:spcBef>
                <a:spcPts val="0"/>
              </a:spcBef>
              <a:spcAft>
                <a:spcPts val="0"/>
              </a:spcAft>
              <a:defRPr/>
            </a:pPr>
            <a:endParaRPr lang="de-DE" sz="1800" dirty="0">
              <a:solidFill>
                <a:prstClr val="white"/>
              </a:solidFill>
              <a:latin typeface="+mn-lt"/>
              <a:ea typeface="+mn-ea"/>
            </a:endParaRPr>
          </a:p>
        </p:txBody>
      </p:sp>
      <p:sp>
        <p:nvSpPr>
          <p:cNvPr id="13" name="Eingekerbter Richtungspfeil 12"/>
          <p:cNvSpPr>
            <a:spLocks noChangeArrowheads="1"/>
          </p:cNvSpPr>
          <p:nvPr/>
        </p:nvSpPr>
        <p:spPr bwMode="auto">
          <a:xfrm rot="10800000">
            <a:off x="3394075" y="2563813"/>
            <a:ext cx="360363" cy="288925"/>
          </a:xfrm>
          <a:prstGeom prst="chevron">
            <a:avLst>
              <a:gd name="adj" fmla="val 50000"/>
            </a:avLst>
          </a:prstGeom>
          <a:solidFill>
            <a:schemeClr val="tx1"/>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3630" fontAlgn="auto">
              <a:spcBef>
                <a:spcPts val="0"/>
              </a:spcBef>
              <a:spcAft>
                <a:spcPts val="0"/>
              </a:spcAft>
              <a:defRPr/>
            </a:pPr>
            <a:endParaRPr lang="de-DE" sz="1800" dirty="0">
              <a:solidFill>
                <a:prstClr val="black"/>
              </a:solidFill>
              <a:latin typeface="+mn-lt"/>
              <a:ea typeface="+mn-ea"/>
            </a:endParaRPr>
          </a:p>
        </p:txBody>
      </p:sp>
      <p:sp>
        <p:nvSpPr>
          <p:cNvPr id="144393" name="Rechteck 23"/>
          <p:cNvSpPr>
            <a:spLocks noChangeArrowheads="1"/>
          </p:cNvSpPr>
          <p:nvPr/>
        </p:nvSpPr>
        <p:spPr bwMode="auto">
          <a:xfrm>
            <a:off x="3779838" y="1955800"/>
            <a:ext cx="2232025" cy="1487488"/>
          </a:xfrm>
          <a:prstGeom prst="rect">
            <a:avLst/>
          </a:prstGeom>
          <a:solidFill>
            <a:schemeClr val="accent1"/>
          </a:solidFill>
          <a:ln w="9525">
            <a:solidFill>
              <a:srgbClr val="007BC0"/>
            </a:solidFill>
            <a:miter lim="800000"/>
            <a:headEnd/>
            <a:tailEnd/>
          </a:ln>
        </p:spPr>
        <p:txBody>
          <a:bodyPr anchor="ctr"/>
          <a:lstStyle>
            <a:lvl1pPr defTabSz="912813" eaLnBrk="0" hangingPunct="0">
              <a:spcBef>
                <a:spcPts val="600"/>
              </a:spcBef>
              <a:buFont typeface="Arial" pitchFamily="34" charset="0"/>
              <a:buChar char="•"/>
              <a:defRPr sz="2000">
                <a:solidFill>
                  <a:schemeClr val="tx1"/>
                </a:solidFill>
                <a:latin typeface="Times" charset="0"/>
                <a:ea typeface="MS PGothic" pitchFamily="34" charset="-128"/>
              </a:defRPr>
            </a:lvl1pPr>
            <a:lvl2pPr marL="742950" indent="-285750" defTabSz="912813" eaLnBrk="0" hangingPunct="0">
              <a:buFont typeface="Arial" pitchFamily="34" charset="0"/>
              <a:buChar char="–"/>
              <a:defRPr sz="2000">
                <a:solidFill>
                  <a:schemeClr val="tx1"/>
                </a:solidFill>
                <a:latin typeface="Times" charset="0"/>
                <a:ea typeface="MS PGothic" pitchFamily="34" charset="-128"/>
              </a:defRPr>
            </a:lvl2pPr>
            <a:lvl3pPr marL="1143000" indent="-228600" defTabSz="912813" eaLnBrk="0" hangingPunct="0">
              <a:buFont typeface="Arial" pitchFamily="34" charset="0"/>
              <a:buChar char="•"/>
              <a:defRPr sz="2000">
                <a:solidFill>
                  <a:schemeClr val="tx1"/>
                </a:solidFill>
                <a:latin typeface="Times" charset="0"/>
                <a:ea typeface="MS PGothic" pitchFamily="34" charset="-128"/>
              </a:defRPr>
            </a:lvl3pPr>
            <a:lvl4pPr marL="1600200" indent="-228600" defTabSz="912813" eaLnBrk="0" hangingPunct="0">
              <a:buFont typeface="Arial" pitchFamily="34" charset="0"/>
              <a:buChar char="–"/>
              <a:defRPr sz="2000">
                <a:solidFill>
                  <a:schemeClr val="tx1"/>
                </a:solidFill>
                <a:latin typeface="Times" charset="0"/>
                <a:ea typeface="MS PGothic" pitchFamily="34" charset="-128"/>
              </a:defRPr>
            </a:lvl4pPr>
            <a:lvl5pPr marL="2057400" indent="-228600" defTabSz="912813" eaLnBrk="0" hangingPunct="0">
              <a:buFont typeface="Arial" pitchFamily="34" charset="0"/>
              <a:buChar char="»"/>
              <a:defRPr sz="2000">
                <a:solidFill>
                  <a:schemeClr val="tx1"/>
                </a:solidFill>
                <a:latin typeface="Times" charset="0"/>
                <a:ea typeface="MS PGothic" pitchFamily="34" charset="-128"/>
              </a:defRPr>
            </a:lvl5pPr>
            <a:lvl6pPr marL="2514600" indent="-228600" defTabSz="912813"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6pPr>
            <a:lvl7pPr marL="2971800" indent="-228600" defTabSz="912813"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7pPr>
            <a:lvl8pPr marL="3429000" indent="-228600" defTabSz="912813"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8pPr>
            <a:lvl9pPr marL="3886200" indent="-228600" defTabSz="912813"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9pPr>
          </a:lstStyle>
          <a:p>
            <a:pPr algn="ctr" eaLnBrk="1" hangingPunct="1">
              <a:spcBef>
                <a:spcPct val="0"/>
              </a:spcBef>
              <a:buFontTx/>
              <a:buNone/>
            </a:pPr>
            <a:r>
              <a:rPr lang="de-DE" altLang="de-DE" dirty="0">
                <a:solidFill>
                  <a:srgbClr val="FFFFFF"/>
                </a:solidFill>
                <a:latin typeface="Arial" pitchFamily="34" charset="0"/>
              </a:rPr>
              <a:t>Versicherung gegen </a:t>
            </a:r>
            <a:br>
              <a:rPr lang="de-DE" altLang="de-DE" dirty="0">
                <a:solidFill>
                  <a:srgbClr val="FFFFFF"/>
                </a:solidFill>
                <a:latin typeface="Arial" pitchFamily="34" charset="0"/>
              </a:rPr>
            </a:br>
            <a:r>
              <a:rPr lang="de-DE" altLang="de-DE" dirty="0">
                <a:solidFill>
                  <a:srgbClr val="FFFFFF"/>
                </a:solidFill>
                <a:latin typeface="Arial" pitchFamily="34" charset="0"/>
              </a:rPr>
              <a:t>Elementar-schäden</a:t>
            </a:r>
          </a:p>
        </p:txBody>
      </p:sp>
      <p:sp>
        <p:nvSpPr>
          <p:cNvPr id="144394" name="Rechteck 25"/>
          <p:cNvSpPr>
            <a:spLocks noChangeArrowheads="1"/>
          </p:cNvSpPr>
          <p:nvPr/>
        </p:nvSpPr>
        <p:spPr bwMode="auto">
          <a:xfrm>
            <a:off x="6516688" y="1955800"/>
            <a:ext cx="2232025" cy="1487488"/>
          </a:xfrm>
          <a:prstGeom prst="rect">
            <a:avLst/>
          </a:prstGeom>
          <a:solidFill>
            <a:schemeClr val="accent1"/>
          </a:solidFill>
          <a:ln w="9525">
            <a:solidFill>
              <a:srgbClr val="007BC0"/>
            </a:solidFill>
            <a:miter lim="800000"/>
            <a:headEnd/>
            <a:tailEnd/>
          </a:ln>
        </p:spPr>
        <p:txBody>
          <a:bodyPr anchor="ctr"/>
          <a:lstStyle>
            <a:lvl1pPr defTabSz="912813" eaLnBrk="0" hangingPunct="0">
              <a:spcBef>
                <a:spcPts val="600"/>
              </a:spcBef>
              <a:buFont typeface="Arial" pitchFamily="34" charset="0"/>
              <a:buChar char="•"/>
              <a:defRPr sz="2000">
                <a:solidFill>
                  <a:schemeClr val="tx1"/>
                </a:solidFill>
                <a:latin typeface="Times" charset="0"/>
                <a:ea typeface="MS PGothic" pitchFamily="34" charset="-128"/>
              </a:defRPr>
            </a:lvl1pPr>
            <a:lvl2pPr marL="742950" indent="-285750" defTabSz="912813" eaLnBrk="0" hangingPunct="0">
              <a:buFont typeface="Arial" pitchFamily="34" charset="0"/>
              <a:buChar char="–"/>
              <a:defRPr sz="2000">
                <a:solidFill>
                  <a:schemeClr val="tx1"/>
                </a:solidFill>
                <a:latin typeface="Times" charset="0"/>
                <a:ea typeface="MS PGothic" pitchFamily="34" charset="-128"/>
              </a:defRPr>
            </a:lvl2pPr>
            <a:lvl3pPr marL="1143000" indent="-228600" defTabSz="912813" eaLnBrk="0" hangingPunct="0">
              <a:buFont typeface="Arial" pitchFamily="34" charset="0"/>
              <a:buChar char="•"/>
              <a:defRPr sz="2000">
                <a:solidFill>
                  <a:schemeClr val="tx1"/>
                </a:solidFill>
                <a:latin typeface="Times" charset="0"/>
                <a:ea typeface="MS PGothic" pitchFamily="34" charset="-128"/>
              </a:defRPr>
            </a:lvl3pPr>
            <a:lvl4pPr marL="1600200" indent="-228600" defTabSz="912813" eaLnBrk="0" hangingPunct="0">
              <a:buFont typeface="Arial" pitchFamily="34" charset="0"/>
              <a:buChar char="–"/>
              <a:defRPr sz="2000">
                <a:solidFill>
                  <a:schemeClr val="tx1"/>
                </a:solidFill>
                <a:latin typeface="Times" charset="0"/>
                <a:ea typeface="MS PGothic" pitchFamily="34" charset="-128"/>
              </a:defRPr>
            </a:lvl4pPr>
            <a:lvl5pPr marL="2057400" indent="-228600" defTabSz="912813" eaLnBrk="0" hangingPunct="0">
              <a:buFont typeface="Arial" pitchFamily="34" charset="0"/>
              <a:buChar char="»"/>
              <a:defRPr sz="2000">
                <a:solidFill>
                  <a:schemeClr val="tx1"/>
                </a:solidFill>
                <a:latin typeface="Times" charset="0"/>
                <a:ea typeface="MS PGothic" pitchFamily="34" charset="-128"/>
              </a:defRPr>
            </a:lvl5pPr>
            <a:lvl6pPr marL="2514600" indent="-228600" defTabSz="912813"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6pPr>
            <a:lvl7pPr marL="2971800" indent="-228600" defTabSz="912813"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7pPr>
            <a:lvl8pPr marL="3429000" indent="-228600" defTabSz="912813"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8pPr>
            <a:lvl9pPr marL="3886200" indent="-228600" defTabSz="912813"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9pPr>
          </a:lstStyle>
          <a:p>
            <a:pPr algn="ctr" eaLnBrk="1" hangingPunct="1">
              <a:spcBef>
                <a:spcPct val="0"/>
              </a:spcBef>
              <a:buFontTx/>
              <a:buNone/>
            </a:pPr>
            <a:r>
              <a:rPr lang="de-DE" altLang="de-DE" dirty="0">
                <a:solidFill>
                  <a:srgbClr val="FFFFFF"/>
                </a:solidFill>
                <a:latin typeface="Arial" pitchFamily="34" charset="0"/>
              </a:rPr>
              <a:t>Eigenanteil</a:t>
            </a:r>
            <a:br>
              <a:rPr lang="de-DE" altLang="de-DE" dirty="0">
                <a:solidFill>
                  <a:srgbClr val="FFFFFF"/>
                </a:solidFill>
                <a:latin typeface="Arial" pitchFamily="34" charset="0"/>
              </a:rPr>
            </a:br>
            <a:r>
              <a:rPr lang="de-DE" altLang="de-DE" dirty="0">
                <a:solidFill>
                  <a:srgbClr val="FFFFFF"/>
                </a:solidFill>
                <a:latin typeface="Arial" pitchFamily="34" charset="0"/>
              </a:rPr>
              <a:t>Elementar-schäden</a:t>
            </a:r>
          </a:p>
        </p:txBody>
      </p:sp>
      <p:sp>
        <p:nvSpPr>
          <p:cNvPr id="144395" name="Rechteck 26"/>
          <p:cNvSpPr>
            <a:spLocks noChangeArrowheads="1"/>
          </p:cNvSpPr>
          <p:nvPr/>
        </p:nvSpPr>
        <p:spPr bwMode="auto">
          <a:xfrm>
            <a:off x="1128713" y="4394200"/>
            <a:ext cx="2232025" cy="1487488"/>
          </a:xfrm>
          <a:prstGeom prst="rect">
            <a:avLst/>
          </a:prstGeom>
          <a:solidFill>
            <a:schemeClr val="accent1"/>
          </a:solidFill>
          <a:ln w="9525">
            <a:solidFill>
              <a:srgbClr val="007BC0"/>
            </a:solidFill>
            <a:miter lim="800000"/>
            <a:headEnd/>
            <a:tailEnd/>
          </a:ln>
        </p:spPr>
        <p:txBody>
          <a:bodyPr anchor="ctr"/>
          <a:lstStyle>
            <a:lvl1pPr defTabSz="912813" eaLnBrk="0" hangingPunct="0">
              <a:spcBef>
                <a:spcPts val="600"/>
              </a:spcBef>
              <a:buFont typeface="Arial" pitchFamily="34" charset="0"/>
              <a:buChar char="•"/>
              <a:defRPr sz="2000">
                <a:solidFill>
                  <a:schemeClr val="tx1"/>
                </a:solidFill>
                <a:latin typeface="Times" charset="0"/>
                <a:ea typeface="MS PGothic" pitchFamily="34" charset="-128"/>
              </a:defRPr>
            </a:lvl1pPr>
            <a:lvl2pPr marL="742950" indent="-285750" defTabSz="912813" eaLnBrk="0" hangingPunct="0">
              <a:buFont typeface="Arial" pitchFamily="34" charset="0"/>
              <a:buChar char="–"/>
              <a:defRPr sz="2000">
                <a:solidFill>
                  <a:schemeClr val="tx1"/>
                </a:solidFill>
                <a:latin typeface="Times" charset="0"/>
                <a:ea typeface="MS PGothic" pitchFamily="34" charset="-128"/>
              </a:defRPr>
            </a:lvl2pPr>
            <a:lvl3pPr marL="1143000" indent="-228600" defTabSz="912813" eaLnBrk="0" hangingPunct="0">
              <a:buFont typeface="Arial" pitchFamily="34" charset="0"/>
              <a:buChar char="•"/>
              <a:defRPr sz="2000">
                <a:solidFill>
                  <a:schemeClr val="tx1"/>
                </a:solidFill>
                <a:latin typeface="Times" charset="0"/>
                <a:ea typeface="MS PGothic" pitchFamily="34" charset="-128"/>
              </a:defRPr>
            </a:lvl3pPr>
            <a:lvl4pPr marL="1600200" indent="-228600" defTabSz="912813" eaLnBrk="0" hangingPunct="0">
              <a:buFont typeface="Arial" pitchFamily="34" charset="0"/>
              <a:buChar char="–"/>
              <a:defRPr sz="2000">
                <a:solidFill>
                  <a:schemeClr val="tx1"/>
                </a:solidFill>
                <a:latin typeface="Times" charset="0"/>
                <a:ea typeface="MS PGothic" pitchFamily="34" charset="-128"/>
              </a:defRPr>
            </a:lvl4pPr>
            <a:lvl5pPr marL="2057400" indent="-228600" defTabSz="912813" eaLnBrk="0" hangingPunct="0">
              <a:buFont typeface="Arial" pitchFamily="34" charset="0"/>
              <a:buChar char="»"/>
              <a:defRPr sz="2000">
                <a:solidFill>
                  <a:schemeClr val="tx1"/>
                </a:solidFill>
                <a:latin typeface="Times" charset="0"/>
                <a:ea typeface="MS PGothic" pitchFamily="34" charset="-128"/>
              </a:defRPr>
            </a:lvl5pPr>
            <a:lvl6pPr marL="2514600" indent="-228600" defTabSz="912813"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6pPr>
            <a:lvl7pPr marL="2971800" indent="-228600" defTabSz="912813"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7pPr>
            <a:lvl8pPr marL="3429000" indent="-228600" defTabSz="912813"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8pPr>
            <a:lvl9pPr marL="3886200" indent="-228600" defTabSz="912813"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9pPr>
          </a:lstStyle>
          <a:p>
            <a:pPr algn="ctr" eaLnBrk="1" hangingPunct="1">
              <a:spcBef>
                <a:spcPct val="0"/>
              </a:spcBef>
              <a:buFontTx/>
              <a:buNone/>
            </a:pPr>
            <a:r>
              <a:rPr lang="de-DE" altLang="de-DE" dirty="0">
                <a:solidFill>
                  <a:srgbClr val="FFFFFF"/>
                </a:solidFill>
                <a:latin typeface="Arial" pitchFamily="34" charset="0"/>
              </a:rPr>
              <a:t>Nicht erzeugte</a:t>
            </a:r>
            <a:br>
              <a:rPr lang="de-DE" altLang="de-DE" dirty="0">
                <a:solidFill>
                  <a:srgbClr val="FFFFFF"/>
                </a:solidFill>
                <a:latin typeface="Arial" pitchFamily="34" charset="0"/>
              </a:rPr>
            </a:br>
            <a:r>
              <a:rPr lang="de-DE" altLang="de-DE" dirty="0">
                <a:solidFill>
                  <a:srgbClr val="FFFFFF"/>
                </a:solidFill>
                <a:latin typeface="Arial" pitchFamily="34" charset="0"/>
              </a:rPr>
              <a:t>Wertschöpfung</a:t>
            </a:r>
          </a:p>
        </p:txBody>
      </p:sp>
      <p:sp>
        <p:nvSpPr>
          <p:cNvPr id="144396" name="Rechteck 27"/>
          <p:cNvSpPr>
            <a:spLocks noChangeArrowheads="1"/>
          </p:cNvSpPr>
          <p:nvPr/>
        </p:nvSpPr>
        <p:spPr bwMode="auto">
          <a:xfrm>
            <a:off x="3779838" y="4394200"/>
            <a:ext cx="2232025" cy="1487488"/>
          </a:xfrm>
          <a:prstGeom prst="rect">
            <a:avLst/>
          </a:prstGeom>
          <a:solidFill>
            <a:schemeClr val="accent1"/>
          </a:solidFill>
          <a:ln w="9525">
            <a:solidFill>
              <a:srgbClr val="007BC0"/>
            </a:solidFill>
            <a:miter lim="800000"/>
            <a:headEnd/>
            <a:tailEnd/>
          </a:ln>
        </p:spPr>
        <p:txBody>
          <a:bodyPr anchor="ctr"/>
          <a:lstStyle>
            <a:lvl1pPr defTabSz="912813" eaLnBrk="0" hangingPunct="0">
              <a:spcBef>
                <a:spcPts val="600"/>
              </a:spcBef>
              <a:buFont typeface="Arial" pitchFamily="34" charset="0"/>
              <a:buChar char="•"/>
              <a:defRPr sz="2000">
                <a:solidFill>
                  <a:schemeClr val="tx1"/>
                </a:solidFill>
                <a:latin typeface="Times" charset="0"/>
                <a:ea typeface="MS PGothic" pitchFamily="34" charset="-128"/>
              </a:defRPr>
            </a:lvl1pPr>
            <a:lvl2pPr marL="742950" indent="-285750" defTabSz="912813" eaLnBrk="0" hangingPunct="0">
              <a:buFont typeface="Arial" pitchFamily="34" charset="0"/>
              <a:buChar char="–"/>
              <a:defRPr sz="2000">
                <a:solidFill>
                  <a:schemeClr val="tx1"/>
                </a:solidFill>
                <a:latin typeface="Times" charset="0"/>
                <a:ea typeface="MS PGothic" pitchFamily="34" charset="-128"/>
              </a:defRPr>
            </a:lvl2pPr>
            <a:lvl3pPr marL="1143000" indent="-228600" defTabSz="912813" eaLnBrk="0" hangingPunct="0">
              <a:buFont typeface="Arial" pitchFamily="34" charset="0"/>
              <a:buChar char="•"/>
              <a:defRPr sz="2000">
                <a:solidFill>
                  <a:schemeClr val="tx1"/>
                </a:solidFill>
                <a:latin typeface="Times" charset="0"/>
                <a:ea typeface="MS PGothic" pitchFamily="34" charset="-128"/>
              </a:defRPr>
            </a:lvl3pPr>
            <a:lvl4pPr marL="1600200" indent="-228600" defTabSz="912813" eaLnBrk="0" hangingPunct="0">
              <a:buFont typeface="Arial" pitchFamily="34" charset="0"/>
              <a:buChar char="–"/>
              <a:defRPr sz="2000">
                <a:solidFill>
                  <a:schemeClr val="tx1"/>
                </a:solidFill>
                <a:latin typeface="Times" charset="0"/>
                <a:ea typeface="MS PGothic" pitchFamily="34" charset="-128"/>
              </a:defRPr>
            </a:lvl4pPr>
            <a:lvl5pPr marL="2057400" indent="-228600" defTabSz="912813" eaLnBrk="0" hangingPunct="0">
              <a:buFont typeface="Arial" pitchFamily="34" charset="0"/>
              <a:buChar char="»"/>
              <a:defRPr sz="2000">
                <a:solidFill>
                  <a:schemeClr val="tx1"/>
                </a:solidFill>
                <a:latin typeface="Times" charset="0"/>
                <a:ea typeface="MS PGothic" pitchFamily="34" charset="-128"/>
              </a:defRPr>
            </a:lvl5pPr>
            <a:lvl6pPr marL="2514600" indent="-228600" defTabSz="912813"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6pPr>
            <a:lvl7pPr marL="2971800" indent="-228600" defTabSz="912813"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7pPr>
            <a:lvl8pPr marL="3429000" indent="-228600" defTabSz="912813"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8pPr>
            <a:lvl9pPr marL="3886200" indent="-228600" defTabSz="912813"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9pPr>
          </a:lstStyle>
          <a:p>
            <a:pPr algn="ctr" eaLnBrk="1" hangingPunct="1">
              <a:spcBef>
                <a:spcPct val="0"/>
              </a:spcBef>
              <a:buFontTx/>
              <a:buNone/>
            </a:pPr>
            <a:r>
              <a:rPr lang="de-DE" altLang="de-DE" dirty="0">
                <a:solidFill>
                  <a:srgbClr val="FFFFFF"/>
                </a:solidFill>
                <a:latin typeface="Arial" pitchFamily="34" charset="0"/>
              </a:rPr>
              <a:t>Versicherung gegen </a:t>
            </a:r>
            <a:br>
              <a:rPr lang="de-DE" altLang="de-DE" dirty="0">
                <a:solidFill>
                  <a:srgbClr val="FFFFFF"/>
                </a:solidFill>
                <a:latin typeface="Arial" pitchFamily="34" charset="0"/>
              </a:rPr>
            </a:br>
            <a:r>
              <a:rPr lang="de-DE" altLang="de-DE" dirty="0">
                <a:solidFill>
                  <a:srgbClr val="FFFFFF"/>
                </a:solidFill>
                <a:latin typeface="Arial" pitchFamily="34" charset="0"/>
              </a:rPr>
              <a:t>Betriebs-unterbrechung</a:t>
            </a:r>
          </a:p>
        </p:txBody>
      </p:sp>
      <p:sp>
        <p:nvSpPr>
          <p:cNvPr id="144397" name="Rechteck 28"/>
          <p:cNvSpPr>
            <a:spLocks noChangeArrowheads="1"/>
          </p:cNvSpPr>
          <p:nvPr/>
        </p:nvSpPr>
        <p:spPr bwMode="auto">
          <a:xfrm>
            <a:off x="6516688" y="4394200"/>
            <a:ext cx="2232025" cy="1487488"/>
          </a:xfrm>
          <a:prstGeom prst="rect">
            <a:avLst/>
          </a:prstGeom>
          <a:solidFill>
            <a:schemeClr val="accent1"/>
          </a:solidFill>
          <a:ln w="9525">
            <a:solidFill>
              <a:srgbClr val="007BC0"/>
            </a:solidFill>
            <a:miter lim="800000"/>
            <a:headEnd/>
            <a:tailEnd/>
          </a:ln>
        </p:spPr>
        <p:txBody>
          <a:bodyPr anchor="ctr"/>
          <a:lstStyle>
            <a:lvl1pPr defTabSz="912813" eaLnBrk="0" hangingPunct="0">
              <a:spcBef>
                <a:spcPts val="600"/>
              </a:spcBef>
              <a:buFont typeface="Arial" pitchFamily="34" charset="0"/>
              <a:buChar char="•"/>
              <a:defRPr sz="2000">
                <a:solidFill>
                  <a:schemeClr val="tx1"/>
                </a:solidFill>
                <a:latin typeface="Times" charset="0"/>
                <a:ea typeface="MS PGothic" pitchFamily="34" charset="-128"/>
              </a:defRPr>
            </a:lvl1pPr>
            <a:lvl2pPr marL="742950" indent="-285750" defTabSz="912813" eaLnBrk="0" hangingPunct="0">
              <a:buFont typeface="Arial" pitchFamily="34" charset="0"/>
              <a:buChar char="–"/>
              <a:defRPr sz="2000">
                <a:solidFill>
                  <a:schemeClr val="tx1"/>
                </a:solidFill>
                <a:latin typeface="Times" charset="0"/>
                <a:ea typeface="MS PGothic" pitchFamily="34" charset="-128"/>
              </a:defRPr>
            </a:lvl2pPr>
            <a:lvl3pPr marL="1143000" indent="-228600" defTabSz="912813" eaLnBrk="0" hangingPunct="0">
              <a:buFont typeface="Arial" pitchFamily="34" charset="0"/>
              <a:buChar char="•"/>
              <a:defRPr sz="2000">
                <a:solidFill>
                  <a:schemeClr val="tx1"/>
                </a:solidFill>
                <a:latin typeface="Times" charset="0"/>
                <a:ea typeface="MS PGothic" pitchFamily="34" charset="-128"/>
              </a:defRPr>
            </a:lvl3pPr>
            <a:lvl4pPr marL="1600200" indent="-228600" defTabSz="912813" eaLnBrk="0" hangingPunct="0">
              <a:buFont typeface="Arial" pitchFamily="34" charset="0"/>
              <a:buChar char="–"/>
              <a:defRPr sz="2000">
                <a:solidFill>
                  <a:schemeClr val="tx1"/>
                </a:solidFill>
                <a:latin typeface="Times" charset="0"/>
                <a:ea typeface="MS PGothic" pitchFamily="34" charset="-128"/>
              </a:defRPr>
            </a:lvl4pPr>
            <a:lvl5pPr marL="2057400" indent="-228600" defTabSz="912813" eaLnBrk="0" hangingPunct="0">
              <a:buFont typeface="Arial" pitchFamily="34" charset="0"/>
              <a:buChar char="»"/>
              <a:defRPr sz="2000">
                <a:solidFill>
                  <a:schemeClr val="tx1"/>
                </a:solidFill>
                <a:latin typeface="Times" charset="0"/>
                <a:ea typeface="MS PGothic" pitchFamily="34" charset="-128"/>
              </a:defRPr>
            </a:lvl5pPr>
            <a:lvl6pPr marL="2514600" indent="-228600" defTabSz="912813"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6pPr>
            <a:lvl7pPr marL="2971800" indent="-228600" defTabSz="912813"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7pPr>
            <a:lvl8pPr marL="3429000" indent="-228600" defTabSz="912813"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8pPr>
            <a:lvl9pPr marL="3886200" indent="-228600" defTabSz="912813"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9pPr>
          </a:lstStyle>
          <a:p>
            <a:pPr algn="ctr" eaLnBrk="1" hangingPunct="1">
              <a:spcBef>
                <a:spcPct val="0"/>
              </a:spcBef>
              <a:buFontTx/>
              <a:buNone/>
            </a:pPr>
            <a:r>
              <a:rPr lang="de-DE" altLang="de-DE" dirty="0">
                <a:solidFill>
                  <a:srgbClr val="FFFFFF"/>
                </a:solidFill>
                <a:latin typeface="Arial" pitchFamily="34" charset="0"/>
              </a:rPr>
              <a:t>Eigenanteil</a:t>
            </a:r>
            <a:br>
              <a:rPr lang="de-DE" altLang="de-DE" dirty="0">
                <a:solidFill>
                  <a:srgbClr val="FFFFFF"/>
                </a:solidFill>
                <a:latin typeface="Arial" pitchFamily="34" charset="0"/>
              </a:rPr>
            </a:br>
            <a:r>
              <a:rPr lang="de-DE" altLang="de-DE" dirty="0">
                <a:solidFill>
                  <a:srgbClr val="FFFFFF"/>
                </a:solidFill>
                <a:latin typeface="Arial" pitchFamily="34" charset="0"/>
              </a:rPr>
              <a:t> Betriebs-unterbrechung</a:t>
            </a:r>
          </a:p>
        </p:txBody>
      </p:sp>
      <p:sp>
        <p:nvSpPr>
          <p:cNvPr id="30" name="Pfeil nach rechts 29"/>
          <p:cNvSpPr>
            <a:spLocks noChangeArrowheads="1"/>
          </p:cNvSpPr>
          <p:nvPr/>
        </p:nvSpPr>
        <p:spPr bwMode="auto">
          <a:xfrm>
            <a:off x="6011863" y="4975225"/>
            <a:ext cx="503237" cy="360363"/>
          </a:xfrm>
          <a:prstGeom prst="rightArrow">
            <a:avLst>
              <a:gd name="adj1" fmla="val 50000"/>
              <a:gd name="adj2" fmla="val 50001"/>
            </a:avLst>
          </a:prstGeom>
          <a:solidFill>
            <a:schemeClr val="tx1"/>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3630" fontAlgn="auto">
              <a:spcBef>
                <a:spcPts val="0"/>
              </a:spcBef>
              <a:spcAft>
                <a:spcPts val="0"/>
              </a:spcAft>
              <a:defRPr/>
            </a:pPr>
            <a:endParaRPr lang="de-DE" sz="1800" dirty="0">
              <a:solidFill>
                <a:prstClr val="white"/>
              </a:solidFill>
              <a:latin typeface="+mn-lt"/>
              <a:ea typeface="+mn-ea"/>
            </a:endParaRPr>
          </a:p>
        </p:txBody>
      </p:sp>
      <p:sp>
        <p:nvSpPr>
          <p:cNvPr id="31" name="Eingekerbter Richtungspfeil 12"/>
          <p:cNvSpPr>
            <a:spLocks noChangeArrowheads="1"/>
          </p:cNvSpPr>
          <p:nvPr/>
        </p:nvSpPr>
        <p:spPr bwMode="auto">
          <a:xfrm rot="10800000">
            <a:off x="3394075" y="5013325"/>
            <a:ext cx="360363" cy="288925"/>
          </a:xfrm>
          <a:prstGeom prst="chevron">
            <a:avLst>
              <a:gd name="adj" fmla="val 50000"/>
            </a:avLst>
          </a:prstGeom>
          <a:solidFill>
            <a:schemeClr val="tx1"/>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3630" fontAlgn="auto">
              <a:spcBef>
                <a:spcPts val="0"/>
              </a:spcBef>
              <a:spcAft>
                <a:spcPts val="0"/>
              </a:spcAft>
              <a:defRPr/>
            </a:pPr>
            <a:endParaRPr lang="de-DE" sz="1800" dirty="0">
              <a:solidFill>
                <a:prstClr val="black"/>
              </a:solidFill>
              <a:latin typeface="+mn-lt"/>
              <a:ea typeface="+mn-ea"/>
            </a:endParaRPr>
          </a:p>
        </p:txBody>
      </p:sp>
      <p:sp>
        <p:nvSpPr>
          <p:cNvPr id="32" name="Text Box 13"/>
          <p:cNvSpPr txBox="1">
            <a:spLocks noChangeArrowheads="1"/>
          </p:cNvSpPr>
          <p:nvPr/>
        </p:nvSpPr>
        <p:spPr bwMode="auto">
          <a:xfrm>
            <a:off x="1155699" y="6093296"/>
            <a:ext cx="2200275"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spAutoFit/>
          </a:bodyPr>
          <a:lstStyle>
            <a:lvl1pPr>
              <a:defRPr sz="2000">
                <a:solidFill>
                  <a:schemeClr val="tx1"/>
                </a:solidFill>
                <a:latin typeface="Times" charset="0"/>
                <a:ea typeface="MS PGothic" charset="0"/>
                <a:cs typeface="MS PGothic" charset="0"/>
              </a:defRPr>
            </a:lvl1pPr>
            <a:lvl2pPr marL="742950" indent="-285750">
              <a:defRPr sz="2000">
                <a:solidFill>
                  <a:schemeClr val="tx1"/>
                </a:solidFill>
                <a:latin typeface="Times" charset="0"/>
                <a:ea typeface="MS PGothic" charset="0"/>
                <a:cs typeface="MS PGothic" charset="0"/>
              </a:defRPr>
            </a:lvl2pPr>
            <a:lvl3pPr marL="1143000" indent="-228600">
              <a:defRPr sz="20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fontAlgn="base" hangingPunct="0">
              <a:spcBef>
                <a:spcPct val="0"/>
              </a:spcBef>
              <a:spcAft>
                <a:spcPct val="0"/>
              </a:spcAft>
              <a:buFont typeface="Arial" charset="0"/>
              <a:buChar char="»"/>
              <a:defRPr sz="2000">
                <a:solidFill>
                  <a:schemeClr val="tx1"/>
                </a:solidFill>
                <a:latin typeface="Times" charset="0"/>
                <a:ea typeface="MS PGothic" charset="0"/>
                <a:cs typeface="MS PGothic" charset="0"/>
              </a:defRPr>
            </a:lvl6pPr>
            <a:lvl7pPr eaLnBrk="0" fontAlgn="base" hangingPunct="0">
              <a:spcBef>
                <a:spcPct val="0"/>
              </a:spcBef>
              <a:spcAft>
                <a:spcPct val="0"/>
              </a:spcAft>
              <a:buFont typeface="Arial" charset="0"/>
              <a:buChar char="»"/>
              <a:defRPr sz="2000">
                <a:solidFill>
                  <a:schemeClr val="tx1"/>
                </a:solidFill>
                <a:latin typeface="Times" charset="0"/>
                <a:ea typeface="MS PGothic" charset="0"/>
                <a:cs typeface="MS PGothic" charset="0"/>
              </a:defRPr>
            </a:lvl7pPr>
            <a:lvl8pPr eaLnBrk="0" fontAlgn="base" hangingPunct="0">
              <a:spcBef>
                <a:spcPct val="0"/>
              </a:spcBef>
              <a:spcAft>
                <a:spcPct val="0"/>
              </a:spcAft>
              <a:buFont typeface="Arial" charset="0"/>
              <a:buChar char="»"/>
              <a:defRPr sz="2000">
                <a:solidFill>
                  <a:schemeClr val="tx1"/>
                </a:solidFill>
                <a:latin typeface="Times" charset="0"/>
                <a:ea typeface="MS PGothic" charset="0"/>
                <a:cs typeface="MS PGothic" charset="0"/>
              </a:defRPr>
            </a:lvl8pPr>
            <a:lvl9pPr eaLnBrk="0" fontAlgn="base" hangingPunct="0">
              <a:spcBef>
                <a:spcPct val="0"/>
              </a:spcBef>
              <a:spcAft>
                <a:spcPct val="0"/>
              </a:spcAft>
              <a:buFont typeface="Arial" charset="0"/>
              <a:buChar char="»"/>
              <a:defRPr sz="2000">
                <a:solidFill>
                  <a:schemeClr val="tx1"/>
                </a:solidFill>
                <a:latin typeface="Times" charset="0"/>
                <a:ea typeface="MS PGothic" charset="0"/>
                <a:cs typeface="MS PGothic" charset="0"/>
              </a:defRPr>
            </a:lvl9pPr>
          </a:lstStyle>
          <a:p>
            <a:pPr>
              <a:spcBef>
                <a:spcPct val="50000"/>
              </a:spcBef>
              <a:defRPr/>
            </a:pPr>
            <a:r>
              <a:rPr lang="de-DE" sz="600" dirty="0">
                <a:latin typeface="Arial" charset="0"/>
              </a:rPr>
              <a:t>Quelle: Hr. Winkelbauer/Daimler AG</a:t>
            </a:r>
          </a:p>
        </p:txBody>
      </p:sp>
      <p:sp>
        <p:nvSpPr>
          <p:cNvPr id="16" name="Textfeld 1"/>
          <p:cNvSpPr txBox="1">
            <a:spLocks noChangeArrowheads="1"/>
          </p:cNvSpPr>
          <p:nvPr/>
        </p:nvSpPr>
        <p:spPr bwMode="auto">
          <a:xfrm>
            <a:off x="1116013" y="6484422"/>
            <a:ext cx="32400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sz="900" dirty="0">
                <a:latin typeface="Arial" pitchFamily="34" charset="0"/>
              </a:rPr>
              <a:t>Regierungspräsidium Stuttgart / VSC-Team</a:t>
            </a:r>
          </a:p>
        </p:txBody>
      </p:sp>
      <p:sp>
        <p:nvSpPr>
          <p:cNvPr id="4" name="Foliennummernplatzhalter 3">
            <a:extLst>
              <a:ext uri="{FF2B5EF4-FFF2-40B4-BE49-F238E27FC236}">
                <a16:creationId xmlns:a16="http://schemas.microsoft.com/office/drawing/2014/main" id="{9B866013-1B90-4132-BFB5-2A5561034B2E}"/>
              </a:ext>
            </a:extLst>
          </p:cNvPr>
          <p:cNvSpPr>
            <a:spLocks noGrp="1"/>
          </p:cNvSpPr>
          <p:nvPr>
            <p:ph type="sldNum" sz="quarter" idx="11"/>
          </p:nvPr>
        </p:nvSpPr>
        <p:spPr/>
        <p:txBody>
          <a:bodyPr/>
          <a:lstStyle/>
          <a:p>
            <a:fld id="{0023533A-8D20-465F-B313-B9D387D39F53}" type="slidenum">
              <a:rPr lang="de-DE" altLang="de-DE" smtClean="0"/>
              <a:pPr/>
              <a:t>54</a:t>
            </a:fld>
            <a:endParaRPr lang="de-DE" altLang="de-DE" dirty="0"/>
          </a:p>
        </p:txBody>
      </p:sp>
    </p:spTree>
    <p:extLst>
      <p:ext uri="{BB962C8B-B14F-4D97-AF65-F5344CB8AC3E}">
        <p14:creationId xmlns:p14="http://schemas.microsoft.com/office/powerpoint/2010/main" val="26384733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el 1"/>
          <p:cNvSpPr>
            <a:spLocks noGrp="1"/>
          </p:cNvSpPr>
          <p:nvPr>
            <p:ph type="title"/>
          </p:nvPr>
        </p:nvSpPr>
        <p:spPr/>
        <p:txBody>
          <a:bodyPr/>
          <a:lstStyle/>
          <a:p>
            <a:pPr eaLnBrk="1" hangingPunct="1"/>
            <a:r>
              <a:rPr lang="de-DE" altLang="de-DE" dirty="0">
                <a:latin typeface="Times" charset="0"/>
              </a:rPr>
              <a:t>Ein Unternehmen lernt durch Schaden:</a:t>
            </a:r>
            <a:br>
              <a:rPr lang="de-DE" altLang="de-DE" dirty="0">
                <a:latin typeface="Times" charset="0"/>
              </a:rPr>
            </a:br>
            <a:r>
              <a:rPr lang="de-DE" altLang="de-DE" dirty="0">
                <a:latin typeface="Times" charset="0"/>
              </a:rPr>
              <a:t>RIDI Leuchten GmbH, Werk Jungingen</a:t>
            </a:r>
          </a:p>
        </p:txBody>
      </p:sp>
      <p:sp>
        <p:nvSpPr>
          <p:cNvPr id="177155" name="Inhaltsplatzhalter 2"/>
          <p:cNvSpPr>
            <a:spLocks noGrp="1"/>
          </p:cNvSpPr>
          <p:nvPr>
            <p:ph idx="1"/>
          </p:nvPr>
        </p:nvSpPr>
        <p:spPr/>
        <p:txBody>
          <a:bodyPr/>
          <a:lstStyle/>
          <a:p>
            <a:endParaRPr lang="de-DE" altLang="de-DE" sz="1500" dirty="0">
              <a:latin typeface="Arial" pitchFamily="34" charset="0"/>
              <a:cs typeface="Arial" pitchFamily="34" charset="0"/>
            </a:endParaRPr>
          </a:p>
          <a:p>
            <a:endParaRPr lang="de-DE" altLang="de-DE" sz="1500" dirty="0">
              <a:latin typeface="Arial" pitchFamily="34" charset="0"/>
              <a:cs typeface="Arial" pitchFamily="34" charset="0"/>
            </a:endParaRPr>
          </a:p>
          <a:p>
            <a:endParaRPr lang="de-DE" altLang="de-DE" sz="1500" dirty="0">
              <a:latin typeface="Arial" pitchFamily="34" charset="0"/>
              <a:cs typeface="Arial" pitchFamily="34" charset="0"/>
            </a:endParaRPr>
          </a:p>
          <a:p>
            <a:endParaRPr lang="de-DE" altLang="de-DE" sz="1500" dirty="0">
              <a:latin typeface="Arial" pitchFamily="34" charset="0"/>
              <a:cs typeface="Arial" pitchFamily="34" charset="0"/>
            </a:endParaRPr>
          </a:p>
          <a:p>
            <a:endParaRPr lang="de-DE" altLang="de-DE" sz="1500" dirty="0">
              <a:latin typeface="Arial" pitchFamily="34" charset="0"/>
              <a:cs typeface="Arial" pitchFamily="34" charset="0"/>
            </a:endParaRPr>
          </a:p>
          <a:p>
            <a:endParaRPr lang="de-DE" altLang="de-DE" sz="1500" dirty="0">
              <a:latin typeface="Arial" pitchFamily="34" charset="0"/>
              <a:cs typeface="Arial" pitchFamily="34" charset="0"/>
            </a:endParaRPr>
          </a:p>
          <a:p>
            <a:endParaRPr lang="de-DE" altLang="de-DE" sz="1500" dirty="0">
              <a:latin typeface="Arial" pitchFamily="34" charset="0"/>
              <a:cs typeface="Arial" pitchFamily="34" charset="0"/>
            </a:endParaRPr>
          </a:p>
          <a:p>
            <a:endParaRPr lang="de-DE" altLang="de-DE" sz="1500" dirty="0">
              <a:latin typeface="Arial" pitchFamily="34" charset="0"/>
              <a:cs typeface="Arial" pitchFamily="34" charset="0"/>
            </a:endParaRPr>
          </a:p>
          <a:p>
            <a:endParaRPr lang="de-DE" altLang="de-DE" sz="1500" dirty="0">
              <a:latin typeface="Arial" pitchFamily="34" charset="0"/>
              <a:cs typeface="Arial" pitchFamily="34" charset="0"/>
            </a:endParaRPr>
          </a:p>
          <a:p>
            <a:endParaRPr lang="de-DE" altLang="de-DE" sz="1500" dirty="0">
              <a:latin typeface="Arial" pitchFamily="34" charset="0"/>
              <a:cs typeface="Arial" pitchFamily="34" charset="0"/>
            </a:endParaRPr>
          </a:p>
          <a:p>
            <a:endParaRPr lang="de-DE" altLang="de-DE" sz="1500" dirty="0">
              <a:latin typeface="Arial" pitchFamily="34" charset="0"/>
              <a:cs typeface="Arial" pitchFamily="34" charset="0"/>
            </a:endParaRPr>
          </a:p>
          <a:p>
            <a:endParaRPr lang="de-DE" altLang="de-DE" sz="1200" dirty="0">
              <a:latin typeface="Times" charset="0"/>
            </a:endParaRPr>
          </a:p>
          <a:p>
            <a:pPr>
              <a:buFont typeface="Arial" pitchFamily="34" charset="0"/>
              <a:buNone/>
            </a:pPr>
            <a:endParaRPr lang="de-DE" altLang="de-DE" sz="1200" dirty="0">
              <a:latin typeface="Times" charset="0"/>
            </a:endParaRPr>
          </a:p>
        </p:txBody>
      </p:sp>
      <p:pic>
        <p:nvPicPr>
          <p:cNvPr id="177159"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2438" y="1952625"/>
            <a:ext cx="8691562" cy="3921125"/>
          </a:xfrm>
          <a:prstGeom prst="rect">
            <a:avLst/>
          </a:prstGeom>
          <a:noFill/>
          <a:ln>
            <a:noFill/>
          </a:ln>
          <a:effectLst/>
          <a:extLst>
            <a:ext uri="{909E8E84-426E-40DD-AFC4-6F175D3DCCD1}">
              <a14:hiddenFill xmlns:a14="http://schemas.microsoft.com/office/drawing/2010/main">
                <a:blipFill dpi="0" rotWithShape="0">
                  <a:blip/>
                  <a:srcRect t="70" r="2571" b="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8" name="Text Box 13"/>
          <p:cNvSpPr txBox="1">
            <a:spLocks noChangeArrowheads="1"/>
          </p:cNvSpPr>
          <p:nvPr/>
        </p:nvSpPr>
        <p:spPr bwMode="auto">
          <a:xfrm>
            <a:off x="476250" y="5889625"/>
            <a:ext cx="3087688"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spAutoFit/>
          </a:bodyPr>
          <a:lstStyle>
            <a:lvl1pPr>
              <a:defRPr b="1">
                <a:solidFill>
                  <a:schemeClr val="tx1"/>
                </a:solidFill>
                <a:latin typeface="Arial" charset="0"/>
                <a:ea typeface="MS PGothic" charset="0"/>
                <a:cs typeface="MS PGothic" charset="0"/>
              </a:defRPr>
            </a:lvl1pPr>
            <a:lvl2pPr marL="742950" indent="-285750">
              <a:defRPr b="1">
                <a:solidFill>
                  <a:schemeClr val="tx1"/>
                </a:solidFill>
                <a:latin typeface="Arial" charset="0"/>
                <a:ea typeface="MS PGothic" charset="0"/>
                <a:cs typeface="MS PGothic" charset="0"/>
              </a:defRPr>
            </a:lvl2pPr>
            <a:lvl3pPr marL="1143000" indent="-228600">
              <a:defRPr b="1">
                <a:solidFill>
                  <a:schemeClr val="tx1"/>
                </a:solidFill>
                <a:latin typeface="Arial" charset="0"/>
                <a:ea typeface="MS PGothic" charset="0"/>
                <a:cs typeface="MS PGothic" charset="0"/>
              </a:defRPr>
            </a:lvl3pPr>
            <a:lvl4pPr marL="1600200" indent="-228600">
              <a:defRPr b="1">
                <a:solidFill>
                  <a:schemeClr val="tx1"/>
                </a:solidFill>
                <a:latin typeface="Arial" charset="0"/>
                <a:ea typeface="MS PGothic" charset="0"/>
                <a:cs typeface="MS PGothic" charset="0"/>
              </a:defRPr>
            </a:lvl4pPr>
            <a:lvl5pPr marL="2057400" indent="-228600">
              <a:defRPr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b="1">
                <a:solidFill>
                  <a:schemeClr val="tx1"/>
                </a:solidFill>
                <a:latin typeface="Arial" charset="0"/>
                <a:ea typeface="MS PGothic" charset="0"/>
                <a:cs typeface="MS PGothic" charset="0"/>
              </a:defRPr>
            </a:lvl9pPr>
          </a:lstStyle>
          <a:p>
            <a:pPr>
              <a:spcBef>
                <a:spcPct val="50000"/>
              </a:spcBef>
              <a:defRPr/>
            </a:pPr>
            <a:r>
              <a:rPr lang="de-DE" sz="600" b="0" dirty="0">
                <a:latin typeface="Arial"/>
                <a:cs typeface="Arial"/>
              </a:rPr>
              <a:t>Inhalt und Foto mit freundlicher Genehmigung der Firma RIDI Leuchten GmbH</a:t>
            </a:r>
          </a:p>
        </p:txBody>
      </p:sp>
      <p:sp>
        <p:nvSpPr>
          <p:cNvPr id="9" name="Textfeld 1"/>
          <p:cNvSpPr txBox="1">
            <a:spLocks noChangeArrowheads="1"/>
          </p:cNvSpPr>
          <p:nvPr/>
        </p:nvSpPr>
        <p:spPr bwMode="auto">
          <a:xfrm>
            <a:off x="1116013" y="6484422"/>
            <a:ext cx="32400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sz="900" dirty="0">
                <a:latin typeface="Arial" pitchFamily="34" charset="0"/>
              </a:rPr>
              <a:t>Regierungspräsidium Stuttgart / VSC-Team</a:t>
            </a:r>
          </a:p>
        </p:txBody>
      </p:sp>
      <p:sp>
        <p:nvSpPr>
          <p:cNvPr id="4" name="Foliennummernplatzhalter 3">
            <a:extLst>
              <a:ext uri="{FF2B5EF4-FFF2-40B4-BE49-F238E27FC236}">
                <a16:creationId xmlns:a16="http://schemas.microsoft.com/office/drawing/2014/main" id="{1822F0F8-46EB-4498-93BA-92F12C5B060F}"/>
              </a:ext>
            </a:extLst>
          </p:cNvPr>
          <p:cNvSpPr>
            <a:spLocks noGrp="1"/>
          </p:cNvSpPr>
          <p:nvPr>
            <p:ph type="sldNum" sz="quarter" idx="11"/>
          </p:nvPr>
        </p:nvSpPr>
        <p:spPr/>
        <p:txBody>
          <a:bodyPr/>
          <a:lstStyle/>
          <a:p>
            <a:fld id="{3246854A-F06E-4786-B7B9-1D37875D3E50}" type="slidenum">
              <a:rPr lang="de-DE" altLang="de-DE" smtClean="0"/>
              <a:pPr/>
              <a:t>55</a:t>
            </a:fld>
            <a:endParaRPr lang="de-DE" altLang="de-DE" dirty="0"/>
          </a:p>
        </p:txBody>
      </p:sp>
    </p:spTree>
    <p:extLst>
      <p:ext uri="{BB962C8B-B14F-4D97-AF65-F5344CB8AC3E}">
        <p14:creationId xmlns:p14="http://schemas.microsoft.com/office/powerpoint/2010/main" val="30218200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el 1"/>
          <p:cNvSpPr>
            <a:spLocks noGrp="1"/>
          </p:cNvSpPr>
          <p:nvPr>
            <p:ph type="title"/>
          </p:nvPr>
        </p:nvSpPr>
        <p:spPr/>
        <p:txBody>
          <a:bodyPr/>
          <a:lstStyle/>
          <a:p>
            <a:r>
              <a:rPr lang="de-DE" altLang="de-DE" dirty="0">
                <a:latin typeface="Times" charset="0"/>
              </a:rPr>
              <a:t>Chronik des Hochwassers am 02. Juni 2008</a:t>
            </a:r>
          </a:p>
        </p:txBody>
      </p:sp>
      <p:sp>
        <p:nvSpPr>
          <p:cNvPr id="178179" name="Inhaltsplatzhalter 2"/>
          <p:cNvSpPr>
            <a:spLocks noGrp="1"/>
          </p:cNvSpPr>
          <p:nvPr>
            <p:ph idx="1"/>
          </p:nvPr>
        </p:nvSpPr>
        <p:spPr/>
        <p:txBody>
          <a:bodyPr/>
          <a:lstStyle/>
          <a:p>
            <a:pPr marL="0" indent="0">
              <a:buFont typeface="Arial" pitchFamily="34" charset="0"/>
              <a:buNone/>
            </a:pPr>
            <a:r>
              <a:rPr lang="de-DE" altLang="de-DE" dirty="0">
                <a:latin typeface="Times" charset="0"/>
              </a:rPr>
              <a:t>18:30	Starker Regen beginnt.</a:t>
            </a:r>
          </a:p>
          <a:p>
            <a:pPr marL="0" indent="0">
              <a:buFont typeface="Arial" pitchFamily="34" charset="0"/>
              <a:buNone/>
            </a:pPr>
            <a:r>
              <a:rPr lang="de-DE" altLang="de-DE" dirty="0">
                <a:latin typeface="Times" charset="0"/>
              </a:rPr>
              <a:t>19:30 	Land unter! Wasser dringt in das Gebäude ein. 						Anwesende Mitarbeiter kämpfen dagegen an.</a:t>
            </a:r>
          </a:p>
          <a:p>
            <a:pPr marL="0" indent="0">
              <a:buFont typeface="Arial" pitchFamily="34" charset="0"/>
              <a:buNone/>
            </a:pPr>
            <a:r>
              <a:rPr lang="de-DE" altLang="de-DE" dirty="0">
                <a:latin typeface="Times" charset="0"/>
              </a:rPr>
              <a:t>20:00	Die Produktionsflächen stehen unter Wasser.</a:t>
            </a:r>
          </a:p>
          <a:p>
            <a:pPr marL="0" indent="0">
              <a:buFont typeface="Arial" pitchFamily="34" charset="0"/>
              <a:buNone/>
            </a:pPr>
            <a:r>
              <a:rPr lang="de-DE" altLang="de-DE" dirty="0">
                <a:latin typeface="Times" charset="0"/>
              </a:rPr>
              <a:t>22:00	Das Wasser beginnt langsam zurückzugehen.</a:t>
            </a:r>
          </a:p>
          <a:p>
            <a:pPr marL="0" indent="0">
              <a:buFont typeface="Arial" pitchFamily="34" charset="0"/>
              <a:buNone/>
            </a:pPr>
            <a:r>
              <a:rPr lang="de-DE" altLang="de-DE" dirty="0">
                <a:latin typeface="Times" charset="0"/>
              </a:rPr>
              <a:t>04:00	Das Wasser ist abgelaufen, die Hallen sind voll Schlamm/Unrat.</a:t>
            </a:r>
          </a:p>
          <a:p>
            <a:pPr marL="0" indent="0"/>
            <a:endParaRPr lang="de-DE" altLang="de-DE" dirty="0">
              <a:latin typeface="Times" charset="0"/>
            </a:endParaRPr>
          </a:p>
          <a:p>
            <a:pPr marL="0" indent="0"/>
            <a:endParaRPr lang="de-DE" altLang="de-DE" dirty="0">
              <a:latin typeface="Times" charset="0"/>
            </a:endParaRPr>
          </a:p>
        </p:txBody>
      </p:sp>
      <p:pic>
        <p:nvPicPr>
          <p:cNvPr id="17818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9188" y="3908425"/>
            <a:ext cx="3668712" cy="19685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178183"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76825" y="3908425"/>
            <a:ext cx="3671888" cy="1968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9" name="Textfeld 8"/>
          <p:cNvSpPr txBox="1"/>
          <p:nvPr/>
        </p:nvSpPr>
        <p:spPr>
          <a:xfrm>
            <a:off x="1116013" y="5876925"/>
            <a:ext cx="1296144" cy="184666"/>
          </a:xfrm>
          <a:prstGeom prst="rect">
            <a:avLst/>
          </a:prstGeom>
          <a:noFill/>
        </p:spPr>
        <p:txBody>
          <a:bodyPr wrap="square" rtlCol="0">
            <a:spAutoFit/>
          </a:bodyPr>
          <a:lstStyle/>
          <a:p>
            <a:r>
              <a:rPr lang="de-DE" sz="600" dirty="0">
                <a:latin typeface="Arial"/>
                <a:ea typeface="MS PGothic" charset="0"/>
                <a:cs typeface="Arial"/>
              </a:rPr>
              <a:t>Foto: RIDI Leuchten GmbH</a:t>
            </a:r>
          </a:p>
        </p:txBody>
      </p:sp>
      <p:sp>
        <p:nvSpPr>
          <p:cNvPr id="10" name="Textfeld 1"/>
          <p:cNvSpPr txBox="1">
            <a:spLocks noChangeArrowheads="1"/>
          </p:cNvSpPr>
          <p:nvPr/>
        </p:nvSpPr>
        <p:spPr bwMode="auto">
          <a:xfrm>
            <a:off x="1116013" y="6484422"/>
            <a:ext cx="32400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sz="900" dirty="0">
                <a:latin typeface="Arial" pitchFamily="34" charset="0"/>
              </a:rPr>
              <a:t>Regierungspräsidium Stuttgart / VSC-Team</a:t>
            </a:r>
          </a:p>
        </p:txBody>
      </p:sp>
      <p:sp>
        <p:nvSpPr>
          <p:cNvPr id="4" name="Foliennummernplatzhalter 3">
            <a:extLst>
              <a:ext uri="{FF2B5EF4-FFF2-40B4-BE49-F238E27FC236}">
                <a16:creationId xmlns:a16="http://schemas.microsoft.com/office/drawing/2014/main" id="{ECC89675-37D8-4842-9FF8-043B4461F198}"/>
              </a:ext>
            </a:extLst>
          </p:cNvPr>
          <p:cNvSpPr>
            <a:spLocks noGrp="1"/>
          </p:cNvSpPr>
          <p:nvPr>
            <p:ph type="sldNum" sz="quarter" idx="11"/>
          </p:nvPr>
        </p:nvSpPr>
        <p:spPr/>
        <p:txBody>
          <a:bodyPr/>
          <a:lstStyle/>
          <a:p>
            <a:fld id="{3246854A-F06E-4786-B7B9-1D37875D3E50}" type="slidenum">
              <a:rPr lang="de-DE" altLang="de-DE" smtClean="0"/>
              <a:pPr/>
              <a:t>56</a:t>
            </a:fld>
            <a:endParaRPr lang="de-DE" altLang="de-DE" dirty="0"/>
          </a:p>
        </p:txBody>
      </p:sp>
    </p:spTree>
    <p:extLst>
      <p:ext uri="{BB962C8B-B14F-4D97-AF65-F5344CB8AC3E}">
        <p14:creationId xmlns:p14="http://schemas.microsoft.com/office/powerpoint/2010/main" val="36749756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el 1"/>
          <p:cNvSpPr>
            <a:spLocks noGrp="1"/>
          </p:cNvSpPr>
          <p:nvPr>
            <p:ph type="title"/>
          </p:nvPr>
        </p:nvSpPr>
        <p:spPr/>
        <p:txBody>
          <a:bodyPr/>
          <a:lstStyle/>
          <a:p>
            <a:r>
              <a:rPr lang="de-DE" altLang="de-DE" dirty="0">
                <a:latin typeface="Times" charset="0"/>
              </a:rPr>
              <a:t>Wie ging es danach weiter?</a:t>
            </a:r>
          </a:p>
        </p:txBody>
      </p:sp>
      <p:sp>
        <p:nvSpPr>
          <p:cNvPr id="179203" name="Inhaltsplatzhalter 2"/>
          <p:cNvSpPr>
            <a:spLocks noGrp="1"/>
          </p:cNvSpPr>
          <p:nvPr>
            <p:ph idx="1"/>
          </p:nvPr>
        </p:nvSpPr>
        <p:spPr>
          <a:xfrm>
            <a:off x="1116013" y="1955800"/>
            <a:ext cx="7653337" cy="3921125"/>
          </a:xfrm>
        </p:spPr>
        <p:txBody>
          <a:bodyPr/>
          <a:lstStyle/>
          <a:p>
            <a:pPr marL="0" indent="0">
              <a:buFont typeface="Arial" pitchFamily="34" charset="0"/>
              <a:buNone/>
            </a:pPr>
            <a:r>
              <a:rPr lang="de-DE" altLang="de-DE" dirty="0">
                <a:latin typeface="Times" charset="0"/>
              </a:rPr>
              <a:t>Tag 2:	Aufräumen; IT, Telefon und Produktion sind ausgefallen; </a:t>
            </a:r>
            <a:br>
              <a:rPr lang="de-DE" altLang="de-DE" dirty="0">
                <a:latin typeface="Times" charset="0"/>
              </a:rPr>
            </a:br>
            <a:r>
              <a:rPr lang="de-DE" altLang="de-DE" dirty="0">
                <a:latin typeface="Times" charset="0"/>
              </a:rPr>
              <a:t>		Vertretungen, Kunden und Versicherung sind informiert; </a:t>
            </a:r>
            <a:br>
              <a:rPr lang="de-DE" altLang="de-DE" dirty="0">
                <a:latin typeface="Times" charset="0"/>
              </a:rPr>
            </a:br>
            <a:r>
              <a:rPr lang="de-DE" altLang="de-DE" dirty="0">
                <a:latin typeface="Times" charset="0"/>
              </a:rPr>
              <a:t>		Versicherungssachverständiger entwickelt einen Maßnahmenplan.</a:t>
            </a:r>
          </a:p>
          <a:p>
            <a:pPr marL="0" indent="0">
              <a:buFont typeface="Arial" pitchFamily="34" charset="0"/>
              <a:buNone/>
            </a:pPr>
            <a:r>
              <a:rPr lang="de-DE" altLang="de-DE" dirty="0">
                <a:latin typeface="Times" charset="0"/>
              </a:rPr>
              <a:t>Tag 3:	IT und Telefon funktionieren wieder; ein Teil der Produktion </a:t>
            </a:r>
            <a:br>
              <a:rPr lang="de-DE" altLang="de-DE" dirty="0">
                <a:latin typeface="Times" charset="0"/>
              </a:rPr>
            </a:br>
            <a:r>
              <a:rPr lang="de-DE" altLang="de-DE" dirty="0">
                <a:latin typeface="Times" charset="0"/>
              </a:rPr>
              <a:t>		startet; Spezialfirma beginnt mit der Trocknung und Reinigung;</a:t>
            </a:r>
          </a:p>
          <a:p>
            <a:pPr marL="0" indent="0">
              <a:buFont typeface="Arial" pitchFamily="34" charset="0"/>
              <a:buNone/>
            </a:pPr>
            <a:r>
              <a:rPr lang="de-DE" altLang="de-DE" dirty="0">
                <a:latin typeface="Times" charset="0"/>
              </a:rPr>
              <a:t>		Kunden und Lieferanten sind umfassend informiert.</a:t>
            </a:r>
          </a:p>
          <a:p>
            <a:pPr marL="0" indent="0">
              <a:buFont typeface="Arial" pitchFamily="34" charset="0"/>
              <a:buNone/>
            </a:pPr>
            <a:r>
              <a:rPr lang="de-DE" altLang="de-DE" dirty="0">
                <a:latin typeface="Times" charset="0"/>
              </a:rPr>
              <a:t>Tag 4:	Produktion läuft zu 50 % </a:t>
            </a:r>
            <a:br>
              <a:rPr lang="de-DE" altLang="de-DE" dirty="0">
                <a:latin typeface="Times" charset="0"/>
              </a:rPr>
            </a:br>
            <a:r>
              <a:rPr lang="de-DE" altLang="de-DE" dirty="0">
                <a:latin typeface="Times" charset="0"/>
              </a:rPr>
              <a:t>		wieder; neue Liefertermine </a:t>
            </a:r>
            <a:br>
              <a:rPr lang="de-DE" altLang="de-DE" dirty="0">
                <a:latin typeface="Times" charset="0"/>
              </a:rPr>
            </a:br>
            <a:r>
              <a:rPr lang="de-DE" altLang="de-DE" dirty="0">
                <a:latin typeface="Times" charset="0"/>
              </a:rPr>
              <a:t>		werden mit den Kunden </a:t>
            </a:r>
            <a:br>
              <a:rPr lang="de-DE" altLang="de-DE" dirty="0">
                <a:latin typeface="Times" charset="0"/>
              </a:rPr>
            </a:br>
            <a:r>
              <a:rPr lang="de-DE" altLang="de-DE" dirty="0">
                <a:latin typeface="Times" charset="0"/>
              </a:rPr>
              <a:t>		abgestimmt, teilweise </a:t>
            </a:r>
            <a:br>
              <a:rPr lang="de-DE" altLang="de-DE" dirty="0">
                <a:latin typeface="Times" charset="0"/>
              </a:rPr>
            </a:br>
            <a:r>
              <a:rPr lang="de-DE" altLang="de-DE" dirty="0">
                <a:latin typeface="Times" charset="0"/>
              </a:rPr>
              <a:t>		Auftragsstornierungen.		</a:t>
            </a:r>
          </a:p>
        </p:txBody>
      </p:sp>
      <p:pic>
        <p:nvPicPr>
          <p:cNvPr id="17920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76825" y="3922713"/>
            <a:ext cx="3671888" cy="195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8" name="Textfeld 7"/>
          <p:cNvSpPr txBox="1"/>
          <p:nvPr/>
        </p:nvSpPr>
        <p:spPr>
          <a:xfrm>
            <a:off x="5039673" y="5876925"/>
            <a:ext cx="1296144" cy="184666"/>
          </a:xfrm>
          <a:prstGeom prst="rect">
            <a:avLst/>
          </a:prstGeom>
          <a:noFill/>
        </p:spPr>
        <p:txBody>
          <a:bodyPr wrap="square" rtlCol="0">
            <a:spAutoFit/>
          </a:bodyPr>
          <a:lstStyle/>
          <a:p>
            <a:r>
              <a:rPr lang="de-DE" sz="600" dirty="0">
                <a:latin typeface="Arial"/>
                <a:ea typeface="MS PGothic" charset="0"/>
                <a:cs typeface="Arial"/>
              </a:rPr>
              <a:t>Foto: RIDI Leuchten GmbH</a:t>
            </a:r>
          </a:p>
        </p:txBody>
      </p:sp>
      <p:sp>
        <p:nvSpPr>
          <p:cNvPr id="9" name="Textfeld 1"/>
          <p:cNvSpPr txBox="1">
            <a:spLocks noChangeArrowheads="1"/>
          </p:cNvSpPr>
          <p:nvPr/>
        </p:nvSpPr>
        <p:spPr bwMode="auto">
          <a:xfrm>
            <a:off x="1116013" y="6484422"/>
            <a:ext cx="32400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sz="900" dirty="0">
                <a:latin typeface="Arial" pitchFamily="34" charset="0"/>
              </a:rPr>
              <a:t>Regierungspräsidium Stuttgart / VSC-Team</a:t>
            </a:r>
          </a:p>
        </p:txBody>
      </p:sp>
      <p:sp>
        <p:nvSpPr>
          <p:cNvPr id="4" name="Foliennummernplatzhalter 3">
            <a:extLst>
              <a:ext uri="{FF2B5EF4-FFF2-40B4-BE49-F238E27FC236}">
                <a16:creationId xmlns:a16="http://schemas.microsoft.com/office/drawing/2014/main" id="{BA3A8041-91D9-44C0-9C74-62B517018D99}"/>
              </a:ext>
            </a:extLst>
          </p:cNvPr>
          <p:cNvSpPr>
            <a:spLocks noGrp="1"/>
          </p:cNvSpPr>
          <p:nvPr>
            <p:ph type="sldNum" sz="quarter" idx="11"/>
          </p:nvPr>
        </p:nvSpPr>
        <p:spPr/>
        <p:txBody>
          <a:bodyPr/>
          <a:lstStyle/>
          <a:p>
            <a:fld id="{3246854A-F06E-4786-B7B9-1D37875D3E50}" type="slidenum">
              <a:rPr lang="de-DE" altLang="de-DE" smtClean="0"/>
              <a:pPr/>
              <a:t>57</a:t>
            </a:fld>
            <a:endParaRPr lang="de-DE" altLang="de-DE" dirty="0"/>
          </a:p>
        </p:txBody>
      </p:sp>
    </p:spTree>
    <p:extLst>
      <p:ext uri="{BB962C8B-B14F-4D97-AF65-F5344CB8AC3E}">
        <p14:creationId xmlns:p14="http://schemas.microsoft.com/office/powerpoint/2010/main" val="19781644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el 1"/>
          <p:cNvSpPr>
            <a:spLocks noGrp="1"/>
          </p:cNvSpPr>
          <p:nvPr>
            <p:ph type="title"/>
          </p:nvPr>
        </p:nvSpPr>
        <p:spPr/>
        <p:txBody>
          <a:bodyPr/>
          <a:lstStyle/>
          <a:p>
            <a:r>
              <a:rPr lang="de-DE" altLang="de-DE" dirty="0">
                <a:latin typeface="Times" charset="0"/>
              </a:rPr>
              <a:t>Fazit des Hochwassers</a:t>
            </a:r>
          </a:p>
        </p:txBody>
      </p:sp>
      <p:sp>
        <p:nvSpPr>
          <p:cNvPr id="180227" name="Inhaltsplatzhalter 2"/>
          <p:cNvSpPr>
            <a:spLocks noGrp="1"/>
          </p:cNvSpPr>
          <p:nvPr>
            <p:ph idx="1"/>
          </p:nvPr>
        </p:nvSpPr>
        <p:spPr/>
        <p:txBody>
          <a:bodyPr/>
          <a:lstStyle/>
          <a:p>
            <a:r>
              <a:rPr lang="de-DE" altLang="de-DE" dirty="0">
                <a:latin typeface="Times" charset="0"/>
              </a:rPr>
              <a:t>Gesamtschaden über 1.500.000 €</a:t>
            </a:r>
          </a:p>
          <a:p>
            <a:r>
              <a:rPr lang="de-DE" altLang="de-DE" dirty="0">
                <a:latin typeface="Times" charset="0"/>
              </a:rPr>
              <a:t>Durch viel Glück einer Katastrophe entkommen; </a:t>
            </a:r>
            <a:br>
              <a:rPr lang="de-DE" altLang="de-DE" dirty="0">
                <a:latin typeface="Times" charset="0"/>
              </a:rPr>
            </a:br>
            <a:r>
              <a:rPr lang="de-DE" altLang="de-DE" dirty="0">
                <a:latin typeface="Times" charset="0"/>
              </a:rPr>
              <a:t>nach ca. 1 Woche konnte wieder produziert werden.</a:t>
            </a:r>
          </a:p>
          <a:p>
            <a:r>
              <a:rPr lang="de-DE" altLang="de-DE" dirty="0">
                <a:latin typeface="Times" charset="0"/>
              </a:rPr>
              <a:t>Nur wenige Aufträge verloren, aber keine Kunden</a:t>
            </a:r>
          </a:p>
          <a:p>
            <a:r>
              <a:rPr lang="de-DE" altLang="de-DE" dirty="0">
                <a:latin typeface="Times" charset="0"/>
              </a:rPr>
              <a:t>Es muss etwas für den Hochwasserschutz getan werden.	</a:t>
            </a:r>
          </a:p>
        </p:txBody>
      </p:sp>
      <p:pic>
        <p:nvPicPr>
          <p:cNvPr id="18023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27125" y="3933825"/>
            <a:ext cx="3671888"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180231"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70475" y="3933825"/>
            <a:ext cx="3671888"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9" name="Textfeld 8"/>
          <p:cNvSpPr txBox="1"/>
          <p:nvPr/>
        </p:nvSpPr>
        <p:spPr>
          <a:xfrm>
            <a:off x="1043608" y="5908630"/>
            <a:ext cx="1296144" cy="184666"/>
          </a:xfrm>
          <a:prstGeom prst="rect">
            <a:avLst/>
          </a:prstGeom>
          <a:noFill/>
        </p:spPr>
        <p:txBody>
          <a:bodyPr wrap="square" rtlCol="0">
            <a:spAutoFit/>
          </a:bodyPr>
          <a:lstStyle/>
          <a:p>
            <a:r>
              <a:rPr lang="de-DE" sz="600" dirty="0">
                <a:latin typeface="Arial"/>
                <a:ea typeface="MS PGothic" charset="0"/>
                <a:cs typeface="Arial"/>
              </a:rPr>
              <a:t>Foto: RIDI Leuchten GmbH</a:t>
            </a:r>
          </a:p>
        </p:txBody>
      </p:sp>
      <p:sp>
        <p:nvSpPr>
          <p:cNvPr id="3" name="Fußzeilenplatzhalter 2">
            <a:extLst>
              <a:ext uri="{FF2B5EF4-FFF2-40B4-BE49-F238E27FC236}">
                <a16:creationId xmlns:a16="http://schemas.microsoft.com/office/drawing/2014/main" id="{DE04B552-EF07-4185-BF27-FD17731B2C61}"/>
              </a:ext>
            </a:extLst>
          </p:cNvPr>
          <p:cNvSpPr>
            <a:spLocks noGrp="1"/>
          </p:cNvSpPr>
          <p:nvPr>
            <p:ph type="ftr" sz="quarter" idx="10"/>
          </p:nvPr>
        </p:nvSpPr>
        <p:spPr/>
        <p:txBody>
          <a:bodyPr/>
          <a:lstStyle/>
          <a:p>
            <a:r>
              <a:rPr lang="de-DE" dirty="0"/>
              <a:t>Regierungspräsidium Stuttgart / VSC-Team</a:t>
            </a:r>
          </a:p>
        </p:txBody>
      </p:sp>
      <p:sp>
        <p:nvSpPr>
          <p:cNvPr id="4" name="Foliennummernplatzhalter 3">
            <a:extLst>
              <a:ext uri="{FF2B5EF4-FFF2-40B4-BE49-F238E27FC236}">
                <a16:creationId xmlns:a16="http://schemas.microsoft.com/office/drawing/2014/main" id="{0369E28A-0311-48D4-9F2B-1A411C1A2E00}"/>
              </a:ext>
            </a:extLst>
          </p:cNvPr>
          <p:cNvSpPr>
            <a:spLocks noGrp="1"/>
          </p:cNvSpPr>
          <p:nvPr>
            <p:ph type="sldNum" sz="quarter" idx="11"/>
          </p:nvPr>
        </p:nvSpPr>
        <p:spPr/>
        <p:txBody>
          <a:bodyPr/>
          <a:lstStyle/>
          <a:p>
            <a:fld id="{3246854A-F06E-4786-B7B9-1D37875D3E50}" type="slidenum">
              <a:rPr lang="de-DE" altLang="de-DE" smtClean="0"/>
              <a:pPr/>
              <a:t>58</a:t>
            </a:fld>
            <a:endParaRPr lang="de-DE" altLang="de-DE" dirty="0"/>
          </a:p>
        </p:txBody>
      </p:sp>
    </p:spTree>
    <p:extLst>
      <p:ext uri="{BB962C8B-B14F-4D97-AF65-F5344CB8AC3E}">
        <p14:creationId xmlns:p14="http://schemas.microsoft.com/office/powerpoint/2010/main" val="20558568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el 1"/>
          <p:cNvSpPr>
            <a:spLocks noGrp="1"/>
          </p:cNvSpPr>
          <p:nvPr>
            <p:ph type="title"/>
          </p:nvPr>
        </p:nvSpPr>
        <p:spPr/>
        <p:txBody>
          <a:bodyPr/>
          <a:lstStyle/>
          <a:p>
            <a:r>
              <a:rPr lang="de-DE" altLang="de-DE" dirty="0">
                <a:latin typeface="Times" charset="0"/>
              </a:rPr>
              <a:t>Was wurde unternommen</a:t>
            </a:r>
          </a:p>
        </p:txBody>
      </p:sp>
      <p:sp>
        <p:nvSpPr>
          <p:cNvPr id="181251" name="Inhaltsplatzhalter 2"/>
          <p:cNvSpPr>
            <a:spLocks noGrp="1"/>
          </p:cNvSpPr>
          <p:nvPr>
            <p:ph idx="1"/>
          </p:nvPr>
        </p:nvSpPr>
        <p:spPr/>
        <p:txBody>
          <a:bodyPr/>
          <a:lstStyle/>
          <a:p>
            <a:r>
              <a:rPr lang="de-DE" altLang="de-DE" dirty="0">
                <a:latin typeface="Times" charset="0"/>
              </a:rPr>
              <a:t>Notfallplan wurde erstellt</a:t>
            </a:r>
          </a:p>
          <a:p>
            <a:r>
              <a:rPr lang="de-DE" altLang="de-DE" dirty="0">
                <a:latin typeface="Times" charset="0"/>
              </a:rPr>
              <a:t>Katastrophenraum wurde eingerichtet</a:t>
            </a:r>
          </a:p>
          <a:p>
            <a:r>
              <a:rPr lang="de-DE" altLang="de-DE" dirty="0">
                <a:latin typeface="Times" charset="0"/>
              </a:rPr>
              <a:t>Gebäude wurden an kritischen Stellen gegen Hochwasser geschützt</a:t>
            </a:r>
          </a:p>
          <a:p>
            <a:r>
              <a:rPr lang="de-DE" altLang="de-DE" dirty="0">
                <a:latin typeface="Times" charset="0"/>
              </a:rPr>
              <a:t>Umsetzung erfolgte zeitnah bis Sommer 2009</a:t>
            </a:r>
          </a:p>
          <a:p>
            <a:r>
              <a:rPr lang="de-DE" altLang="de-DE" dirty="0">
                <a:latin typeface="Times" charset="0"/>
              </a:rPr>
              <a:t>Kosten ca. 120.000 € Barrieren; ca. 80.000 € Baumaßnahmen</a:t>
            </a:r>
          </a:p>
          <a:p>
            <a:pPr lvl="2"/>
            <a:endParaRPr lang="de-DE" altLang="de-DE" dirty="0">
              <a:latin typeface="Times" charset="0"/>
            </a:endParaRPr>
          </a:p>
        </p:txBody>
      </p:sp>
      <p:pic>
        <p:nvPicPr>
          <p:cNvPr id="18125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6013" y="3861048"/>
            <a:ext cx="3671887" cy="196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1026" name="Picture 2" descr="C:\Users\lh\Documents\Spaces\873 HW04 HWRM Komm\09 Website\01 Migration hochwasserbw.de\Bildrecherche\2017\170222 Hochwasserschutz Ridi.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31915" y="3861048"/>
            <a:ext cx="3672533" cy="1943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1043608" y="5827961"/>
            <a:ext cx="1296144" cy="184666"/>
          </a:xfrm>
          <a:prstGeom prst="rect">
            <a:avLst/>
          </a:prstGeom>
          <a:noFill/>
        </p:spPr>
        <p:txBody>
          <a:bodyPr wrap="square" rtlCol="0">
            <a:spAutoFit/>
          </a:bodyPr>
          <a:lstStyle/>
          <a:p>
            <a:r>
              <a:rPr lang="de-DE" sz="600" dirty="0">
                <a:latin typeface="Arial"/>
                <a:ea typeface="MS PGothic" charset="0"/>
                <a:cs typeface="Arial"/>
              </a:rPr>
              <a:t>Foto: RIDI Leuchten GmbH</a:t>
            </a:r>
          </a:p>
        </p:txBody>
      </p:sp>
      <p:sp>
        <p:nvSpPr>
          <p:cNvPr id="10" name="Textfeld 1"/>
          <p:cNvSpPr txBox="1">
            <a:spLocks noChangeArrowheads="1"/>
          </p:cNvSpPr>
          <p:nvPr/>
        </p:nvSpPr>
        <p:spPr bwMode="auto">
          <a:xfrm>
            <a:off x="1116013" y="6484422"/>
            <a:ext cx="32400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sz="900" dirty="0">
                <a:latin typeface="Arial" pitchFamily="34" charset="0"/>
              </a:rPr>
              <a:t>Regierungspräsidium Stuttgart / VSC-Team</a:t>
            </a:r>
          </a:p>
        </p:txBody>
      </p:sp>
      <p:sp>
        <p:nvSpPr>
          <p:cNvPr id="5" name="Foliennummernplatzhalter 4">
            <a:extLst>
              <a:ext uri="{FF2B5EF4-FFF2-40B4-BE49-F238E27FC236}">
                <a16:creationId xmlns:a16="http://schemas.microsoft.com/office/drawing/2014/main" id="{0841A41C-716F-49B9-9477-C095842850BA}"/>
              </a:ext>
            </a:extLst>
          </p:cNvPr>
          <p:cNvSpPr>
            <a:spLocks noGrp="1"/>
          </p:cNvSpPr>
          <p:nvPr>
            <p:ph type="sldNum" sz="quarter" idx="11"/>
          </p:nvPr>
        </p:nvSpPr>
        <p:spPr/>
        <p:txBody>
          <a:bodyPr/>
          <a:lstStyle/>
          <a:p>
            <a:fld id="{3246854A-F06E-4786-B7B9-1D37875D3E50}" type="slidenum">
              <a:rPr lang="de-DE" altLang="de-DE" smtClean="0"/>
              <a:pPr/>
              <a:t>59</a:t>
            </a:fld>
            <a:endParaRPr lang="de-DE" altLang="de-DE" dirty="0"/>
          </a:p>
        </p:txBody>
      </p:sp>
    </p:spTree>
    <p:extLst>
      <p:ext uri="{BB962C8B-B14F-4D97-AF65-F5344CB8AC3E}">
        <p14:creationId xmlns:p14="http://schemas.microsoft.com/office/powerpoint/2010/main" val="1889829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el 6"/>
          <p:cNvSpPr>
            <a:spLocks noGrp="1"/>
          </p:cNvSpPr>
          <p:nvPr>
            <p:ph type="title"/>
          </p:nvPr>
        </p:nvSpPr>
        <p:spPr>
          <a:xfrm>
            <a:off x="1116013" y="692150"/>
            <a:ext cx="7632700" cy="1263650"/>
          </a:xfrm>
        </p:spPr>
        <p:txBody>
          <a:bodyPr/>
          <a:lstStyle/>
          <a:p>
            <a:pPr eaLnBrk="1" hangingPunct="1"/>
            <a:r>
              <a:rPr lang="de-DE" altLang="de-DE" dirty="0">
                <a:latin typeface="Times" charset="0"/>
              </a:rPr>
              <a:t>Hochwasserrisiko in Baden-Württemberg</a:t>
            </a:r>
          </a:p>
        </p:txBody>
      </p:sp>
      <p:sp>
        <p:nvSpPr>
          <p:cNvPr id="117763" name="Datumsplatzhalt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900"/>
              </a:spcBef>
              <a:buFont typeface="Arial" pitchFamily="34" charset="0"/>
              <a:buChar char="•"/>
              <a:defRPr sz="2000">
                <a:solidFill>
                  <a:schemeClr val="tx1"/>
                </a:solidFill>
                <a:latin typeface="Times" charset="0"/>
                <a:ea typeface="MS PGothic" pitchFamily="34" charset="-128"/>
              </a:defRPr>
            </a:lvl1pPr>
            <a:lvl2pPr marL="742950" indent="-285750" eaLnBrk="0" hangingPunct="0">
              <a:buFont typeface="Arial" pitchFamily="34" charset="0"/>
              <a:buChar char="–"/>
              <a:defRPr sz="2000">
                <a:solidFill>
                  <a:schemeClr val="tx1"/>
                </a:solidFill>
                <a:latin typeface="Times" charset="0"/>
                <a:ea typeface="MS PGothic" pitchFamily="34" charset="-128"/>
              </a:defRPr>
            </a:lvl2pPr>
            <a:lvl3pPr marL="1143000" indent="-228600" eaLnBrk="0" hangingPunct="0">
              <a:buFont typeface="Arial" pitchFamily="34" charset="0"/>
              <a:buChar char="•"/>
              <a:defRPr sz="2000">
                <a:solidFill>
                  <a:schemeClr val="tx1"/>
                </a:solidFill>
                <a:latin typeface="Times" charset="0"/>
                <a:ea typeface="MS PGothic" pitchFamily="34" charset="-128"/>
              </a:defRPr>
            </a:lvl3pPr>
            <a:lvl4pPr marL="1600200" indent="-228600" eaLnBrk="0" hangingPunct="0">
              <a:buFont typeface="Arial" pitchFamily="34" charset="0"/>
              <a:buChar char="–"/>
              <a:defRPr sz="2000">
                <a:solidFill>
                  <a:schemeClr val="tx1"/>
                </a:solidFill>
                <a:latin typeface="Times" charset="0"/>
                <a:ea typeface="MS PGothic" pitchFamily="34" charset="-128"/>
              </a:defRPr>
            </a:lvl4pPr>
            <a:lvl5pPr marL="2057400" indent="-228600" eaLnBrk="0" hangingPunct="0">
              <a:buFont typeface="Arial" pitchFamily="34" charset="0"/>
              <a:buChar char="»"/>
              <a:defRPr sz="2000">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9pPr>
          </a:lstStyle>
          <a:p>
            <a:pPr eaLnBrk="1" hangingPunct="1">
              <a:spcBef>
                <a:spcPct val="0"/>
              </a:spcBef>
              <a:buFontTx/>
              <a:buNone/>
            </a:pPr>
            <a:fld id="{CA6D6627-4264-45F3-A78A-8F7B3564C418}" type="datetime1">
              <a:rPr lang="de-DE" altLang="de-DE" sz="1000" smtClean="0">
                <a:solidFill>
                  <a:srgbClr val="000000"/>
                </a:solidFill>
                <a:latin typeface="Arial" pitchFamily="34" charset="0"/>
              </a:rPr>
              <a:pPr eaLnBrk="1" hangingPunct="1">
                <a:spcBef>
                  <a:spcPct val="0"/>
                </a:spcBef>
                <a:buFontTx/>
                <a:buNone/>
              </a:pPr>
              <a:t>22.09.2023</a:t>
            </a:fld>
            <a:endParaRPr lang="de-DE" altLang="de-DE" sz="1000">
              <a:solidFill>
                <a:srgbClr val="000000"/>
              </a:solidFill>
              <a:latin typeface="Arial" pitchFamily="34" charset="0"/>
            </a:endParaRPr>
          </a:p>
        </p:txBody>
      </p:sp>
      <p:sp>
        <p:nvSpPr>
          <p:cNvPr id="117764" name="Foliennummernplatzhalter 5"/>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900"/>
              </a:spcBef>
              <a:buFont typeface="Arial" pitchFamily="34" charset="0"/>
              <a:buChar char="•"/>
              <a:defRPr sz="2000">
                <a:solidFill>
                  <a:schemeClr val="tx1"/>
                </a:solidFill>
                <a:latin typeface="Times" charset="0"/>
                <a:ea typeface="MS PGothic" pitchFamily="34" charset="-128"/>
              </a:defRPr>
            </a:lvl1pPr>
            <a:lvl2pPr marL="742950" indent="-285750" eaLnBrk="0" hangingPunct="0">
              <a:buFont typeface="Arial" pitchFamily="34" charset="0"/>
              <a:buChar char="–"/>
              <a:defRPr sz="2000">
                <a:solidFill>
                  <a:schemeClr val="tx1"/>
                </a:solidFill>
                <a:latin typeface="Times" charset="0"/>
                <a:ea typeface="MS PGothic" pitchFamily="34" charset="-128"/>
              </a:defRPr>
            </a:lvl2pPr>
            <a:lvl3pPr marL="1143000" indent="-228600" eaLnBrk="0" hangingPunct="0">
              <a:buFont typeface="Arial" pitchFamily="34" charset="0"/>
              <a:buChar char="•"/>
              <a:defRPr sz="2000">
                <a:solidFill>
                  <a:schemeClr val="tx1"/>
                </a:solidFill>
                <a:latin typeface="Times" charset="0"/>
                <a:ea typeface="MS PGothic" pitchFamily="34" charset="-128"/>
              </a:defRPr>
            </a:lvl3pPr>
            <a:lvl4pPr marL="1600200" indent="-228600" eaLnBrk="0" hangingPunct="0">
              <a:buFont typeface="Arial" pitchFamily="34" charset="0"/>
              <a:buChar char="–"/>
              <a:defRPr sz="2000">
                <a:solidFill>
                  <a:schemeClr val="tx1"/>
                </a:solidFill>
                <a:latin typeface="Times" charset="0"/>
                <a:ea typeface="MS PGothic" pitchFamily="34" charset="-128"/>
              </a:defRPr>
            </a:lvl4pPr>
            <a:lvl5pPr marL="2057400" indent="-228600" eaLnBrk="0" hangingPunct="0">
              <a:buFont typeface="Arial" pitchFamily="34" charset="0"/>
              <a:buChar char="»"/>
              <a:defRPr sz="2000">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9pPr>
          </a:lstStyle>
          <a:p>
            <a:pPr eaLnBrk="1" hangingPunct="1">
              <a:spcBef>
                <a:spcPct val="0"/>
              </a:spcBef>
              <a:buFontTx/>
              <a:buNone/>
            </a:pPr>
            <a:fld id="{AEFFAB79-C544-4969-A99A-87782EEFF127}" type="slidenum">
              <a:rPr lang="de-DE" altLang="de-DE" sz="1000" smtClean="0">
                <a:solidFill>
                  <a:srgbClr val="000000"/>
                </a:solidFill>
                <a:latin typeface="Arial" pitchFamily="34" charset="0"/>
              </a:rPr>
              <a:pPr eaLnBrk="1" hangingPunct="1">
                <a:spcBef>
                  <a:spcPct val="0"/>
                </a:spcBef>
                <a:buFontTx/>
                <a:buNone/>
              </a:pPr>
              <a:t>6</a:t>
            </a:fld>
            <a:endParaRPr lang="de-DE" altLang="de-DE" sz="1000">
              <a:solidFill>
                <a:srgbClr val="000000"/>
              </a:solidFill>
              <a:latin typeface="Arial" pitchFamily="34" charset="0"/>
            </a:endParaRPr>
          </a:p>
        </p:txBody>
      </p:sp>
      <p:sp>
        <p:nvSpPr>
          <p:cNvPr id="117766" name="Textfeld 7"/>
          <p:cNvSpPr txBox="1">
            <a:spLocks noChangeArrowheads="1"/>
          </p:cNvSpPr>
          <p:nvPr/>
        </p:nvSpPr>
        <p:spPr bwMode="auto">
          <a:xfrm>
            <a:off x="1116013" y="1916113"/>
            <a:ext cx="3959225"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ts val="900"/>
              </a:spcBef>
              <a:buFont typeface="Arial" pitchFamily="34" charset="0"/>
              <a:buChar char="•"/>
              <a:defRPr sz="2000">
                <a:solidFill>
                  <a:schemeClr val="tx1"/>
                </a:solidFill>
                <a:latin typeface="Times" charset="0"/>
                <a:ea typeface="MS PGothic" pitchFamily="34" charset="-128"/>
              </a:defRPr>
            </a:lvl1pPr>
            <a:lvl2pPr marL="742950" indent="-285750" eaLnBrk="0" hangingPunct="0">
              <a:buFont typeface="Arial" pitchFamily="34" charset="0"/>
              <a:buChar char="–"/>
              <a:defRPr sz="2000">
                <a:solidFill>
                  <a:schemeClr val="tx1"/>
                </a:solidFill>
                <a:latin typeface="Times" charset="0"/>
                <a:ea typeface="MS PGothic" pitchFamily="34" charset="-128"/>
              </a:defRPr>
            </a:lvl2pPr>
            <a:lvl3pPr marL="1143000" indent="-228600" eaLnBrk="0" hangingPunct="0">
              <a:buFont typeface="Arial" pitchFamily="34" charset="0"/>
              <a:buChar char="•"/>
              <a:defRPr sz="2000">
                <a:solidFill>
                  <a:schemeClr val="tx1"/>
                </a:solidFill>
                <a:latin typeface="Times" charset="0"/>
                <a:ea typeface="MS PGothic" pitchFamily="34" charset="-128"/>
              </a:defRPr>
            </a:lvl3pPr>
            <a:lvl4pPr marL="1600200" indent="-228600" eaLnBrk="0" hangingPunct="0">
              <a:buFont typeface="Arial" pitchFamily="34" charset="0"/>
              <a:buChar char="–"/>
              <a:defRPr sz="2000">
                <a:solidFill>
                  <a:schemeClr val="tx1"/>
                </a:solidFill>
                <a:latin typeface="Times" charset="0"/>
                <a:ea typeface="MS PGothic" pitchFamily="34" charset="-128"/>
              </a:defRPr>
            </a:lvl4pPr>
            <a:lvl5pPr marL="2057400" indent="-228600" eaLnBrk="0" hangingPunct="0">
              <a:buFont typeface="Arial" pitchFamily="34" charset="0"/>
              <a:buChar char="»"/>
              <a:defRPr sz="2000">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9pPr>
          </a:lstStyle>
          <a:p>
            <a:pPr eaLnBrk="1" hangingPunct="1">
              <a:spcBef>
                <a:spcPct val="0"/>
              </a:spcBef>
              <a:buFontTx/>
              <a:buNone/>
            </a:pPr>
            <a:r>
              <a:rPr lang="de-DE" altLang="de-DE" sz="1600" dirty="0">
                <a:solidFill>
                  <a:prstClr val="black"/>
                </a:solidFill>
                <a:cs typeface="Tahoma" pitchFamily="34" charset="0"/>
              </a:rPr>
              <a:t>Nach ersten Auswertungen der Hochwassergefahrenkarten sind </a:t>
            </a:r>
            <a:r>
              <a:rPr lang="de-DE" altLang="de-DE" sz="1600" b="1" dirty="0">
                <a:solidFill>
                  <a:prstClr val="black"/>
                </a:solidFill>
                <a:cs typeface="Tahoma" pitchFamily="34" charset="0"/>
              </a:rPr>
              <a:t>ca. 90% aller Kommunen</a:t>
            </a:r>
            <a:r>
              <a:rPr lang="de-DE" altLang="de-DE" sz="1600" dirty="0">
                <a:solidFill>
                  <a:prstClr val="black"/>
                </a:solidFill>
                <a:cs typeface="Tahoma" pitchFamily="34" charset="0"/>
              </a:rPr>
              <a:t> und rund </a:t>
            </a:r>
            <a:r>
              <a:rPr lang="de-DE" altLang="de-DE" sz="1600" b="1" dirty="0">
                <a:solidFill>
                  <a:prstClr val="black"/>
                </a:solidFill>
                <a:cs typeface="Tahoma" pitchFamily="34" charset="0"/>
              </a:rPr>
              <a:t>1,2 Millionen Einwohner </a:t>
            </a:r>
            <a:r>
              <a:rPr lang="de-DE" altLang="de-DE" sz="1600" dirty="0">
                <a:solidFill>
                  <a:prstClr val="black"/>
                </a:solidFill>
                <a:cs typeface="Tahoma" pitchFamily="34" charset="0"/>
              </a:rPr>
              <a:t>in Baden-Württemberg potenziell von einem Extremhochwasser betroffen.</a:t>
            </a:r>
          </a:p>
          <a:p>
            <a:pPr eaLnBrk="1" hangingPunct="1">
              <a:spcBef>
                <a:spcPct val="0"/>
              </a:spcBef>
              <a:buFontTx/>
              <a:buNone/>
            </a:pPr>
            <a:endParaRPr lang="de-DE" altLang="de-DE" sz="1600" dirty="0">
              <a:solidFill>
                <a:prstClr val="black"/>
              </a:solidFill>
              <a:cs typeface="Tahoma" pitchFamily="34" charset="0"/>
            </a:endParaRPr>
          </a:p>
          <a:p>
            <a:pPr eaLnBrk="1" hangingPunct="1">
              <a:spcBef>
                <a:spcPct val="0"/>
              </a:spcBef>
              <a:buNone/>
            </a:pPr>
            <a:r>
              <a:rPr lang="de-DE" altLang="de-DE" sz="1600" b="1" dirty="0">
                <a:solidFill>
                  <a:prstClr val="black"/>
                </a:solidFill>
                <a:cs typeface="Tahoma" pitchFamily="34" charset="0"/>
              </a:rPr>
              <a:t>Von Starkregen sind nochmals mindestens so viel Einwohner und alle Kommunen betroffen.</a:t>
            </a:r>
            <a:endParaRPr lang="de-DE" altLang="de-DE" sz="1600" dirty="0">
              <a:solidFill>
                <a:prstClr val="black"/>
              </a:solidFill>
              <a:cs typeface="Tahoma" pitchFamily="34" charset="0"/>
            </a:endParaRPr>
          </a:p>
          <a:p>
            <a:pPr algn="r" eaLnBrk="1" hangingPunct="1">
              <a:spcBef>
                <a:spcPct val="0"/>
              </a:spcBef>
              <a:buFontTx/>
              <a:buNone/>
            </a:pPr>
            <a:endParaRPr lang="de-DE" altLang="de-DE" sz="1200" dirty="0">
              <a:solidFill>
                <a:prstClr val="black"/>
              </a:solidFill>
              <a:latin typeface="Tahoma" pitchFamily="34" charset="0"/>
              <a:cs typeface="Tahoma" pitchFamily="34" charset="0"/>
            </a:endParaRPr>
          </a:p>
          <a:p>
            <a:pPr algn="r" eaLnBrk="1" hangingPunct="1">
              <a:spcBef>
                <a:spcPct val="0"/>
              </a:spcBef>
              <a:buFontTx/>
              <a:buNone/>
            </a:pPr>
            <a:endParaRPr lang="de-DE" altLang="de-DE" sz="1200" dirty="0">
              <a:solidFill>
                <a:prstClr val="black"/>
              </a:solidFill>
              <a:latin typeface="Tahoma" pitchFamily="34" charset="0"/>
              <a:cs typeface="Tahoma" pitchFamily="34" charset="0"/>
            </a:endParaRPr>
          </a:p>
          <a:p>
            <a:pPr algn="r" eaLnBrk="1" hangingPunct="1">
              <a:spcBef>
                <a:spcPct val="0"/>
              </a:spcBef>
              <a:buFontTx/>
              <a:buNone/>
            </a:pPr>
            <a:endParaRPr lang="de-DE" altLang="de-DE" sz="1200" dirty="0">
              <a:solidFill>
                <a:prstClr val="black"/>
              </a:solidFill>
              <a:latin typeface="Tahoma" pitchFamily="34" charset="0"/>
              <a:cs typeface="Tahoma" pitchFamily="34" charset="0"/>
            </a:endParaRPr>
          </a:p>
          <a:p>
            <a:pPr algn="r" eaLnBrk="1" hangingPunct="1">
              <a:spcBef>
                <a:spcPct val="0"/>
              </a:spcBef>
              <a:buFontTx/>
              <a:buNone/>
            </a:pPr>
            <a:endParaRPr lang="de-DE" altLang="de-DE" sz="1200" dirty="0">
              <a:solidFill>
                <a:prstClr val="black"/>
              </a:solidFill>
              <a:latin typeface="Tahoma" pitchFamily="34" charset="0"/>
              <a:cs typeface="Tahoma" pitchFamily="34" charset="0"/>
            </a:endParaRPr>
          </a:p>
          <a:p>
            <a:pPr algn="r" eaLnBrk="1" hangingPunct="1">
              <a:spcBef>
                <a:spcPct val="0"/>
              </a:spcBef>
              <a:buFontTx/>
              <a:buNone/>
            </a:pPr>
            <a:endParaRPr lang="de-DE" altLang="de-DE" sz="1200" dirty="0">
              <a:solidFill>
                <a:prstClr val="black"/>
              </a:solidFill>
              <a:latin typeface="Tahoma" pitchFamily="34" charset="0"/>
              <a:cs typeface="Tahoma" pitchFamily="34" charset="0"/>
            </a:endParaRPr>
          </a:p>
          <a:p>
            <a:pPr algn="r" eaLnBrk="1" hangingPunct="1">
              <a:spcBef>
                <a:spcPct val="0"/>
              </a:spcBef>
              <a:buNone/>
            </a:pPr>
            <a:r>
              <a:rPr lang="de-DE" altLang="de-DE" sz="1200" dirty="0"/>
              <a:t>(Stand 2020)</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38935" y="1772816"/>
            <a:ext cx="3178448" cy="4491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95064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el 1"/>
          <p:cNvSpPr>
            <a:spLocks noGrp="1"/>
          </p:cNvSpPr>
          <p:nvPr>
            <p:ph type="title"/>
          </p:nvPr>
        </p:nvSpPr>
        <p:spPr/>
        <p:txBody>
          <a:bodyPr/>
          <a:lstStyle/>
          <a:p>
            <a:r>
              <a:rPr lang="de-DE" altLang="de-DE" dirty="0">
                <a:latin typeface="Times" charset="0"/>
              </a:rPr>
              <a:t>RIDI Leuchten GmbH ist nun gut gerüstet </a:t>
            </a:r>
            <a:br>
              <a:rPr lang="de-DE" altLang="de-DE" dirty="0">
                <a:latin typeface="Times" charset="0"/>
              </a:rPr>
            </a:br>
            <a:r>
              <a:rPr lang="de-DE" altLang="de-DE" dirty="0">
                <a:latin typeface="Times" charset="0"/>
              </a:rPr>
              <a:t>gegen das nächste Hochwasser</a:t>
            </a:r>
          </a:p>
        </p:txBody>
      </p:sp>
      <p:pic>
        <p:nvPicPr>
          <p:cNvPr id="182277" name="Picture 2"/>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1116013" y="1955800"/>
            <a:ext cx="4624387" cy="39211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l="-1009"/>
          <a:stretch>
            <a:fillRect/>
          </a:stretch>
        </p:blipFill>
        <p:spPr bwMode="auto">
          <a:xfrm>
            <a:off x="5997575" y="1955800"/>
            <a:ext cx="2763838" cy="392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8" name="Textfeld 7"/>
          <p:cNvSpPr txBox="1"/>
          <p:nvPr/>
        </p:nvSpPr>
        <p:spPr>
          <a:xfrm>
            <a:off x="1043608" y="5876925"/>
            <a:ext cx="1152128" cy="184666"/>
          </a:xfrm>
          <a:prstGeom prst="rect">
            <a:avLst/>
          </a:prstGeom>
          <a:noFill/>
        </p:spPr>
        <p:txBody>
          <a:bodyPr wrap="square" rtlCol="0">
            <a:spAutoFit/>
          </a:bodyPr>
          <a:lstStyle/>
          <a:p>
            <a:r>
              <a:rPr lang="de-DE" sz="600" dirty="0">
                <a:latin typeface="Arial"/>
                <a:ea typeface="MS PGothic" charset="0"/>
                <a:cs typeface="Arial"/>
              </a:rPr>
              <a:t>Foto: RIDI Leuchten GmbH</a:t>
            </a:r>
          </a:p>
        </p:txBody>
      </p:sp>
      <p:sp>
        <p:nvSpPr>
          <p:cNvPr id="9" name="Textfeld 1"/>
          <p:cNvSpPr txBox="1">
            <a:spLocks noChangeArrowheads="1"/>
          </p:cNvSpPr>
          <p:nvPr/>
        </p:nvSpPr>
        <p:spPr bwMode="auto">
          <a:xfrm>
            <a:off x="1116013" y="6484422"/>
            <a:ext cx="32400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sz="900" dirty="0">
                <a:latin typeface="Arial" pitchFamily="34" charset="0"/>
              </a:rPr>
              <a:t>Regierungspräsidium Stuttgart / VSC-Team</a:t>
            </a:r>
          </a:p>
        </p:txBody>
      </p:sp>
      <p:sp>
        <p:nvSpPr>
          <p:cNvPr id="4" name="Foliennummernplatzhalter 3">
            <a:extLst>
              <a:ext uri="{FF2B5EF4-FFF2-40B4-BE49-F238E27FC236}">
                <a16:creationId xmlns:a16="http://schemas.microsoft.com/office/drawing/2014/main" id="{07A7AFBC-3150-4F2C-8B70-C6704BEFCEF8}"/>
              </a:ext>
            </a:extLst>
          </p:cNvPr>
          <p:cNvSpPr>
            <a:spLocks noGrp="1"/>
          </p:cNvSpPr>
          <p:nvPr>
            <p:ph type="sldNum" sz="quarter" idx="11"/>
          </p:nvPr>
        </p:nvSpPr>
        <p:spPr/>
        <p:txBody>
          <a:bodyPr/>
          <a:lstStyle/>
          <a:p>
            <a:fld id="{3246854A-F06E-4786-B7B9-1D37875D3E50}" type="slidenum">
              <a:rPr lang="de-DE" altLang="de-DE" smtClean="0"/>
              <a:pPr/>
              <a:t>60</a:t>
            </a:fld>
            <a:endParaRPr lang="de-DE" altLang="de-DE" dirty="0"/>
          </a:p>
        </p:txBody>
      </p:sp>
    </p:spTree>
    <p:extLst>
      <p:ext uri="{BB962C8B-B14F-4D97-AF65-F5344CB8AC3E}">
        <p14:creationId xmlns:p14="http://schemas.microsoft.com/office/powerpoint/2010/main" val="2144658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el 1"/>
          <p:cNvSpPr>
            <a:spLocks noGrp="1"/>
          </p:cNvSpPr>
          <p:nvPr>
            <p:ph type="title"/>
          </p:nvPr>
        </p:nvSpPr>
        <p:spPr/>
        <p:txBody>
          <a:bodyPr/>
          <a:lstStyle/>
          <a:p>
            <a:pPr eaLnBrk="1" hangingPunct="1"/>
            <a:r>
              <a:rPr lang="de-DE" altLang="de-DE" dirty="0">
                <a:latin typeface="Times" charset="0"/>
              </a:rPr>
              <a:t>Ein Unternehmen sorgt proaktiv vor –</a:t>
            </a:r>
            <a:br>
              <a:rPr lang="de-DE" altLang="de-DE" dirty="0">
                <a:latin typeface="Times" charset="0"/>
              </a:rPr>
            </a:br>
            <a:r>
              <a:rPr lang="de-DE" altLang="de-DE" dirty="0">
                <a:latin typeface="Times" charset="0"/>
              </a:rPr>
              <a:t>IST Metz GmbH, Nürtingen</a:t>
            </a:r>
          </a:p>
        </p:txBody>
      </p:sp>
      <p:sp>
        <p:nvSpPr>
          <p:cNvPr id="183299" name="Inhaltsplatzhalter 2"/>
          <p:cNvSpPr>
            <a:spLocks noGrp="1"/>
          </p:cNvSpPr>
          <p:nvPr>
            <p:ph idx="1"/>
          </p:nvPr>
        </p:nvSpPr>
        <p:spPr/>
        <p:txBody>
          <a:bodyPr/>
          <a:lstStyle/>
          <a:p>
            <a:endParaRPr lang="de-DE" altLang="de-DE" sz="1500" dirty="0">
              <a:latin typeface="Arial" pitchFamily="34" charset="0"/>
              <a:cs typeface="Arial" pitchFamily="34" charset="0"/>
            </a:endParaRPr>
          </a:p>
          <a:p>
            <a:endParaRPr lang="de-DE" altLang="de-DE" sz="1500" dirty="0">
              <a:latin typeface="Arial" pitchFamily="34" charset="0"/>
              <a:cs typeface="Arial" pitchFamily="34" charset="0"/>
            </a:endParaRPr>
          </a:p>
          <a:p>
            <a:endParaRPr lang="de-DE" altLang="de-DE" sz="1500" dirty="0">
              <a:latin typeface="Arial" pitchFamily="34" charset="0"/>
              <a:cs typeface="Arial" pitchFamily="34" charset="0"/>
            </a:endParaRPr>
          </a:p>
          <a:p>
            <a:endParaRPr lang="de-DE" altLang="de-DE" sz="1500" dirty="0">
              <a:latin typeface="Arial" pitchFamily="34" charset="0"/>
              <a:cs typeface="Arial" pitchFamily="34" charset="0"/>
            </a:endParaRPr>
          </a:p>
          <a:p>
            <a:endParaRPr lang="de-DE" altLang="de-DE" sz="1500" dirty="0">
              <a:latin typeface="Arial" pitchFamily="34" charset="0"/>
              <a:cs typeface="Arial" pitchFamily="34" charset="0"/>
            </a:endParaRPr>
          </a:p>
          <a:p>
            <a:endParaRPr lang="de-DE" altLang="de-DE" sz="1500" dirty="0">
              <a:latin typeface="Arial" pitchFamily="34" charset="0"/>
              <a:cs typeface="Arial" pitchFamily="34" charset="0"/>
            </a:endParaRPr>
          </a:p>
          <a:p>
            <a:endParaRPr lang="de-DE" altLang="de-DE" sz="1500" dirty="0">
              <a:latin typeface="Arial" pitchFamily="34" charset="0"/>
              <a:cs typeface="Arial" pitchFamily="34" charset="0"/>
            </a:endParaRPr>
          </a:p>
          <a:p>
            <a:endParaRPr lang="de-DE" altLang="de-DE" sz="1500" dirty="0">
              <a:latin typeface="Arial" pitchFamily="34" charset="0"/>
              <a:cs typeface="Arial" pitchFamily="34" charset="0"/>
            </a:endParaRPr>
          </a:p>
          <a:p>
            <a:endParaRPr lang="de-DE" altLang="de-DE" sz="1500" dirty="0">
              <a:latin typeface="Arial" pitchFamily="34" charset="0"/>
              <a:cs typeface="Arial" pitchFamily="34" charset="0"/>
            </a:endParaRPr>
          </a:p>
          <a:p>
            <a:endParaRPr lang="de-DE" altLang="de-DE" sz="1500" dirty="0">
              <a:latin typeface="Arial" pitchFamily="34" charset="0"/>
              <a:cs typeface="Arial" pitchFamily="34" charset="0"/>
            </a:endParaRPr>
          </a:p>
          <a:p>
            <a:endParaRPr lang="de-DE" altLang="de-DE" sz="1500" dirty="0">
              <a:latin typeface="Arial" pitchFamily="34" charset="0"/>
              <a:cs typeface="Arial" pitchFamily="34" charset="0"/>
            </a:endParaRPr>
          </a:p>
          <a:p>
            <a:endParaRPr lang="de-DE" altLang="de-DE" sz="1500" dirty="0">
              <a:latin typeface="Arial" pitchFamily="34" charset="0"/>
              <a:cs typeface="Arial" pitchFamily="34" charset="0"/>
            </a:endParaRPr>
          </a:p>
          <a:p>
            <a:endParaRPr lang="de-DE" altLang="de-DE" sz="1200" dirty="0">
              <a:latin typeface="Times" charset="0"/>
            </a:endParaRPr>
          </a:p>
          <a:p>
            <a:pPr>
              <a:buFont typeface="Arial" pitchFamily="34" charset="0"/>
              <a:buNone/>
            </a:pPr>
            <a:endParaRPr lang="de-DE" altLang="de-DE" sz="1200" dirty="0">
              <a:latin typeface="Times" charset="0"/>
            </a:endParaRPr>
          </a:p>
        </p:txBody>
      </p:sp>
      <p:pic>
        <p:nvPicPr>
          <p:cNvPr id="183303" name="Grafik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71600" y="1955800"/>
            <a:ext cx="7632700" cy="393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p:cNvSpPr txBox="1"/>
          <p:nvPr/>
        </p:nvSpPr>
        <p:spPr>
          <a:xfrm>
            <a:off x="899592" y="5881152"/>
            <a:ext cx="936104" cy="261610"/>
          </a:xfrm>
          <a:prstGeom prst="rect">
            <a:avLst/>
          </a:prstGeom>
          <a:noFill/>
        </p:spPr>
        <p:txBody>
          <a:bodyPr wrap="square" rtlCol="0">
            <a:spAutoFit/>
          </a:bodyPr>
          <a:lstStyle/>
          <a:p>
            <a:r>
              <a:rPr lang="de-DE" sz="600" dirty="0">
                <a:latin typeface="Arial"/>
                <a:ea typeface="MS PGothic" charset="0"/>
                <a:cs typeface="Arial"/>
              </a:rPr>
              <a:t>Foto:</a:t>
            </a:r>
            <a:r>
              <a:rPr lang="de-DE" sz="1100" dirty="0"/>
              <a:t> </a:t>
            </a:r>
            <a:r>
              <a:rPr lang="de-DE" sz="600" dirty="0">
                <a:latin typeface="Arial"/>
                <a:ea typeface="MS PGothic" charset="0"/>
                <a:cs typeface="Arial"/>
              </a:rPr>
              <a:t>IST Metz GmbH</a:t>
            </a:r>
          </a:p>
        </p:txBody>
      </p:sp>
      <p:sp>
        <p:nvSpPr>
          <p:cNvPr id="9" name="Textfeld 1"/>
          <p:cNvSpPr txBox="1">
            <a:spLocks noChangeArrowheads="1"/>
          </p:cNvSpPr>
          <p:nvPr/>
        </p:nvSpPr>
        <p:spPr bwMode="auto">
          <a:xfrm>
            <a:off x="1116013" y="6484422"/>
            <a:ext cx="32400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sz="900" dirty="0">
                <a:latin typeface="Arial" pitchFamily="34" charset="0"/>
              </a:rPr>
              <a:t>Regierungspräsidium Stuttgart / VSC-Team</a:t>
            </a:r>
          </a:p>
        </p:txBody>
      </p:sp>
      <p:sp>
        <p:nvSpPr>
          <p:cNvPr id="4" name="Foliennummernplatzhalter 3">
            <a:extLst>
              <a:ext uri="{FF2B5EF4-FFF2-40B4-BE49-F238E27FC236}">
                <a16:creationId xmlns:a16="http://schemas.microsoft.com/office/drawing/2014/main" id="{40093A2F-675B-4B92-9960-E56CD1AD488C}"/>
              </a:ext>
            </a:extLst>
          </p:cNvPr>
          <p:cNvSpPr>
            <a:spLocks noGrp="1"/>
          </p:cNvSpPr>
          <p:nvPr>
            <p:ph type="sldNum" sz="quarter" idx="11"/>
          </p:nvPr>
        </p:nvSpPr>
        <p:spPr/>
        <p:txBody>
          <a:bodyPr/>
          <a:lstStyle/>
          <a:p>
            <a:fld id="{3246854A-F06E-4786-B7B9-1D37875D3E50}" type="slidenum">
              <a:rPr lang="de-DE" altLang="de-DE" smtClean="0"/>
              <a:pPr/>
              <a:t>61</a:t>
            </a:fld>
            <a:endParaRPr lang="de-DE" altLang="de-DE" dirty="0"/>
          </a:p>
        </p:txBody>
      </p:sp>
    </p:spTree>
    <p:extLst>
      <p:ext uri="{BB962C8B-B14F-4D97-AF65-F5344CB8AC3E}">
        <p14:creationId xmlns:p14="http://schemas.microsoft.com/office/powerpoint/2010/main" val="33929457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el 1"/>
          <p:cNvSpPr>
            <a:spLocks noGrp="1"/>
          </p:cNvSpPr>
          <p:nvPr>
            <p:ph type="title"/>
          </p:nvPr>
        </p:nvSpPr>
        <p:spPr/>
        <p:txBody>
          <a:bodyPr/>
          <a:lstStyle/>
          <a:p>
            <a:r>
              <a:rPr lang="de-DE" altLang="de-DE" dirty="0">
                <a:latin typeface="Times" charset="0"/>
              </a:rPr>
              <a:t>Ausgangslage und Anlass</a:t>
            </a:r>
          </a:p>
        </p:txBody>
      </p:sp>
      <p:sp>
        <p:nvSpPr>
          <p:cNvPr id="184323" name="Inhaltsplatzhalter 2"/>
          <p:cNvSpPr>
            <a:spLocks noGrp="1"/>
          </p:cNvSpPr>
          <p:nvPr>
            <p:ph idx="1"/>
          </p:nvPr>
        </p:nvSpPr>
        <p:spPr>
          <a:xfrm>
            <a:off x="1116013" y="1930400"/>
            <a:ext cx="7632700" cy="3921125"/>
          </a:xfrm>
        </p:spPr>
        <p:txBody>
          <a:bodyPr/>
          <a:lstStyle/>
          <a:p>
            <a:r>
              <a:rPr lang="de-DE" altLang="de-DE" dirty="0">
                <a:latin typeface="Times" charset="0"/>
              </a:rPr>
              <a:t>1978 gab es in Nürtingen ein enormes Neckar-Hochwasser </a:t>
            </a:r>
          </a:p>
          <a:p>
            <a:endParaRPr lang="de-DE" altLang="de-DE" dirty="0">
              <a:latin typeface="Times" charset="0"/>
            </a:endParaRPr>
          </a:p>
          <a:p>
            <a:r>
              <a:rPr lang="de-DE" altLang="de-DE" dirty="0">
                <a:latin typeface="Times" charset="0"/>
              </a:rPr>
              <a:t>Daran erinnert sich der heutige Facility-Manager der IST Metz GmbH noch gut, da sein Elternhaus in unmittelbarer Nähe des jetzigen Firmengeländes stand</a:t>
            </a:r>
          </a:p>
          <a:p>
            <a:endParaRPr lang="de-DE" altLang="de-DE" dirty="0">
              <a:latin typeface="Times" charset="0"/>
            </a:endParaRPr>
          </a:p>
          <a:p>
            <a:r>
              <a:rPr lang="de-DE" altLang="de-DE" dirty="0">
                <a:latin typeface="Times" charset="0"/>
              </a:rPr>
              <a:t>Mit diesem Erfahrungsschatz sowie den Informationen aus der Hochwassergefahrenkarte konnte er die Geschäftsführung überzeugen, dass das Thema Hochwasser an diesem Standort  für das Unternehmen bedrohlich sein kann</a:t>
            </a:r>
          </a:p>
          <a:p>
            <a:pPr marL="0" indent="0">
              <a:buFont typeface="Arial" pitchFamily="34" charset="0"/>
              <a:buNone/>
            </a:pPr>
            <a:endParaRPr lang="de-DE" altLang="de-DE" dirty="0">
              <a:latin typeface="Times" charset="0"/>
            </a:endParaRPr>
          </a:p>
          <a:p>
            <a:pPr marL="0" indent="0"/>
            <a:endParaRPr lang="de-DE" altLang="de-DE" dirty="0">
              <a:latin typeface="Times" charset="0"/>
            </a:endParaRPr>
          </a:p>
          <a:p>
            <a:pPr marL="0" indent="0"/>
            <a:endParaRPr lang="de-DE" altLang="de-DE" dirty="0">
              <a:latin typeface="Times" charset="0"/>
            </a:endParaRPr>
          </a:p>
        </p:txBody>
      </p:sp>
      <p:sp>
        <p:nvSpPr>
          <p:cNvPr id="7" name="Textfeld 1"/>
          <p:cNvSpPr txBox="1">
            <a:spLocks noChangeArrowheads="1"/>
          </p:cNvSpPr>
          <p:nvPr/>
        </p:nvSpPr>
        <p:spPr bwMode="auto">
          <a:xfrm>
            <a:off x="1116013" y="6484422"/>
            <a:ext cx="32400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sz="900" dirty="0">
                <a:latin typeface="Arial" pitchFamily="34" charset="0"/>
              </a:rPr>
              <a:t>Regierungspräsidium Stuttgart / VSC-Team</a:t>
            </a:r>
          </a:p>
        </p:txBody>
      </p:sp>
      <p:sp>
        <p:nvSpPr>
          <p:cNvPr id="4" name="Foliennummernplatzhalter 3">
            <a:extLst>
              <a:ext uri="{FF2B5EF4-FFF2-40B4-BE49-F238E27FC236}">
                <a16:creationId xmlns:a16="http://schemas.microsoft.com/office/drawing/2014/main" id="{A28B0BA1-08A8-49CF-8BF2-71D96F743516}"/>
              </a:ext>
            </a:extLst>
          </p:cNvPr>
          <p:cNvSpPr>
            <a:spLocks noGrp="1"/>
          </p:cNvSpPr>
          <p:nvPr>
            <p:ph type="sldNum" sz="quarter" idx="11"/>
          </p:nvPr>
        </p:nvSpPr>
        <p:spPr/>
        <p:txBody>
          <a:bodyPr/>
          <a:lstStyle/>
          <a:p>
            <a:fld id="{3246854A-F06E-4786-B7B9-1D37875D3E50}" type="slidenum">
              <a:rPr lang="de-DE" altLang="de-DE" smtClean="0"/>
              <a:pPr/>
              <a:t>62</a:t>
            </a:fld>
            <a:endParaRPr lang="de-DE" altLang="de-DE" dirty="0"/>
          </a:p>
        </p:txBody>
      </p:sp>
    </p:spTree>
    <p:extLst>
      <p:ext uri="{BB962C8B-B14F-4D97-AF65-F5344CB8AC3E}">
        <p14:creationId xmlns:p14="http://schemas.microsoft.com/office/powerpoint/2010/main" val="12757725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Bild 1" descr="Karte-Malz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9060" y="1666800"/>
            <a:ext cx="8064127" cy="39211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39942" name="Textfeld 17"/>
          <p:cNvSpPr txBox="1">
            <a:spLocks noChangeArrowheads="1"/>
          </p:cNvSpPr>
          <p:nvPr/>
        </p:nvSpPr>
        <p:spPr bwMode="auto">
          <a:xfrm>
            <a:off x="3388311" y="2932287"/>
            <a:ext cx="900113"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 tIns="36000" rIns="72000" bIns="72000">
            <a:spAutoFit/>
          </a:bodyPr>
          <a:lstStyle>
            <a:lvl1pPr eaLnBrk="0" hangingPunct="0">
              <a:buFont typeface="Arial" pitchFamily="34" charset="0"/>
              <a:buChar char="•"/>
              <a:defRPr sz="2000">
                <a:solidFill>
                  <a:schemeClr val="tx1"/>
                </a:solidFill>
                <a:latin typeface="Times" charset="0"/>
                <a:ea typeface="MS PGothic" pitchFamily="34" charset="-128"/>
              </a:defRPr>
            </a:lvl1pPr>
            <a:lvl2pPr marL="742950" indent="-285750" eaLnBrk="0" hangingPunct="0">
              <a:buFont typeface="Arial" pitchFamily="34" charset="0"/>
              <a:buChar char="–"/>
              <a:defRPr sz="2000">
                <a:solidFill>
                  <a:schemeClr val="tx1"/>
                </a:solidFill>
                <a:latin typeface="Times" charset="0"/>
                <a:ea typeface="MS PGothic" pitchFamily="34" charset="-128"/>
              </a:defRPr>
            </a:lvl2pPr>
            <a:lvl3pPr marL="1143000" indent="-228600" eaLnBrk="0" hangingPunct="0">
              <a:buFont typeface="Arial" pitchFamily="34" charset="0"/>
              <a:buChar char="•"/>
              <a:defRPr sz="2000">
                <a:solidFill>
                  <a:schemeClr val="tx1"/>
                </a:solidFill>
                <a:latin typeface="Times" charset="0"/>
                <a:ea typeface="MS PGothic" pitchFamily="34" charset="-128"/>
              </a:defRPr>
            </a:lvl3pPr>
            <a:lvl4pPr marL="1600200" indent="-228600" eaLnBrk="0" hangingPunct="0">
              <a:buFont typeface="Arial" pitchFamily="34" charset="0"/>
              <a:buChar char="–"/>
              <a:defRPr sz="2000">
                <a:solidFill>
                  <a:schemeClr val="tx1"/>
                </a:solidFill>
                <a:latin typeface="Times" charset="0"/>
                <a:ea typeface="MS PGothic" pitchFamily="34" charset="-128"/>
              </a:defRPr>
            </a:lvl4pPr>
            <a:lvl5pPr marL="2057400" indent="-228600" eaLnBrk="0" hangingPunct="0">
              <a:buFont typeface="Arial" pitchFamily="34" charset="0"/>
              <a:buChar char="»"/>
              <a:defRPr sz="2000">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9pPr>
          </a:lstStyle>
          <a:p>
            <a:pPr eaLnBrk="1" hangingPunct="1">
              <a:buFontTx/>
              <a:buNone/>
            </a:pPr>
            <a:r>
              <a:rPr lang="de-DE" altLang="de-DE" sz="1500" dirty="0">
                <a:latin typeface="Arial" pitchFamily="34" charset="0"/>
                <a:cs typeface="Arial" pitchFamily="34" charset="0"/>
              </a:rPr>
              <a:t>Zentrale</a:t>
            </a:r>
          </a:p>
        </p:txBody>
      </p:sp>
      <p:sp>
        <p:nvSpPr>
          <p:cNvPr id="39943" name="Textfeld 18"/>
          <p:cNvSpPr txBox="1">
            <a:spLocks noChangeArrowheads="1"/>
          </p:cNvSpPr>
          <p:nvPr/>
        </p:nvSpPr>
        <p:spPr bwMode="auto">
          <a:xfrm>
            <a:off x="2938255" y="1938337"/>
            <a:ext cx="900112"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2000" tIns="36000" rIns="72000" bIns="72000">
            <a:spAutoFit/>
          </a:bodyPr>
          <a:lstStyle>
            <a:lvl1pPr eaLnBrk="0" hangingPunct="0">
              <a:buFont typeface="Arial" pitchFamily="34" charset="0"/>
              <a:buChar char="•"/>
              <a:defRPr sz="2000">
                <a:solidFill>
                  <a:schemeClr val="tx1"/>
                </a:solidFill>
                <a:latin typeface="Times" charset="0"/>
                <a:ea typeface="MS PGothic" pitchFamily="34" charset="-128"/>
              </a:defRPr>
            </a:lvl1pPr>
            <a:lvl2pPr marL="742950" indent="-285750" eaLnBrk="0" hangingPunct="0">
              <a:buFont typeface="Arial" pitchFamily="34" charset="0"/>
              <a:buChar char="–"/>
              <a:defRPr sz="2000">
                <a:solidFill>
                  <a:schemeClr val="tx1"/>
                </a:solidFill>
                <a:latin typeface="Times" charset="0"/>
                <a:ea typeface="MS PGothic" pitchFamily="34" charset="-128"/>
              </a:defRPr>
            </a:lvl2pPr>
            <a:lvl3pPr marL="1143000" indent="-228600" eaLnBrk="0" hangingPunct="0">
              <a:buFont typeface="Arial" pitchFamily="34" charset="0"/>
              <a:buChar char="•"/>
              <a:defRPr sz="2000">
                <a:solidFill>
                  <a:schemeClr val="tx1"/>
                </a:solidFill>
                <a:latin typeface="Times" charset="0"/>
                <a:ea typeface="MS PGothic" pitchFamily="34" charset="-128"/>
              </a:defRPr>
            </a:lvl3pPr>
            <a:lvl4pPr marL="1600200" indent="-228600" eaLnBrk="0" hangingPunct="0">
              <a:buFont typeface="Arial" pitchFamily="34" charset="0"/>
              <a:buChar char="–"/>
              <a:defRPr sz="2000">
                <a:solidFill>
                  <a:schemeClr val="tx1"/>
                </a:solidFill>
                <a:latin typeface="Times" charset="0"/>
                <a:ea typeface="MS PGothic" pitchFamily="34" charset="-128"/>
              </a:defRPr>
            </a:lvl4pPr>
            <a:lvl5pPr marL="2057400" indent="-228600" eaLnBrk="0" hangingPunct="0">
              <a:buFont typeface="Arial" pitchFamily="34" charset="0"/>
              <a:buChar char="»"/>
              <a:defRPr sz="2000">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9pPr>
          </a:lstStyle>
          <a:p>
            <a:pPr eaLnBrk="1" hangingPunct="1">
              <a:buFontTx/>
              <a:buNone/>
            </a:pPr>
            <a:r>
              <a:rPr lang="de-DE" altLang="de-DE" sz="1500" dirty="0">
                <a:latin typeface="Arial" pitchFamily="34" charset="0"/>
                <a:cs typeface="Arial" pitchFamily="34" charset="0"/>
              </a:rPr>
              <a:t>Werk B</a:t>
            </a:r>
          </a:p>
        </p:txBody>
      </p:sp>
      <p:sp>
        <p:nvSpPr>
          <p:cNvPr id="39944" name="Textfeld 19"/>
          <p:cNvSpPr txBox="1">
            <a:spLocks noChangeArrowheads="1"/>
          </p:cNvSpPr>
          <p:nvPr/>
        </p:nvSpPr>
        <p:spPr bwMode="auto">
          <a:xfrm>
            <a:off x="770926" y="4600576"/>
            <a:ext cx="900113"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 tIns="36000" rIns="72000" bIns="72000">
            <a:spAutoFit/>
          </a:bodyPr>
          <a:lstStyle>
            <a:lvl1pPr eaLnBrk="0" hangingPunct="0">
              <a:buFont typeface="Arial" pitchFamily="34" charset="0"/>
              <a:buChar char="•"/>
              <a:defRPr sz="2000">
                <a:solidFill>
                  <a:schemeClr val="tx1"/>
                </a:solidFill>
                <a:latin typeface="Times" charset="0"/>
                <a:ea typeface="MS PGothic" pitchFamily="34" charset="-128"/>
              </a:defRPr>
            </a:lvl1pPr>
            <a:lvl2pPr marL="742950" indent="-285750" eaLnBrk="0" hangingPunct="0">
              <a:buFont typeface="Arial" pitchFamily="34" charset="0"/>
              <a:buChar char="–"/>
              <a:defRPr sz="2000">
                <a:solidFill>
                  <a:schemeClr val="tx1"/>
                </a:solidFill>
                <a:latin typeface="Times" charset="0"/>
                <a:ea typeface="MS PGothic" pitchFamily="34" charset="-128"/>
              </a:defRPr>
            </a:lvl2pPr>
            <a:lvl3pPr marL="1143000" indent="-228600" eaLnBrk="0" hangingPunct="0">
              <a:buFont typeface="Arial" pitchFamily="34" charset="0"/>
              <a:buChar char="•"/>
              <a:defRPr sz="2000">
                <a:solidFill>
                  <a:schemeClr val="tx1"/>
                </a:solidFill>
                <a:latin typeface="Times" charset="0"/>
                <a:ea typeface="MS PGothic" pitchFamily="34" charset="-128"/>
              </a:defRPr>
            </a:lvl3pPr>
            <a:lvl4pPr marL="1600200" indent="-228600" eaLnBrk="0" hangingPunct="0">
              <a:buFont typeface="Arial" pitchFamily="34" charset="0"/>
              <a:buChar char="–"/>
              <a:defRPr sz="2000">
                <a:solidFill>
                  <a:schemeClr val="tx1"/>
                </a:solidFill>
                <a:latin typeface="Times" charset="0"/>
                <a:ea typeface="MS PGothic" pitchFamily="34" charset="-128"/>
              </a:defRPr>
            </a:lvl4pPr>
            <a:lvl5pPr marL="2057400" indent="-228600" eaLnBrk="0" hangingPunct="0">
              <a:buFont typeface="Arial" pitchFamily="34" charset="0"/>
              <a:buChar char="»"/>
              <a:defRPr sz="2000">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9pPr>
          </a:lstStyle>
          <a:p>
            <a:pPr eaLnBrk="1" hangingPunct="1">
              <a:buFontTx/>
              <a:buNone/>
            </a:pPr>
            <a:r>
              <a:rPr lang="de-DE" altLang="de-DE" sz="1500" dirty="0">
                <a:latin typeface="Arial" pitchFamily="34" charset="0"/>
                <a:cs typeface="Arial" pitchFamily="34" charset="0"/>
              </a:rPr>
              <a:t>Werk C</a:t>
            </a:r>
          </a:p>
        </p:txBody>
      </p:sp>
      <p:sp>
        <p:nvSpPr>
          <p:cNvPr id="39945" name="Textfeld 20"/>
          <p:cNvSpPr txBox="1">
            <a:spLocks noChangeArrowheads="1"/>
          </p:cNvSpPr>
          <p:nvPr/>
        </p:nvSpPr>
        <p:spPr bwMode="auto">
          <a:xfrm>
            <a:off x="3907225" y="4009779"/>
            <a:ext cx="900112"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 tIns="36000" rIns="72000" bIns="72000">
            <a:spAutoFit/>
          </a:bodyPr>
          <a:lstStyle>
            <a:lvl1pPr eaLnBrk="0" hangingPunct="0">
              <a:buFont typeface="Arial" pitchFamily="34" charset="0"/>
              <a:buChar char="•"/>
              <a:defRPr sz="2000">
                <a:solidFill>
                  <a:schemeClr val="tx1"/>
                </a:solidFill>
                <a:latin typeface="Times" charset="0"/>
                <a:ea typeface="MS PGothic" pitchFamily="34" charset="-128"/>
              </a:defRPr>
            </a:lvl1pPr>
            <a:lvl2pPr marL="742950" indent="-285750" eaLnBrk="0" hangingPunct="0">
              <a:buFont typeface="Arial" pitchFamily="34" charset="0"/>
              <a:buChar char="–"/>
              <a:defRPr sz="2000">
                <a:solidFill>
                  <a:schemeClr val="tx1"/>
                </a:solidFill>
                <a:latin typeface="Times" charset="0"/>
                <a:ea typeface="MS PGothic" pitchFamily="34" charset="-128"/>
              </a:defRPr>
            </a:lvl2pPr>
            <a:lvl3pPr marL="1143000" indent="-228600" eaLnBrk="0" hangingPunct="0">
              <a:buFont typeface="Arial" pitchFamily="34" charset="0"/>
              <a:buChar char="•"/>
              <a:defRPr sz="2000">
                <a:solidFill>
                  <a:schemeClr val="tx1"/>
                </a:solidFill>
                <a:latin typeface="Times" charset="0"/>
                <a:ea typeface="MS PGothic" pitchFamily="34" charset="-128"/>
              </a:defRPr>
            </a:lvl3pPr>
            <a:lvl4pPr marL="1600200" indent="-228600" eaLnBrk="0" hangingPunct="0">
              <a:buFont typeface="Arial" pitchFamily="34" charset="0"/>
              <a:buChar char="–"/>
              <a:defRPr sz="2000">
                <a:solidFill>
                  <a:schemeClr val="tx1"/>
                </a:solidFill>
                <a:latin typeface="Times" charset="0"/>
                <a:ea typeface="MS PGothic" pitchFamily="34" charset="-128"/>
              </a:defRPr>
            </a:lvl4pPr>
            <a:lvl5pPr marL="2057400" indent="-228600" eaLnBrk="0" hangingPunct="0">
              <a:buFont typeface="Arial" pitchFamily="34" charset="0"/>
              <a:buChar char="»"/>
              <a:defRPr sz="2000">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9pPr>
          </a:lstStyle>
          <a:p>
            <a:pPr eaLnBrk="1" hangingPunct="1">
              <a:buFontTx/>
              <a:buNone/>
            </a:pPr>
            <a:r>
              <a:rPr lang="de-DE" altLang="de-DE" sz="1500" dirty="0">
                <a:latin typeface="Arial" pitchFamily="34" charset="0"/>
                <a:cs typeface="Arial" pitchFamily="34" charset="0"/>
              </a:rPr>
              <a:t>Werk A</a:t>
            </a:r>
          </a:p>
        </p:txBody>
      </p:sp>
      <p:sp>
        <p:nvSpPr>
          <p:cNvPr id="39946" name="Textfeld 21"/>
          <p:cNvSpPr txBox="1">
            <a:spLocks noChangeArrowheads="1"/>
          </p:cNvSpPr>
          <p:nvPr/>
        </p:nvSpPr>
        <p:spPr bwMode="auto">
          <a:xfrm>
            <a:off x="1151422" y="3312150"/>
            <a:ext cx="900112"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2000" tIns="36000" rIns="72000" bIns="72000">
            <a:spAutoFit/>
          </a:bodyPr>
          <a:lstStyle>
            <a:lvl1pPr eaLnBrk="0" hangingPunct="0">
              <a:buFont typeface="Arial" pitchFamily="34" charset="0"/>
              <a:buChar char="•"/>
              <a:defRPr sz="2000">
                <a:solidFill>
                  <a:schemeClr val="tx1"/>
                </a:solidFill>
                <a:latin typeface="Times" charset="0"/>
                <a:ea typeface="MS PGothic" pitchFamily="34" charset="-128"/>
              </a:defRPr>
            </a:lvl1pPr>
            <a:lvl2pPr marL="742950" indent="-285750" eaLnBrk="0" hangingPunct="0">
              <a:buFont typeface="Arial" pitchFamily="34" charset="0"/>
              <a:buChar char="–"/>
              <a:defRPr sz="2000">
                <a:solidFill>
                  <a:schemeClr val="tx1"/>
                </a:solidFill>
                <a:latin typeface="Times" charset="0"/>
                <a:ea typeface="MS PGothic" pitchFamily="34" charset="-128"/>
              </a:defRPr>
            </a:lvl2pPr>
            <a:lvl3pPr marL="1143000" indent="-228600" eaLnBrk="0" hangingPunct="0">
              <a:buFont typeface="Arial" pitchFamily="34" charset="0"/>
              <a:buChar char="•"/>
              <a:defRPr sz="2000">
                <a:solidFill>
                  <a:schemeClr val="tx1"/>
                </a:solidFill>
                <a:latin typeface="Times" charset="0"/>
                <a:ea typeface="MS PGothic" pitchFamily="34" charset="-128"/>
              </a:defRPr>
            </a:lvl3pPr>
            <a:lvl4pPr marL="1600200" indent="-228600" eaLnBrk="0" hangingPunct="0">
              <a:buFont typeface="Arial" pitchFamily="34" charset="0"/>
              <a:buChar char="–"/>
              <a:defRPr sz="2000">
                <a:solidFill>
                  <a:schemeClr val="tx1"/>
                </a:solidFill>
                <a:latin typeface="Times" charset="0"/>
                <a:ea typeface="MS PGothic" pitchFamily="34" charset="-128"/>
              </a:defRPr>
            </a:lvl4pPr>
            <a:lvl5pPr marL="2057400" indent="-228600" eaLnBrk="0" hangingPunct="0">
              <a:buFont typeface="Arial" pitchFamily="34" charset="0"/>
              <a:buChar char="»"/>
              <a:defRPr sz="2000">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9pPr>
          </a:lstStyle>
          <a:p>
            <a:pPr eaLnBrk="1" hangingPunct="1">
              <a:buFontTx/>
              <a:buNone/>
            </a:pPr>
            <a:r>
              <a:rPr lang="de-DE" altLang="de-DE" sz="1500" dirty="0">
                <a:latin typeface="Arial" pitchFamily="34" charset="0"/>
                <a:cs typeface="Arial" pitchFamily="34" charset="0"/>
              </a:rPr>
              <a:t>Lager</a:t>
            </a:r>
          </a:p>
        </p:txBody>
      </p:sp>
      <p:sp>
        <p:nvSpPr>
          <p:cNvPr id="11" name="Titel 1"/>
          <p:cNvSpPr txBox="1">
            <a:spLocks/>
          </p:cNvSpPr>
          <p:nvPr/>
        </p:nvSpPr>
        <p:spPr bwMode="auto">
          <a:xfrm>
            <a:off x="539750" y="764704"/>
            <a:ext cx="8496746" cy="10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spcBef>
                <a:spcPct val="0"/>
              </a:spcBef>
              <a:spcAft>
                <a:spcPct val="0"/>
              </a:spcAft>
              <a:defRPr sz="3000" kern="1200">
                <a:solidFill>
                  <a:schemeClr val="tx1"/>
                </a:solidFill>
                <a:latin typeface="Times"/>
                <a:ea typeface="MS PGothic" pitchFamily="34" charset="-128"/>
                <a:cs typeface="ＭＳ Ｐゴシック" charset="0"/>
              </a:defRPr>
            </a:lvl1pPr>
            <a:lvl2pPr algn="l" defTabSz="457200" rtl="0" eaLnBrk="1" fontAlgn="base" hangingPunct="1">
              <a:spcBef>
                <a:spcPct val="0"/>
              </a:spcBef>
              <a:spcAft>
                <a:spcPct val="0"/>
              </a:spcAft>
              <a:defRPr sz="3000">
                <a:solidFill>
                  <a:schemeClr val="tx1"/>
                </a:solidFill>
                <a:latin typeface="Times" charset="0"/>
                <a:ea typeface="MS PGothic" pitchFamily="34" charset="-128"/>
                <a:cs typeface="ＭＳ Ｐゴシック" charset="0"/>
              </a:defRPr>
            </a:lvl2pPr>
            <a:lvl3pPr algn="l" defTabSz="457200" rtl="0" eaLnBrk="1" fontAlgn="base" hangingPunct="1">
              <a:spcBef>
                <a:spcPct val="0"/>
              </a:spcBef>
              <a:spcAft>
                <a:spcPct val="0"/>
              </a:spcAft>
              <a:defRPr sz="3000">
                <a:solidFill>
                  <a:schemeClr val="tx1"/>
                </a:solidFill>
                <a:latin typeface="Times" charset="0"/>
                <a:ea typeface="MS PGothic" pitchFamily="34" charset="-128"/>
                <a:cs typeface="ＭＳ Ｐゴシック" charset="0"/>
              </a:defRPr>
            </a:lvl3pPr>
            <a:lvl4pPr algn="l" defTabSz="457200" rtl="0" eaLnBrk="1" fontAlgn="base" hangingPunct="1">
              <a:spcBef>
                <a:spcPct val="0"/>
              </a:spcBef>
              <a:spcAft>
                <a:spcPct val="0"/>
              </a:spcAft>
              <a:defRPr sz="3000">
                <a:solidFill>
                  <a:schemeClr val="tx1"/>
                </a:solidFill>
                <a:latin typeface="Times" charset="0"/>
                <a:ea typeface="MS PGothic" pitchFamily="34" charset="-128"/>
                <a:cs typeface="ＭＳ Ｐゴシック" charset="0"/>
              </a:defRPr>
            </a:lvl4pPr>
            <a:lvl5pPr algn="l" defTabSz="457200" rtl="0" eaLnBrk="1" fontAlgn="base" hangingPunct="1">
              <a:spcBef>
                <a:spcPct val="0"/>
              </a:spcBef>
              <a:spcAft>
                <a:spcPct val="0"/>
              </a:spcAft>
              <a:defRPr sz="3000">
                <a:solidFill>
                  <a:schemeClr val="tx1"/>
                </a:solidFill>
                <a:latin typeface="Times" charset="0"/>
                <a:ea typeface="MS PGothic" pitchFamily="34" charset="-128"/>
                <a:cs typeface="ＭＳ Ｐゴシック" charset="0"/>
              </a:defRPr>
            </a:lvl5pPr>
            <a:lvl6pPr marL="457200" algn="l" defTabSz="457200" rtl="0" eaLnBrk="1" fontAlgn="base" hangingPunct="1">
              <a:spcBef>
                <a:spcPct val="0"/>
              </a:spcBef>
              <a:spcAft>
                <a:spcPct val="0"/>
              </a:spcAft>
              <a:defRPr sz="3000">
                <a:solidFill>
                  <a:schemeClr val="tx1"/>
                </a:solidFill>
                <a:latin typeface="Times" charset="0"/>
                <a:ea typeface="ＭＳ Ｐゴシック" charset="0"/>
                <a:cs typeface="ＭＳ Ｐゴシック" charset="0"/>
              </a:defRPr>
            </a:lvl6pPr>
            <a:lvl7pPr marL="914400" algn="l" defTabSz="457200" rtl="0" eaLnBrk="1" fontAlgn="base" hangingPunct="1">
              <a:spcBef>
                <a:spcPct val="0"/>
              </a:spcBef>
              <a:spcAft>
                <a:spcPct val="0"/>
              </a:spcAft>
              <a:defRPr sz="3000">
                <a:solidFill>
                  <a:schemeClr val="tx1"/>
                </a:solidFill>
                <a:latin typeface="Times" charset="0"/>
                <a:ea typeface="ＭＳ Ｐゴシック" charset="0"/>
                <a:cs typeface="ＭＳ Ｐゴシック" charset="0"/>
              </a:defRPr>
            </a:lvl7pPr>
            <a:lvl8pPr marL="1371600" algn="l" defTabSz="457200" rtl="0" eaLnBrk="1" fontAlgn="base" hangingPunct="1">
              <a:spcBef>
                <a:spcPct val="0"/>
              </a:spcBef>
              <a:spcAft>
                <a:spcPct val="0"/>
              </a:spcAft>
              <a:defRPr sz="3000">
                <a:solidFill>
                  <a:schemeClr val="tx1"/>
                </a:solidFill>
                <a:latin typeface="Times" charset="0"/>
                <a:ea typeface="ＭＳ Ｐゴシック" charset="0"/>
                <a:cs typeface="ＭＳ Ｐゴシック" charset="0"/>
              </a:defRPr>
            </a:lvl8pPr>
            <a:lvl9pPr marL="1828800" algn="l" defTabSz="457200" rtl="0" eaLnBrk="1" fontAlgn="base" hangingPunct="1">
              <a:spcBef>
                <a:spcPct val="0"/>
              </a:spcBef>
              <a:spcAft>
                <a:spcPct val="0"/>
              </a:spcAft>
              <a:defRPr sz="3000">
                <a:solidFill>
                  <a:schemeClr val="tx1"/>
                </a:solidFill>
                <a:latin typeface="Times" charset="0"/>
                <a:ea typeface="ＭＳ Ｐゴシック" charset="0"/>
                <a:cs typeface="ＭＳ Ｐゴシック" charset="0"/>
              </a:defRPr>
            </a:lvl9pPr>
          </a:lstStyle>
          <a:p>
            <a:r>
              <a:rPr lang="de-DE" altLang="de-DE" sz="2800" dirty="0">
                <a:latin typeface="Times" charset="0"/>
              </a:rPr>
              <a:t>Hochwassergefahrenkarte: Exponierte Lage am Neckar</a:t>
            </a:r>
            <a:endParaRPr lang="de-DE" sz="2800" dirty="0"/>
          </a:p>
        </p:txBody>
      </p:sp>
      <p:sp>
        <p:nvSpPr>
          <p:cNvPr id="12" name="Textfeld 1"/>
          <p:cNvSpPr txBox="1">
            <a:spLocks noChangeArrowheads="1"/>
          </p:cNvSpPr>
          <p:nvPr/>
        </p:nvSpPr>
        <p:spPr bwMode="auto">
          <a:xfrm>
            <a:off x="1116013" y="6484422"/>
            <a:ext cx="32400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sz="900" dirty="0">
                <a:latin typeface="Arial" pitchFamily="34" charset="0"/>
              </a:rPr>
              <a:t>Regierungspräsidium Stuttgart / VSC-Team</a:t>
            </a:r>
          </a:p>
        </p:txBody>
      </p:sp>
      <p:sp>
        <p:nvSpPr>
          <p:cNvPr id="4" name="Foliennummernplatzhalter 3">
            <a:extLst>
              <a:ext uri="{FF2B5EF4-FFF2-40B4-BE49-F238E27FC236}">
                <a16:creationId xmlns:a16="http://schemas.microsoft.com/office/drawing/2014/main" id="{52F5E853-F4D3-47E1-ACC5-475CA12E9479}"/>
              </a:ext>
            </a:extLst>
          </p:cNvPr>
          <p:cNvSpPr>
            <a:spLocks noGrp="1"/>
          </p:cNvSpPr>
          <p:nvPr>
            <p:ph type="sldNum" sz="quarter" idx="11"/>
          </p:nvPr>
        </p:nvSpPr>
        <p:spPr/>
        <p:txBody>
          <a:bodyPr/>
          <a:lstStyle/>
          <a:p>
            <a:fld id="{3246854A-F06E-4786-B7B9-1D37875D3E50}" type="slidenum">
              <a:rPr lang="de-DE" altLang="de-DE" smtClean="0"/>
              <a:pPr/>
              <a:t>63</a:t>
            </a:fld>
            <a:endParaRPr lang="de-DE" altLang="de-DE" dirty="0"/>
          </a:p>
        </p:txBody>
      </p:sp>
    </p:spTree>
    <p:extLst>
      <p:ext uri="{BB962C8B-B14F-4D97-AF65-F5344CB8AC3E}">
        <p14:creationId xmlns:p14="http://schemas.microsoft.com/office/powerpoint/2010/main" val="18404737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el 1"/>
          <p:cNvSpPr>
            <a:spLocks noGrp="1"/>
          </p:cNvSpPr>
          <p:nvPr>
            <p:ph type="title"/>
          </p:nvPr>
        </p:nvSpPr>
        <p:spPr/>
        <p:txBody>
          <a:bodyPr/>
          <a:lstStyle/>
          <a:p>
            <a:r>
              <a:rPr lang="de-DE" altLang="de-DE" dirty="0">
                <a:latin typeface="Times" charset="0"/>
              </a:rPr>
              <a:t>Erste Schritte zum betrieblichen Hochwasserschutzkonzept</a:t>
            </a:r>
          </a:p>
        </p:txBody>
      </p:sp>
      <p:sp>
        <p:nvSpPr>
          <p:cNvPr id="185347" name="Inhaltsplatzhalter 2"/>
          <p:cNvSpPr>
            <a:spLocks noGrp="1"/>
          </p:cNvSpPr>
          <p:nvPr>
            <p:ph idx="1"/>
          </p:nvPr>
        </p:nvSpPr>
        <p:spPr/>
        <p:txBody>
          <a:bodyPr/>
          <a:lstStyle/>
          <a:p>
            <a:r>
              <a:rPr lang="de-DE" altLang="de-DE" dirty="0">
                <a:latin typeface="Times" charset="0"/>
              </a:rPr>
              <a:t>Gespräche mit der Stadt Nürtingen, mit der Versicherung </a:t>
            </a:r>
            <a:br>
              <a:rPr lang="de-DE" altLang="de-DE" dirty="0">
                <a:latin typeface="Times" charset="0"/>
              </a:rPr>
            </a:br>
            <a:r>
              <a:rPr lang="de-DE" altLang="de-DE" dirty="0">
                <a:latin typeface="Times" charset="0"/>
              </a:rPr>
              <a:t>und Fachleuten</a:t>
            </a:r>
          </a:p>
          <a:p>
            <a:r>
              <a:rPr lang="de-DE" altLang="de-DE" dirty="0">
                <a:latin typeface="Times" charset="0"/>
              </a:rPr>
              <a:t>Besuch von Fortbildungsveranstaltungen des Landes sowie der IHK Reutlingen</a:t>
            </a:r>
          </a:p>
          <a:p>
            <a:r>
              <a:rPr lang="de-DE" altLang="de-DE" dirty="0">
                <a:latin typeface="Times" charset="0"/>
              </a:rPr>
              <a:t>Gefährdungsbeurteilung mit „gesundem Menschenverstand“</a:t>
            </a:r>
          </a:p>
          <a:p>
            <a:r>
              <a:rPr lang="de-DE" altLang="de-DE" dirty="0">
                <a:latin typeface="Times" charset="0"/>
              </a:rPr>
              <a:t>Erstellung eines Maßnahmenkatalogs sowie eines Vier-Phasenplans für den Ereignisfall</a:t>
            </a:r>
          </a:p>
          <a:p>
            <a:pPr marL="0" indent="0">
              <a:buFont typeface="Arial" pitchFamily="34" charset="0"/>
              <a:buNone/>
            </a:pPr>
            <a:endParaRPr lang="de-DE" altLang="de-DE" dirty="0">
              <a:latin typeface="Times" charset="0"/>
            </a:endParaRPr>
          </a:p>
          <a:p>
            <a:pPr marL="0" indent="0">
              <a:buFont typeface="Arial" pitchFamily="34" charset="0"/>
              <a:buNone/>
            </a:pPr>
            <a:r>
              <a:rPr lang="de-DE" altLang="de-DE" dirty="0">
                <a:latin typeface="Times" charset="0"/>
              </a:rPr>
              <a:t>Hierbei wurden Verantwortlichkeiten und Maßnahmen für folgende Phasen definiert:</a:t>
            </a:r>
            <a:br>
              <a:rPr lang="de-DE" altLang="de-DE" dirty="0">
                <a:latin typeface="Times" charset="0"/>
              </a:rPr>
            </a:br>
            <a:endParaRPr lang="de-DE" altLang="de-DE" dirty="0">
              <a:latin typeface="Times" charset="0"/>
            </a:endParaRPr>
          </a:p>
          <a:p>
            <a:pPr marL="0" indent="0">
              <a:buNone/>
            </a:pPr>
            <a:endParaRPr lang="de-DE" altLang="de-DE" dirty="0">
              <a:latin typeface="Times" charset="0"/>
            </a:endParaRPr>
          </a:p>
          <a:p>
            <a:pPr marL="0" indent="0"/>
            <a:endParaRPr lang="de-DE" altLang="de-DE" dirty="0">
              <a:latin typeface="Times"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400000">
            <a:off x="3962400" y="3056359"/>
            <a:ext cx="1219200" cy="527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1"/>
          <p:cNvSpPr txBox="1">
            <a:spLocks noChangeArrowheads="1"/>
          </p:cNvSpPr>
          <p:nvPr/>
        </p:nvSpPr>
        <p:spPr bwMode="auto">
          <a:xfrm>
            <a:off x="1116013" y="6484422"/>
            <a:ext cx="32400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sz="900" dirty="0">
                <a:latin typeface="Arial" pitchFamily="34" charset="0"/>
              </a:rPr>
              <a:t>Regierungspräsidium Stuttgart / VSC-Team</a:t>
            </a:r>
          </a:p>
        </p:txBody>
      </p:sp>
      <p:sp>
        <p:nvSpPr>
          <p:cNvPr id="4" name="Foliennummernplatzhalter 3">
            <a:extLst>
              <a:ext uri="{FF2B5EF4-FFF2-40B4-BE49-F238E27FC236}">
                <a16:creationId xmlns:a16="http://schemas.microsoft.com/office/drawing/2014/main" id="{82AB2620-F45B-45EC-87EA-3D1D3DA4BD41}"/>
              </a:ext>
            </a:extLst>
          </p:cNvPr>
          <p:cNvSpPr>
            <a:spLocks noGrp="1"/>
          </p:cNvSpPr>
          <p:nvPr>
            <p:ph type="sldNum" sz="quarter" idx="11"/>
          </p:nvPr>
        </p:nvSpPr>
        <p:spPr/>
        <p:txBody>
          <a:bodyPr/>
          <a:lstStyle/>
          <a:p>
            <a:fld id="{3246854A-F06E-4786-B7B9-1D37875D3E50}" type="slidenum">
              <a:rPr lang="de-DE" altLang="de-DE" smtClean="0"/>
              <a:pPr/>
              <a:t>64</a:t>
            </a:fld>
            <a:endParaRPr lang="de-DE" altLang="de-DE" dirty="0"/>
          </a:p>
        </p:txBody>
      </p:sp>
    </p:spTree>
    <p:extLst>
      <p:ext uri="{BB962C8B-B14F-4D97-AF65-F5344CB8AC3E}">
        <p14:creationId xmlns:p14="http://schemas.microsoft.com/office/powerpoint/2010/main" val="3406385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1680" y="1666800"/>
            <a:ext cx="8185490" cy="2029144"/>
          </a:xfrm>
          <a:prstGeom prst="rect">
            <a:avLst/>
          </a:prstGeom>
          <a:solidFill>
            <a:srgbClr val="FFFFFF">
              <a:shade val="85000"/>
            </a:srgbClr>
          </a:solidFill>
          <a:ln w="28575">
            <a:solidFill>
              <a:schemeClr val="accent1"/>
            </a:solidFill>
            <a:miter lim="800000"/>
            <a:headEnd/>
            <a:tailEnd/>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68611"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23239" y="2270760"/>
            <a:ext cx="8002373" cy="2963903"/>
          </a:xfrm>
          <a:prstGeom prst="rect">
            <a:avLst/>
          </a:prstGeom>
          <a:solidFill>
            <a:srgbClr val="FFFFFF">
              <a:shade val="85000"/>
            </a:srgbClr>
          </a:solidFill>
          <a:ln w="28575">
            <a:solidFill>
              <a:schemeClr val="accent1"/>
            </a:solidFill>
            <a:miter lim="800000"/>
            <a:headEnd/>
            <a:tailEnd/>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6861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23162" y="3378588"/>
            <a:ext cx="8002526" cy="2932394"/>
          </a:xfrm>
          <a:prstGeom prst="rect">
            <a:avLst/>
          </a:prstGeom>
          <a:solidFill>
            <a:srgbClr val="FFFFFF">
              <a:shade val="85000"/>
            </a:srgbClr>
          </a:solidFill>
          <a:ln w="38100" cap="sq">
            <a:solidFill>
              <a:schemeClr val="accent1"/>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7" name="Titel 1"/>
          <p:cNvSpPr txBox="1">
            <a:spLocks/>
          </p:cNvSpPr>
          <p:nvPr/>
        </p:nvSpPr>
        <p:spPr bwMode="auto">
          <a:xfrm>
            <a:off x="539750" y="764704"/>
            <a:ext cx="8496746" cy="10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spcBef>
                <a:spcPct val="0"/>
              </a:spcBef>
              <a:spcAft>
                <a:spcPct val="0"/>
              </a:spcAft>
              <a:defRPr sz="3000" kern="1200">
                <a:solidFill>
                  <a:schemeClr val="tx1"/>
                </a:solidFill>
                <a:latin typeface="Times"/>
                <a:ea typeface="MS PGothic" pitchFamily="34" charset="-128"/>
                <a:cs typeface="ＭＳ Ｐゴシック" charset="0"/>
              </a:defRPr>
            </a:lvl1pPr>
            <a:lvl2pPr algn="l" defTabSz="457200" rtl="0" eaLnBrk="1" fontAlgn="base" hangingPunct="1">
              <a:spcBef>
                <a:spcPct val="0"/>
              </a:spcBef>
              <a:spcAft>
                <a:spcPct val="0"/>
              </a:spcAft>
              <a:defRPr sz="3000">
                <a:solidFill>
                  <a:schemeClr val="tx1"/>
                </a:solidFill>
                <a:latin typeface="Times" charset="0"/>
                <a:ea typeface="MS PGothic" pitchFamily="34" charset="-128"/>
                <a:cs typeface="ＭＳ Ｐゴシック" charset="0"/>
              </a:defRPr>
            </a:lvl2pPr>
            <a:lvl3pPr algn="l" defTabSz="457200" rtl="0" eaLnBrk="1" fontAlgn="base" hangingPunct="1">
              <a:spcBef>
                <a:spcPct val="0"/>
              </a:spcBef>
              <a:spcAft>
                <a:spcPct val="0"/>
              </a:spcAft>
              <a:defRPr sz="3000">
                <a:solidFill>
                  <a:schemeClr val="tx1"/>
                </a:solidFill>
                <a:latin typeface="Times" charset="0"/>
                <a:ea typeface="MS PGothic" pitchFamily="34" charset="-128"/>
                <a:cs typeface="ＭＳ Ｐゴシック" charset="0"/>
              </a:defRPr>
            </a:lvl3pPr>
            <a:lvl4pPr algn="l" defTabSz="457200" rtl="0" eaLnBrk="1" fontAlgn="base" hangingPunct="1">
              <a:spcBef>
                <a:spcPct val="0"/>
              </a:spcBef>
              <a:spcAft>
                <a:spcPct val="0"/>
              </a:spcAft>
              <a:defRPr sz="3000">
                <a:solidFill>
                  <a:schemeClr val="tx1"/>
                </a:solidFill>
                <a:latin typeface="Times" charset="0"/>
                <a:ea typeface="MS PGothic" pitchFamily="34" charset="-128"/>
                <a:cs typeface="ＭＳ Ｐゴシック" charset="0"/>
              </a:defRPr>
            </a:lvl4pPr>
            <a:lvl5pPr algn="l" defTabSz="457200" rtl="0" eaLnBrk="1" fontAlgn="base" hangingPunct="1">
              <a:spcBef>
                <a:spcPct val="0"/>
              </a:spcBef>
              <a:spcAft>
                <a:spcPct val="0"/>
              </a:spcAft>
              <a:defRPr sz="3000">
                <a:solidFill>
                  <a:schemeClr val="tx1"/>
                </a:solidFill>
                <a:latin typeface="Times" charset="0"/>
                <a:ea typeface="MS PGothic" pitchFamily="34" charset="-128"/>
                <a:cs typeface="ＭＳ Ｐゴシック" charset="0"/>
              </a:defRPr>
            </a:lvl5pPr>
            <a:lvl6pPr marL="457200" algn="l" defTabSz="457200" rtl="0" eaLnBrk="1" fontAlgn="base" hangingPunct="1">
              <a:spcBef>
                <a:spcPct val="0"/>
              </a:spcBef>
              <a:spcAft>
                <a:spcPct val="0"/>
              </a:spcAft>
              <a:defRPr sz="3000">
                <a:solidFill>
                  <a:schemeClr val="tx1"/>
                </a:solidFill>
                <a:latin typeface="Times" charset="0"/>
                <a:ea typeface="ＭＳ Ｐゴシック" charset="0"/>
                <a:cs typeface="ＭＳ Ｐゴシック" charset="0"/>
              </a:defRPr>
            </a:lvl6pPr>
            <a:lvl7pPr marL="914400" algn="l" defTabSz="457200" rtl="0" eaLnBrk="1" fontAlgn="base" hangingPunct="1">
              <a:spcBef>
                <a:spcPct val="0"/>
              </a:spcBef>
              <a:spcAft>
                <a:spcPct val="0"/>
              </a:spcAft>
              <a:defRPr sz="3000">
                <a:solidFill>
                  <a:schemeClr val="tx1"/>
                </a:solidFill>
                <a:latin typeface="Times" charset="0"/>
                <a:ea typeface="ＭＳ Ｐゴシック" charset="0"/>
                <a:cs typeface="ＭＳ Ｐゴシック" charset="0"/>
              </a:defRPr>
            </a:lvl7pPr>
            <a:lvl8pPr marL="1371600" algn="l" defTabSz="457200" rtl="0" eaLnBrk="1" fontAlgn="base" hangingPunct="1">
              <a:spcBef>
                <a:spcPct val="0"/>
              </a:spcBef>
              <a:spcAft>
                <a:spcPct val="0"/>
              </a:spcAft>
              <a:defRPr sz="3000">
                <a:solidFill>
                  <a:schemeClr val="tx1"/>
                </a:solidFill>
                <a:latin typeface="Times" charset="0"/>
                <a:ea typeface="ＭＳ Ｐゴシック" charset="0"/>
                <a:cs typeface="ＭＳ Ｐゴシック" charset="0"/>
              </a:defRPr>
            </a:lvl8pPr>
            <a:lvl9pPr marL="1828800" algn="l" defTabSz="457200" rtl="0" eaLnBrk="1" fontAlgn="base" hangingPunct="1">
              <a:spcBef>
                <a:spcPct val="0"/>
              </a:spcBef>
              <a:spcAft>
                <a:spcPct val="0"/>
              </a:spcAft>
              <a:defRPr sz="3000">
                <a:solidFill>
                  <a:schemeClr val="tx1"/>
                </a:solidFill>
                <a:latin typeface="Times" charset="0"/>
                <a:ea typeface="ＭＳ Ｐゴシック" charset="0"/>
                <a:cs typeface="ＭＳ Ｐゴシック" charset="0"/>
              </a:defRPr>
            </a:lvl9pPr>
          </a:lstStyle>
          <a:p>
            <a:r>
              <a:rPr lang="de-DE" altLang="de-DE" sz="2800" dirty="0">
                <a:latin typeface="Times" charset="0"/>
              </a:rPr>
              <a:t>Risikoanalyse: Bestandsaufnahme, Gefährdungsbeurteilung und Maßnahmenplanung</a:t>
            </a:r>
            <a:endParaRPr lang="de-DE" sz="2800" dirty="0"/>
          </a:p>
        </p:txBody>
      </p:sp>
      <p:sp>
        <p:nvSpPr>
          <p:cNvPr id="3" name="Fußzeilenplatzhalter 2">
            <a:extLst>
              <a:ext uri="{FF2B5EF4-FFF2-40B4-BE49-F238E27FC236}">
                <a16:creationId xmlns:a16="http://schemas.microsoft.com/office/drawing/2014/main" id="{DB8442F2-F391-4FE2-A816-A9F475F3ECD8}"/>
              </a:ext>
            </a:extLst>
          </p:cNvPr>
          <p:cNvSpPr>
            <a:spLocks noGrp="1"/>
          </p:cNvSpPr>
          <p:nvPr>
            <p:ph type="ftr" sz="quarter" idx="10"/>
          </p:nvPr>
        </p:nvSpPr>
        <p:spPr/>
        <p:txBody>
          <a:bodyPr/>
          <a:lstStyle/>
          <a:p>
            <a:r>
              <a:rPr lang="de-DE" dirty="0"/>
              <a:t>Regierungspräsidium Stuttgart / VSC-Team</a:t>
            </a:r>
          </a:p>
        </p:txBody>
      </p:sp>
      <p:sp>
        <p:nvSpPr>
          <p:cNvPr id="4" name="Foliennummernplatzhalter 3">
            <a:extLst>
              <a:ext uri="{FF2B5EF4-FFF2-40B4-BE49-F238E27FC236}">
                <a16:creationId xmlns:a16="http://schemas.microsoft.com/office/drawing/2014/main" id="{1151A93A-0F9E-4006-B2B9-AEB7F507C2B8}"/>
              </a:ext>
            </a:extLst>
          </p:cNvPr>
          <p:cNvSpPr>
            <a:spLocks noGrp="1"/>
          </p:cNvSpPr>
          <p:nvPr>
            <p:ph type="sldNum" sz="quarter" idx="11"/>
          </p:nvPr>
        </p:nvSpPr>
        <p:spPr/>
        <p:txBody>
          <a:bodyPr/>
          <a:lstStyle/>
          <a:p>
            <a:fld id="{3246854A-F06E-4786-B7B9-1D37875D3E50}" type="slidenum">
              <a:rPr lang="de-DE" altLang="de-DE" smtClean="0"/>
              <a:pPr/>
              <a:t>65</a:t>
            </a:fld>
            <a:endParaRPr lang="de-DE" altLang="de-DE" dirty="0"/>
          </a:p>
        </p:txBody>
      </p:sp>
    </p:spTree>
    <p:extLst>
      <p:ext uri="{BB962C8B-B14F-4D97-AF65-F5344CB8AC3E}">
        <p14:creationId xmlns:p14="http://schemas.microsoft.com/office/powerpoint/2010/main" val="25793761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86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86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86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7"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5177" y="1666800"/>
            <a:ext cx="5555332" cy="4242808"/>
          </a:xfrm>
          <a:prstGeom prst="snip2DiagRect">
            <a:avLst/>
          </a:prstGeom>
          <a:solidFill>
            <a:srgbClr val="FFFFFF">
              <a:shade val="85000"/>
              <a:alpha val="53000"/>
            </a:srgbClr>
          </a:solidFill>
          <a:ln w="9525" cap="sq">
            <a:solidFill>
              <a:schemeClr val="accent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Titel 1"/>
          <p:cNvSpPr txBox="1">
            <a:spLocks/>
          </p:cNvSpPr>
          <p:nvPr/>
        </p:nvSpPr>
        <p:spPr bwMode="auto">
          <a:xfrm>
            <a:off x="539750" y="764704"/>
            <a:ext cx="8496746" cy="10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spcBef>
                <a:spcPct val="0"/>
              </a:spcBef>
              <a:spcAft>
                <a:spcPct val="0"/>
              </a:spcAft>
              <a:defRPr sz="3000" kern="1200">
                <a:solidFill>
                  <a:schemeClr val="tx1"/>
                </a:solidFill>
                <a:latin typeface="Times"/>
                <a:ea typeface="MS PGothic" pitchFamily="34" charset="-128"/>
                <a:cs typeface="ＭＳ Ｐゴシック" charset="0"/>
              </a:defRPr>
            </a:lvl1pPr>
            <a:lvl2pPr algn="l" defTabSz="457200" rtl="0" eaLnBrk="1" fontAlgn="base" hangingPunct="1">
              <a:spcBef>
                <a:spcPct val="0"/>
              </a:spcBef>
              <a:spcAft>
                <a:spcPct val="0"/>
              </a:spcAft>
              <a:defRPr sz="3000">
                <a:solidFill>
                  <a:schemeClr val="tx1"/>
                </a:solidFill>
                <a:latin typeface="Times" charset="0"/>
                <a:ea typeface="MS PGothic" pitchFamily="34" charset="-128"/>
                <a:cs typeface="ＭＳ Ｐゴシック" charset="0"/>
              </a:defRPr>
            </a:lvl2pPr>
            <a:lvl3pPr algn="l" defTabSz="457200" rtl="0" eaLnBrk="1" fontAlgn="base" hangingPunct="1">
              <a:spcBef>
                <a:spcPct val="0"/>
              </a:spcBef>
              <a:spcAft>
                <a:spcPct val="0"/>
              </a:spcAft>
              <a:defRPr sz="3000">
                <a:solidFill>
                  <a:schemeClr val="tx1"/>
                </a:solidFill>
                <a:latin typeface="Times" charset="0"/>
                <a:ea typeface="MS PGothic" pitchFamily="34" charset="-128"/>
                <a:cs typeface="ＭＳ Ｐゴシック" charset="0"/>
              </a:defRPr>
            </a:lvl3pPr>
            <a:lvl4pPr algn="l" defTabSz="457200" rtl="0" eaLnBrk="1" fontAlgn="base" hangingPunct="1">
              <a:spcBef>
                <a:spcPct val="0"/>
              </a:spcBef>
              <a:spcAft>
                <a:spcPct val="0"/>
              </a:spcAft>
              <a:defRPr sz="3000">
                <a:solidFill>
                  <a:schemeClr val="tx1"/>
                </a:solidFill>
                <a:latin typeface="Times" charset="0"/>
                <a:ea typeface="MS PGothic" pitchFamily="34" charset="-128"/>
                <a:cs typeface="ＭＳ Ｐゴシック" charset="0"/>
              </a:defRPr>
            </a:lvl4pPr>
            <a:lvl5pPr algn="l" defTabSz="457200" rtl="0" eaLnBrk="1" fontAlgn="base" hangingPunct="1">
              <a:spcBef>
                <a:spcPct val="0"/>
              </a:spcBef>
              <a:spcAft>
                <a:spcPct val="0"/>
              </a:spcAft>
              <a:defRPr sz="3000">
                <a:solidFill>
                  <a:schemeClr val="tx1"/>
                </a:solidFill>
                <a:latin typeface="Times" charset="0"/>
                <a:ea typeface="MS PGothic" pitchFamily="34" charset="-128"/>
                <a:cs typeface="ＭＳ Ｐゴシック" charset="0"/>
              </a:defRPr>
            </a:lvl5pPr>
            <a:lvl6pPr marL="457200" algn="l" defTabSz="457200" rtl="0" eaLnBrk="1" fontAlgn="base" hangingPunct="1">
              <a:spcBef>
                <a:spcPct val="0"/>
              </a:spcBef>
              <a:spcAft>
                <a:spcPct val="0"/>
              </a:spcAft>
              <a:defRPr sz="3000">
                <a:solidFill>
                  <a:schemeClr val="tx1"/>
                </a:solidFill>
                <a:latin typeface="Times" charset="0"/>
                <a:ea typeface="ＭＳ Ｐゴシック" charset="0"/>
                <a:cs typeface="ＭＳ Ｐゴシック" charset="0"/>
              </a:defRPr>
            </a:lvl6pPr>
            <a:lvl7pPr marL="914400" algn="l" defTabSz="457200" rtl="0" eaLnBrk="1" fontAlgn="base" hangingPunct="1">
              <a:spcBef>
                <a:spcPct val="0"/>
              </a:spcBef>
              <a:spcAft>
                <a:spcPct val="0"/>
              </a:spcAft>
              <a:defRPr sz="3000">
                <a:solidFill>
                  <a:schemeClr val="tx1"/>
                </a:solidFill>
                <a:latin typeface="Times" charset="0"/>
                <a:ea typeface="ＭＳ Ｐゴシック" charset="0"/>
                <a:cs typeface="ＭＳ Ｐゴシック" charset="0"/>
              </a:defRPr>
            </a:lvl7pPr>
            <a:lvl8pPr marL="1371600" algn="l" defTabSz="457200" rtl="0" eaLnBrk="1" fontAlgn="base" hangingPunct="1">
              <a:spcBef>
                <a:spcPct val="0"/>
              </a:spcBef>
              <a:spcAft>
                <a:spcPct val="0"/>
              </a:spcAft>
              <a:defRPr sz="3000">
                <a:solidFill>
                  <a:schemeClr val="tx1"/>
                </a:solidFill>
                <a:latin typeface="Times" charset="0"/>
                <a:ea typeface="ＭＳ Ｐゴシック" charset="0"/>
                <a:cs typeface="ＭＳ Ｐゴシック" charset="0"/>
              </a:defRPr>
            </a:lvl8pPr>
            <a:lvl9pPr marL="1828800" algn="l" defTabSz="457200" rtl="0" eaLnBrk="1" fontAlgn="base" hangingPunct="1">
              <a:spcBef>
                <a:spcPct val="0"/>
              </a:spcBef>
              <a:spcAft>
                <a:spcPct val="0"/>
              </a:spcAft>
              <a:defRPr sz="3000">
                <a:solidFill>
                  <a:schemeClr val="tx1"/>
                </a:solidFill>
                <a:latin typeface="Times" charset="0"/>
                <a:ea typeface="ＭＳ Ｐゴシック" charset="0"/>
                <a:cs typeface="ＭＳ Ｐゴシック" charset="0"/>
              </a:defRPr>
            </a:lvl9pPr>
          </a:lstStyle>
          <a:p>
            <a:r>
              <a:rPr lang="de-DE" altLang="de-DE" sz="2800" dirty="0">
                <a:latin typeface="Times" charset="0"/>
              </a:rPr>
              <a:t>Organisatorische Maßnahmen: Hochwasserhelfer, Notfallplan</a:t>
            </a:r>
            <a:endParaRPr lang="de-DE" sz="2800" dirty="0"/>
          </a:p>
        </p:txBody>
      </p:sp>
      <p:sp>
        <p:nvSpPr>
          <p:cNvPr id="3" name="Rechteck 2"/>
          <p:cNvSpPr>
            <a:spLocks noChangeAspect="1"/>
          </p:cNvSpPr>
          <p:nvPr/>
        </p:nvSpPr>
        <p:spPr>
          <a:xfrm>
            <a:off x="4811774" y="1880449"/>
            <a:ext cx="3915878" cy="2085276"/>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2" name="Rechteck 1"/>
          <p:cNvSpPr>
            <a:spLocks noChangeAspect="1"/>
          </p:cNvSpPr>
          <p:nvPr/>
        </p:nvSpPr>
        <p:spPr>
          <a:xfrm>
            <a:off x="5602453" y="3522905"/>
            <a:ext cx="2334520" cy="2578492"/>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8" name="Textfeld 1"/>
          <p:cNvSpPr txBox="1">
            <a:spLocks noChangeArrowheads="1"/>
          </p:cNvSpPr>
          <p:nvPr/>
        </p:nvSpPr>
        <p:spPr bwMode="auto">
          <a:xfrm>
            <a:off x="1116013" y="6484422"/>
            <a:ext cx="32400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sz="900" dirty="0">
                <a:latin typeface="Arial" pitchFamily="34" charset="0"/>
              </a:rPr>
              <a:t>Regierungspräsidium Stuttgart / VSC-Team</a:t>
            </a:r>
          </a:p>
        </p:txBody>
      </p:sp>
      <p:sp>
        <p:nvSpPr>
          <p:cNvPr id="6" name="Foliennummernplatzhalter 5">
            <a:extLst>
              <a:ext uri="{FF2B5EF4-FFF2-40B4-BE49-F238E27FC236}">
                <a16:creationId xmlns:a16="http://schemas.microsoft.com/office/drawing/2014/main" id="{0BEE006F-8571-4C90-AD17-21F218C320D5}"/>
              </a:ext>
            </a:extLst>
          </p:cNvPr>
          <p:cNvSpPr>
            <a:spLocks noGrp="1"/>
          </p:cNvSpPr>
          <p:nvPr>
            <p:ph type="sldNum" sz="quarter" idx="11"/>
          </p:nvPr>
        </p:nvSpPr>
        <p:spPr/>
        <p:txBody>
          <a:bodyPr/>
          <a:lstStyle/>
          <a:p>
            <a:fld id="{3246854A-F06E-4786-B7B9-1D37875D3E50}" type="slidenum">
              <a:rPr lang="de-DE" altLang="de-DE" smtClean="0"/>
              <a:pPr/>
              <a:t>66</a:t>
            </a:fld>
            <a:endParaRPr lang="de-DE" altLang="de-DE" dirty="0"/>
          </a:p>
        </p:txBody>
      </p:sp>
    </p:spTree>
    <p:extLst>
      <p:ext uri="{BB962C8B-B14F-4D97-AF65-F5344CB8AC3E}">
        <p14:creationId xmlns:p14="http://schemas.microsoft.com/office/powerpoint/2010/main" val="361257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96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Picture 3"/>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070769" y="1666800"/>
            <a:ext cx="7002463" cy="1581150"/>
          </a:xfr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70660"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26248" y="3013075"/>
            <a:ext cx="4691504" cy="3152229"/>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6" name="Titel 1"/>
          <p:cNvSpPr txBox="1">
            <a:spLocks/>
          </p:cNvSpPr>
          <p:nvPr/>
        </p:nvSpPr>
        <p:spPr bwMode="auto">
          <a:xfrm>
            <a:off x="539750" y="764704"/>
            <a:ext cx="8496746" cy="10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spcBef>
                <a:spcPct val="0"/>
              </a:spcBef>
              <a:spcAft>
                <a:spcPct val="0"/>
              </a:spcAft>
              <a:defRPr sz="3000" kern="1200">
                <a:solidFill>
                  <a:schemeClr val="tx1"/>
                </a:solidFill>
                <a:latin typeface="Times"/>
                <a:ea typeface="MS PGothic" pitchFamily="34" charset="-128"/>
                <a:cs typeface="ＭＳ Ｐゴシック" charset="0"/>
              </a:defRPr>
            </a:lvl1pPr>
            <a:lvl2pPr algn="l" defTabSz="457200" rtl="0" eaLnBrk="1" fontAlgn="base" hangingPunct="1">
              <a:spcBef>
                <a:spcPct val="0"/>
              </a:spcBef>
              <a:spcAft>
                <a:spcPct val="0"/>
              </a:spcAft>
              <a:defRPr sz="3000">
                <a:solidFill>
                  <a:schemeClr val="tx1"/>
                </a:solidFill>
                <a:latin typeface="Times" charset="0"/>
                <a:ea typeface="MS PGothic" pitchFamily="34" charset="-128"/>
                <a:cs typeface="ＭＳ Ｐゴシック" charset="0"/>
              </a:defRPr>
            </a:lvl2pPr>
            <a:lvl3pPr algn="l" defTabSz="457200" rtl="0" eaLnBrk="1" fontAlgn="base" hangingPunct="1">
              <a:spcBef>
                <a:spcPct val="0"/>
              </a:spcBef>
              <a:spcAft>
                <a:spcPct val="0"/>
              </a:spcAft>
              <a:defRPr sz="3000">
                <a:solidFill>
                  <a:schemeClr val="tx1"/>
                </a:solidFill>
                <a:latin typeface="Times" charset="0"/>
                <a:ea typeface="MS PGothic" pitchFamily="34" charset="-128"/>
                <a:cs typeface="ＭＳ Ｐゴシック" charset="0"/>
              </a:defRPr>
            </a:lvl3pPr>
            <a:lvl4pPr algn="l" defTabSz="457200" rtl="0" eaLnBrk="1" fontAlgn="base" hangingPunct="1">
              <a:spcBef>
                <a:spcPct val="0"/>
              </a:spcBef>
              <a:spcAft>
                <a:spcPct val="0"/>
              </a:spcAft>
              <a:defRPr sz="3000">
                <a:solidFill>
                  <a:schemeClr val="tx1"/>
                </a:solidFill>
                <a:latin typeface="Times" charset="0"/>
                <a:ea typeface="MS PGothic" pitchFamily="34" charset="-128"/>
                <a:cs typeface="ＭＳ Ｐゴシック" charset="0"/>
              </a:defRPr>
            </a:lvl4pPr>
            <a:lvl5pPr algn="l" defTabSz="457200" rtl="0" eaLnBrk="1" fontAlgn="base" hangingPunct="1">
              <a:spcBef>
                <a:spcPct val="0"/>
              </a:spcBef>
              <a:spcAft>
                <a:spcPct val="0"/>
              </a:spcAft>
              <a:defRPr sz="3000">
                <a:solidFill>
                  <a:schemeClr val="tx1"/>
                </a:solidFill>
                <a:latin typeface="Times" charset="0"/>
                <a:ea typeface="MS PGothic" pitchFamily="34" charset="-128"/>
                <a:cs typeface="ＭＳ Ｐゴシック" charset="0"/>
              </a:defRPr>
            </a:lvl5pPr>
            <a:lvl6pPr marL="457200" algn="l" defTabSz="457200" rtl="0" eaLnBrk="1" fontAlgn="base" hangingPunct="1">
              <a:spcBef>
                <a:spcPct val="0"/>
              </a:spcBef>
              <a:spcAft>
                <a:spcPct val="0"/>
              </a:spcAft>
              <a:defRPr sz="3000">
                <a:solidFill>
                  <a:schemeClr val="tx1"/>
                </a:solidFill>
                <a:latin typeface="Times" charset="0"/>
                <a:ea typeface="ＭＳ Ｐゴシック" charset="0"/>
                <a:cs typeface="ＭＳ Ｐゴシック" charset="0"/>
              </a:defRPr>
            </a:lvl6pPr>
            <a:lvl7pPr marL="914400" algn="l" defTabSz="457200" rtl="0" eaLnBrk="1" fontAlgn="base" hangingPunct="1">
              <a:spcBef>
                <a:spcPct val="0"/>
              </a:spcBef>
              <a:spcAft>
                <a:spcPct val="0"/>
              </a:spcAft>
              <a:defRPr sz="3000">
                <a:solidFill>
                  <a:schemeClr val="tx1"/>
                </a:solidFill>
                <a:latin typeface="Times" charset="0"/>
                <a:ea typeface="ＭＳ Ｐゴシック" charset="0"/>
                <a:cs typeface="ＭＳ Ｐゴシック" charset="0"/>
              </a:defRPr>
            </a:lvl7pPr>
            <a:lvl8pPr marL="1371600" algn="l" defTabSz="457200" rtl="0" eaLnBrk="1" fontAlgn="base" hangingPunct="1">
              <a:spcBef>
                <a:spcPct val="0"/>
              </a:spcBef>
              <a:spcAft>
                <a:spcPct val="0"/>
              </a:spcAft>
              <a:defRPr sz="3000">
                <a:solidFill>
                  <a:schemeClr val="tx1"/>
                </a:solidFill>
                <a:latin typeface="Times" charset="0"/>
                <a:ea typeface="ＭＳ Ｐゴシック" charset="0"/>
                <a:cs typeface="ＭＳ Ｐゴシック" charset="0"/>
              </a:defRPr>
            </a:lvl8pPr>
            <a:lvl9pPr marL="1828800" algn="l" defTabSz="457200" rtl="0" eaLnBrk="1" fontAlgn="base" hangingPunct="1">
              <a:spcBef>
                <a:spcPct val="0"/>
              </a:spcBef>
              <a:spcAft>
                <a:spcPct val="0"/>
              </a:spcAft>
              <a:defRPr sz="3000">
                <a:solidFill>
                  <a:schemeClr val="tx1"/>
                </a:solidFill>
                <a:latin typeface="Times" charset="0"/>
                <a:ea typeface="ＭＳ Ｐゴシック" charset="0"/>
                <a:cs typeface="ＭＳ Ｐゴシック" charset="0"/>
              </a:defRPr>
            </a:lvl9pPr>
          </a:lstStyle>
          <a:p>
            <a:r>
              <a:rPr lang="de-DE" altLang="de-DE" sz="2800" dirty="0">
                <a:latin typeface="Times" charset="0"/>
              </a:rPr>
              <a:t>Organisatorische Maßnahmen: Hochwasserausrüstung, Materialtransport</a:t>
            </a:r>
            <a:endParaRPr lang="de-DE" sz="2800" dirty="0"/>
          </a:p>
        </p:txBody>
      </p:sp>
      <p:sp>
        <p:nvSpPr>
          <p:cNvPr id="3" name="Fußzeilenplatzhalter 2">
            <a:extLst>
              <a:ext uri="{FF2B5EF4-FFF2-40B4-BE49-F238E27FC236}">
                <a16:creationId xmlns:a16="http://schemas.microsoft.com/office/drawing/2014/main" id="{C6E4DE2D-16D9-4D77-9140-2F41EEF40439}"/>
              </a:ext>
            </a:extLst>
          </p:cNvPr>
          <p:cNvSpPr>
            <a:spLocks noGrp="1"/>
          </p:cNvSpPr>
          <p:nvPr>
            <p:ph type="ftr" sz="quarter" idx="10"/>
          </p:nvPr>
        </p:nvSpPr>
        <p:spPr/>
        <p:txBody>
          <a:bodyPr/>
          <a:lstStyle/>
          <a:p>
            <a:r>
              <a:rPr lang="de-DE" dirty="0"/>
              <a:t>Regierungspräsidium Stuttgart / VSC-Team</a:t>
            </a:r>
          </a:p>
        </p:txBody>
      </p:sp>
      <p:sp>
        <p:nvSpPr>
          <p:cNvPr id="4" name="Foliennummernplatzhalter 3">
            <a:extLst>
              <a:ext uri="{FF2B5EF4-FFF2-40B4-BE49-F238E27FC236}">
                <a16:creationId xmlns:a16="http://schemas.microsoft.com/office/drawing/2014/main" id="{D8ED12F7-15DF-45D9-B1CC-7BEF5A389B5C}"/>
              </a:ext>
            </a:extLst>
          </p:cNvPr>
          <p:cNvSpPr>
            <a:spLocks noGrp="1"/>
          </p:cNvSpPr>
          <p:nvPr>
            <p:ph type="sldNum" sz="quarter" idx="11"/>
          </p:nvPr>
        </p:nvSpPr>
        <p:spPr/>
        <p:txBody>
          <a:bodyPr/>
          <a:lstStyle/>
          <a:p>
            <a:fld id="{3246854A-F06E-4786-B7B9-1D37875D3E50}" type="slidenum">
              <a:rPr lang="de-DE" altLang="de-DE" smtClean="0"/>
              <a:pPr/>
              <a:t>67</a:t>
            </a:fld>
            <a:endParaRPr lang="de-DE" altLang="de-DE" dirty="0"/>
          </a:p>
        </p:txBody>
      </p:sp>
    </p:spTree>
    <p:extLst>
      <p:ext uri="{BB962C8B-B14F-4D97-AF65-F5344CB8AC3E}">
        <p14:creationId xmlns:p14="http://schemas.microsoft.com/office/powerpoint/2010/main" val="32519084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065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06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el 1"/>
          <p:cNvSpPr>
            <a:spLocks noGrp="1"/>
          </p:cNvSpPr>
          <p:nvPr>
            <p:ph type="title"/>
          </p:nvPr>
        </p:nvSpPr>
        <p:spPr/>
        <p:txBody>
          <a:bodyPr/>
          <a:lstStyle/>
          <a:p>
            <a:r>
              <a:rPr lang="de-DE" altLang="de-DE" dirty="0">
                <a:latin typeface="Times" charset="0"/>
              </a:rPr>
              <a:t>Organisatorische Maßnahmen: Hochwassermarken an den Gebäuden</a:t>
            </a:r>
          </a:p>
        </p:txBody>
      </p:sp>
      <p:sp>
        <p:nvSpPr>
          <p:cNvPr id="188419" name="Inhaltsplatzhalter 2"/>
          <p:cNvSpPr>
            <a:spLocks noGrp="1"/>
          </p:cNvSpPr>
          <p:nvPr>
            <p:ph sz="half" idx="1"/>
          </p:nvPr>
        </p:nvSpPr>
        <p:spPr/>
        <p:txBody>
          <a:bodyPr/>
          <a:lstStyle/>
          <a:p>
            <a:r>
              <a:rPr lang="de-DE" altLang="de-DE" sz="1600" dirty="0">
                <a:latin typeface="Times" charset="0"/>
              </a:rPr>
              <a:t>Zur Verdeutlichung wurden </a:t>
            </a:r>
            <a:br>
              <a:rPr lang="de-DE" altLang="de-DE" sz="1600" dirty="0">
                <a:latin typeface="Times" charset="0"/>
              </a:rPr>
            </a:br>
            <a:r>
              <a:rPr lang="de-DE" altLang="de-DE" sz="1600" dirty="0">
                <a:latin typeface="Times" charset="0"/>
              </a:rPr>
              <a:t>die HQ</a:t>
            </a:r>
            <a:r>
              <a:rPr lang="de-DE" altLang="de-DE" sz="1600" baseline="-25000" dirty="0">
                <a:latin typeface="Times" charset="0"/>
              </a:rPr>
              <a:t>50</a:t>
            </a:r>
            <a:r>
              <a:rPr lang="de-DE" altLang="de-DE" sz="1600" dirty="0">
                <a:latin typeface="Times" charset="0"/>
              </a:rPr>
              <a:t>-, HQ</a:t>
            </a:r>
            <a:r>
              <a:rPr lang="de-DE" altLang="de-DE" sz="1600" baseline="-25000" dirty="0">
                <a:latin typeface="Times" charset="0"/>
              </a:rPr>
              <a:t>100</a:t>
            </a:r>
            <a:r>
              <a:rPr lang="de-DE" altLang="de-DE" sz="1600" dirty="0">
                <a:latin typeface="Times" charset="0"/>
              </a:rPr>
              <a:t>- sowie die </a:t>
            </a:r>
            <a:br>
              <a:rPr lang="de-DE" altLang="de-DE" sz="1600" dirty="0">
                <a:latin typeface="Times" charset="0"/>
              </a:rPr>
            </a:br>
            <a:r>
              <a:rPr lang="de-DE" altLang="de-DE" sz="1600" dirty="0">
                <a:latin typeface="Times" charset="0"/>
              </a:rPr>
              <a:t>HQ-</a:t>
            </a:r>
            <a:r>
              <a:rPr lang="de-DE" altLang="de-DE" sz="1600" baseline="-25000" dirty="0">
                <a:latin typeface="Times" charset="0"/>
              </a:rPr>
              <a:t>extrem</a:t>
            </a:r>
            <a:r>
              <a:rPr lang="de-DE" altLang="de-DE" sz="1600" dirty="0">
                <a:latin typeface="Times" charset="0"/>
              </a:rPr>
              <a:t>-Marken an den Gebäuden veranschaulicht</a:t>
            </a:r>
          </a:p>
          <a:p>
            <a:r>
              <a:rPr lang="de-DE" altLang="de-DE" sz="1600" dirty="0">
                <a:latin typeface="Times" charset="0"/>
              </a:rPr>
              <a:t>Die Belegschaft wurde im Rahmen der Betriebsversammlung über </a:t>
            </a:r>
            <a:br>
              <a:rPr lang="de-DE" altLang="de-DE" sz="1600" dirty="0">
                <a:latin typeface="Times" charset="0"/>
              </a:rPr>
            </a:br>
            <a:r>
              <a:rPr lang="de-DE" altLang="de-DE" sz="1600" dirty="0">
                <a:latin typeface="Times" charset="0"/>
              </a:rPr>
              <a:t>die Vorkehrmaßnahmen und den Ist-Stand informiert</a:t>
            </a:r>
          </a:p>
          <a:p>
            <a:pPr marL="0" indent="0">
              <a:buFont typeface="Arial" pitchFamily="34" charset="0"/>
              <a:buNone/>
            </a:pPr>
            <a:endParaRPr lang="de-DE" altLang="de-DE" dirty="0">
              <a:latin typeface="Times" charset="0"/>
            </a:endParaRPr>
          </a:p>
          <a:p>
            <a:pPr marL="0" indent="0"/>
            <a:endParaRPr lang="de-DE" altLang="de-DE" dirty="0">
              <a:latin typeface="Times" charset="0"/>
            </a:endParaRPr>
          </a:p>
          <a:p>
            <a:pPr marL="0" indent="0"/>
            <a:endParaRPr lang="de-DE" altLang="de-DE" dirty="0">
              <a:latin typeface="Times" charset="0"/>
            </a:endParaRPr>
          </a:p>
        </p:txBody>
      </p:sp>
      <p:pic>
        <p:nvPicPr>
          <p:cNvPr id="188423" name="Grafik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75238" y="1955800"/>
            <a:ext cx="3671887"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uppierung 16"/>
          <p:cNvGrpSpPr/>
          <p:nvPr/>
        </p:nvGrpSpPr>
        <p:grpSpPr>
          <a:xfrm>
            <a:off x="6703326" y="2311400"/>
            <a:ext cx="1657565" cy="402775"/>
            <a:chOff x="6716026" y="1955800"/>
            <a:chExt cx="1657565" cy="402775"/>
          </a:xfrm>
          <a:solidFill>
            <a:schemeClr val="bg1"/>
          </a:solidFill>
        </p:grpSpPr>
        <p:sp>
          <p:nvSpPr>
            <p:cNvPr id="4" name="Textfeld 3"/>
            <p:cNvSpPr txBox="1"/>
            <p:nvPr/>
          </p:nvSpPr>
          <p:spPr>
            <a:xfrm>
              <a:off x="7150794" y="1955800"/>
              <a:ext cx="1222797" cy="402775"/>
            </a:xfrm>
            <a:prstGeom prst="rect">
              <a:avLst/>
            </a:prstGeom>
            <a:grpFill/>
          </p:spPr>
          <p:txBody>
            <a:bodyPr tIns="108000" bIns="108000">
              <a:spAutoFit/>
            </a:bodyPr>
            <a:lstStyle/>
            <a:p>
              <a:pPr>
                <a:defRPr/>
              </a:pPr>
              <a:r>
                <a:rPr lang="de-DE" sz="1200" dirty="0">
                  <a:latin typeface="Arial"/>
                  <a:ea typeface="MS PGothic" charset="0"/>
                  <a:cs typeface="Arial"/>
                </a:rPr>
                <a:t>HQ</a:t>
              </a:r>
              <a:r>
                <a:rPr lang="de-DE" sz="1200" baseline="-25000" dirty="0">
                  <a:latin typeface="Arial"/>
                  <a:ea typeface="MS PGothic" charset="0"/>
                  <a:cs typeface="Arial"/>
                </a:rPr>
                <a:t>extrem</a:t>
              </a:r>
              <a:r>
                <a:rPr lang="de-DE" sz="1200" dirty="0">
                  <a:latin typeface="Arial"/>
                  <a:ea typeface="MS PGothic" charset="0"/>
                  <a:cs typeface="Arial"/>
                </a:rPr>
                <a:t>-Marke</a:t>
              </a:r>
            </a:p>
          </p:txBody>
        </p:sp>
        <p:sp>
          <p:nvSpPr>
            <p:cNvPr id="16" name="Gleichschenkliges Dreieck 15"/>
            <p:cNvSpPr/>
            <p:nvPr/>
          </p:nvSpPr>
          <p:spPr>
            <a:xfrm rot="16200000">
              <a:off x="6861402" y="1934522"/>
              <a:ext cx="144016" cy="43476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dirty="0"/>
            </a:p>
          </p:txBody>
        </p:sp>
      </p:grpSp>
      <p:grpSp>
        <p:nvGrpSpPr>
          <p:cNvPr id="25" name="Gruppierung 24"/>
          <p:cNvGrpSpPr/>
          <p:nvPr/>
        </p:nvGrpSpPr>
        <p:grpSpPr>
          <a:xfrm>
            <a:off x="6709676" y="4845050"/>
            <a:ext cx="1657565" cy="402775"/>
            <a:chOff x="6716026" y="1955800"/>
            <a:chExt cx="1657565" cy="402775"/>
          </a:xfrm>
          <a:solidFill>
            <a:schemeClr val="bg1"/>
          </a:solidFill>
        </p:grpSpPr>
        <p:sp>
          <p:nvSpPr>
            <p:cNvPr id="26" name="Textfeld 25"/>
            <p:cNvSpPr txBox="1"/>
            <p:nvPr/>
          </p:nvSpPr>
          <p:spPr>
            <a:xfrm>
              <a:off x="7150794" y="1955800"/>
              <a:ext cx="1222797" cy="402775"/>
            </a:xfrm>
            <a:prstGeom prst="rect">
              <a:avLst/>
            </a:prstGeom>
            <a:grpFill/>
          </p:spPr>
          <p:txBody>
            <a:bodyPr tIns="108000" bIns="108000">
              <a:spAutoFit/>
            </a:bodyPr>
            <a:lstStyle/>
            <a:p>
              <a:pPr>
                <a:defRPr/>
              </a:pPr>
              <a:r>
                <a:rPr lang="de-DE" sz="1200" dirty="0">
                  <a:latin typeface="Arial"/>
                  <a:ea typeface="MS PGothic" charset="0"/>
                  <a:cs typeface="Arial"/>
                </a:rPr>
                <a:t>HQ</a:t>
              </a:r>
              <a:r>
                <a:rPr lang="de-DE" sz="1200" baseline="-25000" dirty="0">
                  <a:latin typeface="Arial"/>
                  <a:ea typeface="MS PGothic" charset="0"/>
                  <a:cs typeface="Arial"/>
                </a:rPr>
                <a:t>100</a:t>
              </a:r>
              <a:r>
                <a:rPr lang="de-DE" sz="1200" dirty="0">
                  <a:latin typeface="Arial"/>
                  <a:ea typeface="MS PGothic" charset="0"/>
                  <a:cs typeface="Arial"/>
                </a:rPr>
                <a:t>-Marke</a:t>
              </a:r>
            </a:p>
          </p:txBody>
        </p:sp>
        <p:sp>
          <p:nvSpPr>
            <p:cNvPr id="27" name="Gleichschenkliges Dreieck 26"/>
            <p:cNvSpPr/>
            <p:nvPr/>
          </p:nvSpPr>
          <p:spPr>
            <a:xfrm rot="16200000">
              <a:off x="6861402" y="1934522"/>
              <a:ext cx="144016" cy="43476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dirty="0"/>
            </a:p>
          </p:txBody>
        </p:sp>
      </p:grpSp>
      <p:grpSp>
        <p:nvGrpSpPr>
          <p:cNvPr id="28" name="Gruppierung 27"/>
          <p:cNvGrpSpPr/>
          <p:nvPr/>
        </p:nvGrpSpPr>
        <p:grpSpPr>
          <a:xfrm>
            <a:off x="6722376" y="5327650"/>
            <a:ext cx="1657565" cy="402775"/>
            <a:chOff x="6716026" y="1955800"/>
            <a:chExt cx="1657565" cy="402775"/>
          </a:xfrm>
          <a:solidFill>
            <a:schemeClr val="bg1"/>
          </a:solidFill>
        </p:grpSpPr>
        <p:sp>
          <p:nvSpPr>
            <p:cNvPr id="29" name="Textfeld 28"/>
            <p:cNvSpPr txBox="1"/>
            <p:nvPr/>
          </p:nvSpPr>
          <p:spPr>
            <a:xfrm>
              <a:off x="7150794" y="1955800"/>
              <a:ext cx="1222797" cy="402775"/>
            </a:xfrm>
            <a:prstGeom prst="rect">
              <a:avLst/>
            </a:prstGeom>
            <a:grpFill/>
          </p:spPr>
          <p:txBody>
            <a:bodyPr tIns="108000" bIns="108000">
              <a:spAutoFit/>
            </a:bodyPr>
            <a:lstStyle/>
            <a:p>
              <a:pPr>
                <a:defRPr/>
              </a:pPr>
              <a:r>
                <a:rPr lang="de-DE" sz="1200" dirty="0">
                  <a:latin typeface="Arial"/>
                  <a:ea typeface="MS PGothic" charset="0"/>
                  <a:cs typeface="Arial"/>
                </a:rPr>
                <a:t>HQ</a:t>
              </a:r>
              <a:r>
                <a:rPr lang="de-DE" sz="1200" baseline="-25000" dirty="0">
                  <a:latin typeface="Arial"/>
                  <a:ea typeface="MS PGothic" charset="0"/>
                  <a:cs typeface="Arial"/>
                </a:rPr>
                <a:t>50</a:t>
              </a:r>
              <a:r>
                <a:rPr lang="de-DE" sz="1200" dirty="0">
                  <a:latin typeface="Arial"/>
                  <a:ea typeface="MS PGothic" charset="0"/>
                  <a:cs typeface="Arial"/>
                </a:rPr>
                <a:t>-Marke</a:t>
              </a:r>
            </a:p>
          </p:txBody>
        </p:sp>
        <p:sp>
          <p:nvSpPr>
            <p:cNvPr id="30" name="Gleichschenkliges Dreieck 29"/>
            <p:cNvSpPr/>
            <p:nvPr/>
          </p:nvSpPr>
          <p:spPr>
            <a:xfrm rot="16200000">
              <a:off x="6861402" y="1934522"/>
              <a:ext cx="144016" cy="43476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dirty="0"/>
            </a:p>
          </p:txBody>
        </p:sp>
      </p:grpSp>
      <p:sp>
        <p:nvSpPr>
          <p:cNvPr id="18" name="Textfeld 17"/>
          <p:cNvSpPr txBox="1"/>
          <p:nvPr/>
        </p:nvSpPr>
        <p:spPr>
          <a:xfrm>
            <a:off x="5004048" y="5817015"/>
            <a:ext cx="936104" cy="261610"/>
          </a:xfrm>
          <a:prstGeom prst="rect">
            <a:avLst/>
          </a:prstGeom>
          <a:noFill/>
        </p:spPr>
        <p:txBody>
          <a:bodyPr wrap="square" rtlCol="0">
            <a:spAutoFit/>
          </a:bodyPr>
          <a:lstStyle/>
          <a:p>
            <a:r>
              <a:rPr lang="de-DE" sz="600" dirty="0">
                <a:latin typeface="Arial"/>
                <a:ea typeface="MS PGothic" charset="0"/>
                <a:cs typeface="Arial"/>
              </a:rPr>
              <a:t>Foto:</a:t>
            </a:r>
            <a:r>
              <a:rPr lang="de-DE" sz="1100" dirty="0"/>
              <a:t> </a:t>
            </a:r>
            <a:r>
              <a:rPr lang="de-DE" sz="600" dirty="0">
                <a:latin typeface="Arial"/>
                <a:ea typeface="MS PGothic" charset="0"/>
                <a:cs typeface="Arial"/>
              </a:rPr>
              <a:t>IST Metz GmbH</a:t>
            </a:r>
          </a:p>
        </p:txBody>
      </p:sp>
      <p:sp>
        <p:nvSpPr>
          <p:cNvPr id="19" name="Textfeld 1"/>
          <p:cNvSpPr txBox="1">
            <a:spLocks noChangeArrowheads="1"/>
          </p:cNvSpPr>
          <p:nvPr/>
        </p:nvSpPr>
        <p:spPr bwMode="auto">
          <a:xfrm>
            <a:off x="1116013" y="6484422"/>
            <a:ext cx="32400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sz="900" dirty="0">
                <a:latin typeface="Arial" pitchFamily="34" charset="0"/>
              </a:rPr>
              <a:t>Regierungspräsidium Stuttgart / VSC-Team</a:t>
            </a:r>
          </a:p>
        </p:txBody>
      </p:sp>
      <p:sp>
        <p:nvSpPr>
          <p:cNvPr id="2" name="Foliennummernplatzhalter 1">
            <a:extLst>
              <a:ext uri="{FF2B5EF4-FFF2-40B4-BE49-F238E27FC236}">
                <a16:creationId xmlns:a16="http://schemas.microsoft.com/office/drawing/2014/main" id="{2C6E71F4-F580-4CBD-8BF2-8B62009BD898}"/>
              </a:ext>
            </a:extLst>
          </p:cNvPr>
          <p:cNvSpPr>
            <a:spLocks noGrp="1"/>
          </p:cNvSpPr>
          <p:nvPr>
            <p:ph type="sldNum" sz="quarter" idx="11"/>
          </p:nvPr>
        </p:nvSpPr>
        <p:spPr/>
        <p:txBody>
          <a:bodyPr/>
          <a:lstStyle/>
          <a:p>
            <a:pPr>
              <a:defRPr/>
            </a:pPr>
            <a:fld id="{D5CEC644-CC92-4104-8BC0-D98A567896A8}" type="slidenum">
              <a:rPr lang="de-DE" smtClean="0"/>
              <a:pPr>
                <a:defRPr/>
              </a:pPr>
              <a:t>68</a:t>
            </a:fld>
            <a:endParaRPr lang="de-DE" dirty="0"/>
          </a:p>
        </p:txBody>
      </p:sp>
    </p:spTree>
    <p:extLst>
      <p:ext uri="{BB962C8B-B14F-4D97-AF65-F5344CB8AC3E}">
        <p14:creationId xmlns:p14="http://schemas.microsoft.com/office/powerpoint/2010/main" val="6858137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Inhaltsplatzhalter 2"/>
          <p:cNvSpPr>
            <a:spLocks noGrp="1"/>
          </p:cNvSpPr>
          <p:nvPr>
            <p:ph idx="1"/>
          </p:nvPr>
        </p:nvSpPr>
        <p:spPr/>
        <p:txBody>
          <a:bodyPr/>
          <a:lstStyle/>
          <a:p>
            <a:pPr marL="0" indent="0">
              <a:buFont typeface="Arial" pitchFamily="34" charset="0"/>
              <a:buNone/>
            </a:pPr>
            <a:endParaRPr lang="de-DE" altLang="de-DE" dirty="0">
              <a:latin typeface="Times" charset="0"/>
            </a:endParaRPr>
          </a:p>
        </p:txBody>
      </p:sp>
      <p:pic>
        <p:nvPicPr>
          <p:cNvPr id="71682"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11560" y="1666800"/>
            <a:ext cx="3086183" cy="2160000"/>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71683"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55776" y="2392805"/>
            <a:ext cx="3038860" cy="2160000"/>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71684"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283968" y="3140968"/>
            <a:ext cx="3046507" cy="2160000"/>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71685"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634605" y="3933056"/>
            <a:ext cx="3110610" cy="2160000"/>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10" name="Titel 1"/>
          <p:cNvSpPr txBox="1">
            <a:spLocks/>
          </p:cNvSpPr>
          <p:nvPr/>
        </p:nvSpPr>
        <p:spPr bwMode="auto">
          <a:xfrm>
            <a:off x="539750" y="764704"/>
            <a:ext cx="8496746" cy="10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spcBef>
                <a:spcPct val="0"/>
              </a:spcBef>
              <a:spcAft>
                <a:spcPct val="0"/>
              </a:spcAft>
              <a:defRPr sz="3000" kern="1200">
                <a:solidFill>
                  <a:schemeClr val="tx1"/>
                </a:solidFill>
                <a:latin typeface="Times"/>
                <a:ea typeface="MS PGothic" pitchFamily="34" charset="-128"/>
                <a:cs typeface="ＭＳ Ｐゴシック" charset="0"/>
              </a:defRPr>
            </a:lvl1pPr>
            <a:lvl2pPr algn="l" defTabSz="457200" rtl="0" eaLnBrk="1" fontAlgn="base" hangingPunct="1">
              <a:spcBef>
                <a:spcPct val="0"/>
              </a:spcBef>
              <a:spcAft>
                <a:spcPct val="0"/>
              </a:spcAft>
              <a:defRPr sz="3000">
                <a:solidFill>
                  <a:schemeClr val="tx1"/>
                </a:solidFill>
                <a:latin typeface="Times" charset="0"/>
                <a:ea typeface="MS PGothic" pitchFamily="34" charset="-128"/>
                <a:cs typeface="ＭＳ Ｐゴシック" charset="0"/>
              </a:defRPr>
            </a:lvl2pPr>
            <a:lvl3pPr algn="l" defTabSz="457200" rtl="0" eaLnBrk="1" fontAlgn="base" hangingPunct="1">
              <a:spcBef>
                <a:spcPct val="0"/>
              </a:spcBef>
              <a:spcAft>
                <a:spcPct val="0"/>
              </a:spcAft>
              <a:defRPr sz="3000">
                <a:solidFill>
                  <a:schemeClr val="tx1"/>
                </a:solidFill>
                <a:latin typeface="Times" charset="0"/>
                <a:ea typeface="MS PGothic" pitchFamily="34" charset="-128"/>
                <a:cs typeface="ＭＳ Ｐゴシック" charset="0"/>
              </a:defRPr>
            </a:lvl3pPr>
            <a:lvl4pPr algn="l" defTabSz="457200" rtl="0" eaLnBrk="1" fontAlgn="base" hangingPunct="1">
              <a:spcBef>
                <a:spcPct val="0"/>
              </a:spcBef>
              <a:spcAft>
                <a:spcPct val="0"/>
              </a:spcAft>
              <a:defRPr sz="3000">
                <a:solidFill>
                  <a:schemeClr val="tx1"/>
                </a:solidFill>
                <a:latin typeface="Times" charset="0"/>
                <a:ea typeface="MS PGothic" pitchFamily="34" charset="-128"/>
                <a:cs typeface="ＭＳ Ｐゴシック" charset="0"/>
              </a:defRPr>
            </a:lvl4pPr>
            <a:lvl5pPr algn="l" defTabSz="457200" rtl="0" eaLnBrk="1" fontAlgn="base" hangingPunct="1">
              <a:spcBef>
                <a:spcPct val="0"/>
              </a:spcBef>
              <a:spcAft>
                <a:spcPct val="0"/>
              </a:spcAft>
              <a:defRPr sz="3000">
                <a:solidFill>
                  <a:schemeClr val="tx1"/>
                </a:solidFill>
                <a:latin typeface="Times" charset="0"/>
                <a:ea typeface="MS PGothic" pitchFamily="34" charset="-128"/>
                <a:cs typeface="ＭＳ Ｐゴシック" charset="0"/>
              </a:defRPr>
            </a:lvl5pPr>
            <a:lvl6pPr marL="457200" algn="l" defTabSz="457200" rtl="0" eaLnBrk="1" fontAlgn="base" hangingPunct="1">
              <a:spcBef>
                <a:spcPct val="0"/>
              </a:spcBef>
              <a:spcAft>
                <a:spcPct val="0"/>
              </a:spcAft>
              <a:defRPr sz="3000">
                <a:solidFill>
                  <a:schemeClr val="tx1"/>
                </a:solidFill>
                <a:latin typeface="Times" charset="0"/>
                <a:ea typeface="ＭＳ Ｐゴシック" charset="0"/>
                <a:cs typeface="ＭＳ Ｐゴシック" charset="0"/>
              </a:defRPr>
            </a:lvl6pPr>
            <a:lvl7pPr marL="914400" algn="l" defTabSz="457200" rtl="0" eaLnBrk="1" fontAlgn="base" hangingPunct="1">
              <a:spcBef>
                <a:spcPct val="0"/>
              </a:spcBef>
              <a:spcAft>
                <a:spcPct val="0"/>
              </a:spcAft>
              <a:defRPr sz="3000">
                <a:solidFill>
                  <a:schemeClr val="tx1"/>
                </a:solidFill>
                <a:latin typeface="Times" charset="0"/>
                <a:ea typeface="ＭＳ Ｐゴシック" charset="0"/>
                <a:cs typeface="ＭＳ Ｐゴシック" charset="0"/>
              </a:defRPr>
            </a:lvl7pPr>
            <a:lvl8pPr marL="1371600" algn="l" defTabSz="457200" rtl="0" eaLnBrk="1" fontAlgn="base" hangingPunct="1">
              <a:spcBef>
                <a:spcPct val="0"/>
              </a:spcBef>
              <a:spcAft>
                <a:spcPct val="0"/>
              </a:spcAft>
              <a:defRPr sz="3000">
                <a:solidFill>
                  <a:schemeClr val="tx1"/>
                </a:solidFill>
                <a:latin typeface="Times" charset="0"/>
                <a:ea typeface="ＭＳ Ｐゴシック" charset="0"/>
                <a:cs typeface="ＭＳ Ｐゴシック" charset="0"/>
              </a:defRPr>
            </a:lvl8pPr>
            <a:lvl9pPr marL="1828800" algn="l" defTabSz="457200" rtl="0" eaLnBrk="1" fontAlgn="base" hangingPunct="1">
              <a:spcBef>
                <a:spcPct val="0"/>
              </a:spcBef>
              <a:spcAft>
                <a:spcPct val="0"/>
              </a:spcAft>
              <a:defRPr sz="3000">
                <a:solidFill>
                  <a:schemeClr val="tx1"/>
                </a:solidFill>
                <a:latin typeface="Times" charset="0"/>
                <a:ea typeface="ＭＳ Ｐゴシック" charset="0"/>
                <a:cs typeface="ＭＳ Ｐゴシック" charset="0"/>
              </a:defRPr>
            </a:lvl9pPr>
          </a:lstStyle>
          <a:p>
            <a:r>
              <a:rPr lang="de-DE" altLang="de-DE" sz="2800" dirty="0">
                <a:latin typeface="Times" charset="0"/>
              </a:rPr>
              <a:t>Betrieblicher Notfallplan: Information und Qualifikation der Belegschaft</a:t>
            </a:r>
            <a:endParaRPr lang="de-DE" sz="2800" dirty="0"/>
          </a:p>
        </p:txBody>
      </p:sp>
      <p:sp>
        <p:nvSpPr>
          <p:cNvPr id="11" name="Textfeld 1"/>
          <p:cNvSpPr txBox="1">
            <a:spLocks noChangeArrowheads="1"/>
          </p:cNvSpPr>
          <p:nvPr/>
        </p:nvSpPr>
        <p:spPr bwMode="auto">
          <a:xfrm>
            <a:off x="1116013" y="6484422"/>
            <a:ext cx="32400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sz="900" dirty="0">
                <a:latin typeface="Arial" pitchFamily="34" charset="0"/>
              </a:rPr>
              <a:t>Regierungspräsidium Stuttgart / VSC-Team</a:t>
            </a:r>
          </a:p>
        </p:txBody>
      </p:sp>
      <p:sp>
        <p:nvSpPr>
          <p:cNvPr id="4" name="Foliennummernplatzhalter 3">
            <a:extLst>
              <a:ext uri="{FF2B5EF4-FFF2-40B4-BE49-F238E27FC236}">
                <a16:creationId xmlns:a16="http://schemas.microsoft.com/office/drawing/2014/main" id="{2170DCAF-9291-418F-84B5-14958B798299}"/>
              </a:ext>
            </a:extLst>
          </p:cNvPr>
          <p:cNvSpPr>
            <a:spLocks noGrp="1"/>
          </p:cNvSpPr>
          <p:nvPr>
            <p:ph type="sldNum" sz="quarter" idx="11"/>
          </p:nvPr>
        </p:nvSpPr>
        <p:spPr/>
        <p:txBody>
          <a:bodyPr/>
          <a:lstStyle/>
          <a:p>
            <a:fld id="{3246854A-F06E-4786-B7B9-1D37875D3E50}" type="slidenum">
              <a:rPr lang="de-DE" altLang="de-DE" smtClean="0"/>
              <a:pPr/>
              <a:t>69</a:t>
            </a:fld>
            <a:endParaRPr lang="de-DE" altLang="de-DE" dirty="0"/>
          </a:p>
        </p:txBody>
      </p:sp>
    </p:spTree>
    <p:extLst>
      <p:ext uri="{BB962C8B-B14F-4D97-AF65-F5344CB8AC3E}">
        <p14:creationId xmlns:p14="http://schemas.microsoft.com/office/powerpoint/2010/main" val="31767460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68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68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168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16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el 6"/>
          <p:cNvSpPr>
            <a:spLocks noGrp="1"/>
          </p:cNvSpPr>
          <p:nvPr>
            <p:ph type="title"/>
          </p:nvPr>
        </p:nvSpPr>
        <p:spPr>
          <a:xfrm>
            <a:off x="1116013" y="692150"/>
            <a:ext cx="7632700" cy="1263650"/>
          </a:xfrm>
        </p:spPr>
        <p:txBody>
          <a:bodyPr/>
          <a:lstStyle/>
          <a:p>
            <a:pPr eaLnBrk="1" hangingPunct="1"/>
            <a:r>
              <a:rPr lang="de-DE" altLang="de-DE">
                <a:latin typeface="Times" charset="0"/>
              </a:rPr>
              <a:t>Hochwasserrisiko in Baden-Württemberg</a:t>
            </a:r>
          </a:p>
        </p:txBody>
      </p:sp>
      <p:sp>
        <p:nvSpPr>
          <p:cNvPr id="117763" name="Datumsplatzhalt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900"/>
              </a:spcBef>
              <a:buFont typeface="Arial" pitchFamily="34" charset="0"/>
              <a:buChar char="•"/>
              <a:defRPr sz="2000">
                <a:solidFill>
                  <a:schemeClr val="tx1"/>
                </a:solidFill>
                <a:latin typeface="Times" charset="0"/>
                <a:ea typeface="MS PGothic" pitchFamily="34" charset="-128"/>
              </a:defRPr>
            </a:lvl1pPr>
            <a:lvl2pPr marL="742950" indent="-285750" eaLnBrk="0" hangingPunct="0">
              <a:buFont typeface="Arial" pitchFamily="34" charset="0"/>
              <a:buChar char="–"/>
              <a:defRPr sz="2000">
                <a:solidFill>
                  <a:schemeClr val="tx1"/>
                </a:solidFill>
                <a:latin typeface="Times" charset="0"/>
                <a:ea typeface="MS PGothic" pitchFamily="34" charset="-128"/>
              </a:defRPr>
            </a:lvl2pPr>
            <a:lvl3pPr marL="1143000" indent="-228600" eaLnBrk="0" hangingPunct="0">
              <a:buFont typeface="Arial" pitchFamily="34" charset="0"/>
              <a:buChar char="•"/>
              <a:defRPr sz="2000">
                <a:solidFill>
                  <a:schemeClr val="tx1"/>
                </a:solidFill>
                <a:latin typeface="Times" charset="0"/>
                <a:ea typeface="MS PGothic" pitchFamily="34" charset="-128"/>
              </a:defRPr>
            </a:lvl3pPr>
            <a:lvl4pPr marL="1600200" indent="-228600" eaLnBrk="0" hangingPunct="0">
              <a:buFont typeface="Arial" pitchFamily="34" charset="0"/>
              <a:buChar char="–"/>
              <a:defRPr sz="2000">
                <a:solidFill>
                  <a:schemeClr val="tx1"/>
                </a:solidFill>
                <a:latin typeface="Times" charset="0"/>
                <a:ea typeface="MS PGothic" pitchFamily="34" charset="-128"/>
              </a:defRPr>
            </a:lvl4pPr>
            <a:lvl5pPr marL="2057400" indent="-228600" eaLnBrk="0" hangingPunct="0">
              <a:buFont typeface="Arial" pitchFamily="34" charset="0"/>
              <a:buChar char="»"/>
              <a:defRPr sz="2000">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9pPr>
          </a:lstStyle>
          <a:p>
            <a:pPr eaLnBrk="1" hangingPunct="1">
              <a:spcBef>
                <a:spcPct val="0"/>
              </a:spcBef>
              <a:buFontTx/>
              <a:buNone/>
            </a:pPr>
            <a:fld id="{CA6D6627-4264-45F3-A78A-8F7B3564C418}" type="datetime1">
              <a:rPr lang="de-DE" altLang="de-DE" sz="1000" smtClean="0">
                <a:solidFill>
                  <a:srgbClr val="000000"/>
                </a:solidFill>
                <a:latin typeface="Arial" pitchFamily="34" charset="0"/>
              </a:rPr>
              <a:pPr eaLnBrk="1" hangingPunct="1">
                <a:spcBef>
                  <a:spcPct val="0"/>
                </a:spcBef>
                <a:buFontTx/>
                <a:buNone/>
              </a:pPr>
              <a:t>22.09.2023</a:t>
            </a:fld>
            <a:endParaRPr lang="de-DE" altLang="de-DE" sz="1000">
              <a:solidFill>
                <a:srgbClr val="000000"/>
              </a:solidFill>
              <a:latin typeface="Arial" pitchFamily="34" charset="0"/>
            </a:endParaRPr>
          </a:p>
        </p:txBody>
      </p:sp>
      <p:sp>
        <p:nvSpPr>
          <p:cNvPr id="117764" name="Foliennummernplatzhalter 5"/>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900"/>
              </a:spcBef>
              <a:buFont typeface="Arial" pitchFamily="34" charset="0"/>
              <a:buChar char="•"/>
              <a:defRPr sz="2000">
                <a:solidFill>
                  <a:schemeClr val="tx1"/>
                </a:solidFill>
                <a:latin typeface="Times" charset="0"/>
                <a:ea typeface="MS PGothic" pitchFamily="34" charset="-128"/>
              </a:defRPr>
            </a:lvl1pPr>
            <a:lvl2pPr marL="742950" indent="-285750" eaLnBrk="0" hangingPunct="0">
              <a:buFont typeface="Arial" pitchFamily="34" charset="0"/>
              <a:buChar char="–"/>
              <a:defRPr sz="2000">
                <a:solidFill>
                  <a:schemeClr val="tx1"/>
                </a:solidFill>
                <a:latin typeface="Times" charset="0"/>
                <a:ea typeface="MS PGothic" pitchFamily="34" charset="-128"/>
              </a:defRPr>
            </a:lvl2pPr>
            <a:lvl3pPr marL="1143000" indent="-228600" eaLnBrk="0" hangingPunct="0">
              <a:buFont typeface="Arial" pitchFamily="34" charset="0"/>
              <a:buChar char="•"/>
              <a:defRPr sz="2000">
                <a:solidFill>
                  <a:schemeClr val="tx1"/>
                </a:solidFill>
                <a:latin typeface="Times" charset="0"/>
                <a:ea typeface="MS PGothic" pitchFamily="34" charset="-128"/>
              </a:defRPr>
            </a:lvl3pPr>
            <a:lvl4pPr marL="1600200" indent="-228600" eaLnBrk="0" hangingPunct="0">
              <a:buFont typeface="Arial" pitchFamily="34" charset="0"/>
              <a:buChar char="–"/>
              <a:defRPr sz="2000">
                <a:solidFill>
                  <a:schemeClr val="tx1"/>
                </a:solidFill>
                <a:latin typeface="Times" charset="0"/>
                <a:ea typeface="MS PGothic" pitchFamily="34" charset="-128"/>
              </a:defRPr>
            </a:lvl4pPr>
            <a:lvl5pPr marL="2057400" indent="-228600" eaLnBrk="0" hangingPunct="0">
              <a:buFont typeface="Arial" pitchFamily="34" charset="0"/>
              <a:buChar char="»"/>
              <a:defRPr sz="2000">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9pPr>
          </a:lstStyle>
          <a:p>
            <a:pPr eaLnBrk="1" hangingPunct="1">
              <a:spcBef>
                <a:spcPct val="0"/>
              </a:spcBef>
              <a:buFontTx/>
              <a:buNone/>
            </a:pPr>
            <a:fld id="{AEFFAB79-C544-4969-A99A-87782EEFF127}" type="slidenum">
              <a:rPr lang="de-DE" altLang="de-DE" sz="1000" smtClean="0">
                <a:solidFill>
                  <a:srgbClr val="000000"/>
                </a:solidFill>
                <a:latin typeface="Arial" pitchFamily="34" charset="0"/>
              </a:rPr>
              <a:pPr eaLnBrk="1" hangingPunct="1">
                <a:spcBef>
                  <a:spcPct val="0"/>
                </a:spcBef>
                <a:buFontTx/>
                <a:buNone/>
              </a:pPr>
              <a:t>7</a:t>
            </a:fld>
            <a:endParaRPr lang="de-DE" altLang="de-DE" sz="1000">
              <a:solidFill>
                <a:srgbClr val="000000"/>
              </a:solidFill>
              <a:latin typeface="Arial" pitchFamily="34" charset="0"/>
            </a:endParaRPr>
          </a:p>
        </p:txBody>
      </p:sp>
      <p:sp>
        <p:nvSpPr>
          <p:cNvPr id="117766" name="Textfeld 7"/>
          <p:cNvSpPr txBox="1">
            <a:spLocks noChangeArrowheads="1"/>
          </p:cNvSpPr>
          <p:nvPr/>
        </p:nvSpPr>
        <p:spPr bwMode="auto">
          <a:xfrm>
            <a:off x="1116013" y="1916113"/>
            <a:ext cx="3959225"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ts val="900"/>
              </a:spcBef>
              <a:buFont typeface="Arial" pitchFamily="34" charset="0"/>
              <a:buChar char="•"/>
              <a:defRPr sz="2000">
                <a:solidFill>
                  <a:schemeClr val="tx1"/>
                </a:solidFill>
                <a:latin typeface="Times" charset="0"/>
                <a:ea typeface="MS PGothic" pitchFamily="34" charset="-128"/>
              </a:defRPr>
            </a:lvl1pPr>
            <a:lvl2pPr marL="742950" indent="-285750" eaLnBrk="0" hangingPunct="0">
              <a:buFont typeface="Arial" pitchFamily="34" charset="0"/>
              <a:buChar char="–"/>
              <a:defRPr sz="2000">
                <a:solidFill>
                  <a:schemeClr val="tx1"/>
                </a:solidFill>
                <a:latin typeface="Times" charset="0"/>
                <a:ea typeface="MS PGothic" pitchFamily="34" charset="-128"/>
              </a:defRPr>
            </a:lvl2pPr>
            <a:lvl3pPr marL="1143000" indent="-228600" eaLnBrk="0" hangingPunct="0">
              <a:buFont typeface="Arial" pitchFamily="34" charset="0"/>
              <a:buChar char="•"/>
              <a:defRPr sz="2000">
                <a:solidFill>
                  <a:schemeClr val="tx1"/>
                </a:solidFill>
                <a:latin typeface="Times" charset="0"/>
                <a:ea typeface="MS PGothic" pitchFamily="34" charset="-128"/>
              </a:defRPr>
            </a:lvl3pPr>
            <a:lvl4pPr marL="1600200" indent="-228600" eaLnBrk="0" hangingPunct="0">
              <a:buFont typeface="Arial" pitchFamily="34" charset="0"/>
              <a:buChar char="–"/>
              <a:defRPr sz="2000">
                <a:solidFill>
                  <a:schemeClr val="tx1"/>
                </a:solidFill>
                <a:latin typeface="Times" charset="0"/>
                <a:ea typeface="MS PGothic" pitchFamily="34" charset="-128"/>
              </a:defRPr>
            </a:lvl4pPr>
            <a:lvl5pPr marL="2057400" indent="-228600" eaLnBrk="0" hangingPunct="0">
              <a:buFont typeface="Arial" pitchFamily="34" charset="0"/>
              <a:buChar char="»"/>
              <a:defRPr sz="2000">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9pPr>
          </a:lstStyle>
          <a:p>
            <a:pPr eaLnBrk="1" hangingPunct="1">
              <a:spcBef>
                <a:spcPct val="0"/>
              </a:spcBef>
              <a:buFontTx/>
              <a:buNone/>
            </a:pPr>
            <a:r>
              <a:rPr lang="de-DE" altLang="de-DE" sz="1600" dirty="0">
                <a:solidFill>
                  <a:prstClr val="black"/>
                </a:solidFill>
                <a:cs typeface="Tahoma" pitchFamily="34" charset="0"/>
              </a:rPr>
              <a:t>Siedlungsfläche in Baden-Württemberg: 234.768 ha</a:t>
            </a:r>
          </a:p>
          <a:p>
            <a:pPr eaLnBrk="1" hangingPunct="1">
              <a:spcBef>
                <a:spcPct val="0"/>
              </a:spcBef>
              <a:buFontTx/>
              <a:buNone/>
            </a:pPr>
            <a:endParaRPr lang="de-DE" altLang="de-DE" sz="1600" dirty="0">
              <a:solidFill>
                <a:prstClr val="black"/>
              </a:solidFill>
              <a:cs typeface="Tahoma" pitchFamily="34" charset="0"/>
            </a:endParaRPr>
          </a:p>
          <a:p>
            <a:pPr marL="285750" indent="-285750" eaLnBrk="1" hangingPunct="1">
              <a:spcBef>
                <a:spcPct val="0"/>
              </a:spcBef>
            </a:pPr>
            <a:r>
              <a:rPr lang="de-DE" altLang="de-DE" sz="1600" dirty="0">
                <a:solidFill>
                  <a:prstClr val="black"/>
                </a:solidFill>
                <a:cs typeface="Tahoma" pitchFamily="34" charset="0"/>
              </a:rPr>
              <a:t>Betroffene Siedlungsfläche bei HQ10: </a:t>
            </a:r>
            <a:br>
              <a:rPr lang="de-DE" altLang="de-DE" sz="1600" dirty="0">
                <a:solidFill>
                  <a:prstClr val="black"/>
                </a:solidFill>
                <a:cs typeface="Tahoma" pitchFamily="34" charset="0"/>
              </a:rPr>
            </a:br>
            <a:r>
              <a:rPr lang="de-DE" altLang="de-DE" sz="1600" dirty="0">
                <a:solidFill>
                  <a:prstClr val="black"/>
                </a:solidFill>
                <a:cs typeface="Tahoma" pitchFamily="34" charset="0"/>
              </a:rPr>
              <a:t>1.250 ha (ca. 0,5 %) , </a:t>
            </a:r>
            <a:r>
              <a:rPr lang="de-DE" altLang="de-DE" sz="1600" dirty="0">
                <a:solidFill>
                  <a:srgbClr val="0070C0"/>
                </a:solidFill>
                <a:cs typeface="Tahoma" pitchFamily="34" charset="0"/>
              </a:rPr>
              <a:t>898 Kommunen</a:t>
            </a:r>
          </a:p>
          <a:p>
            <a:pPr marL="285750" indent="-285750" eaLnBrk="1" hangingPunct="1">
              <a:spcBef>
                <a:spcPct val="0"/>
              </a:spcBef>
            </a:pPr>
            <a:endParaRPr lang="de-DE" altLang="de-DE" sz="1600" dirty="0">
              <a:solidFill>
                <a:srgbClr val="0070C0"/>
              </a:solidFill>
              <a:cs typeface="Tahoma" pitchFamily="34" charset="0"/>
            </a:endParaRPr>
          </a:p>
          <a:p>
            <a:pPr marL="285750" indent="-285750" eaLnBrk="1" hangingPunct="1">
              <a:spcBef>
                <a:spcPct val="0"/>
              </a:spcBef>
            </a:pPr>
            <a:r>
              <a:rPr lang="de-DE" altLang="de-DE" sz="1600" dirty="0">
                <a:solidFill>
                  <a:prstClr val="black"/>
                </a:solidFill>
                <a:cs typeface="Tahoma" pitchFamily="34" charset="0"/>
              </a:rPr>
              <a:t>Betroffene Siedlungsfläche bei HQ100: 4.816 ha (ca. 2,1 %), </a:t>
            </a:r>
            <a:r>
              <a:rPr lang="de-DE" altLang="de-DE" sz="1600" dirty="0">
                <a:solidFill>
                  <a:srgbClr val="0070C0"/>
                </a:solidFill>
                <a:cs typeface="Tahoma" pitchFamily="34" charset="0"/>
              </a:rPr>
              <a:t>910 Kommunen</a:t>
            </a:r>
          </a:p>
          <a:p>
            <a:pPr eaLnBrk="1" hangingPunct="1">
              <a:spcBef>
                <a:spcPct val="0"/>
              </a:spcBef>
              <a:buNone/>
            </a:pPr>
            <a:endParaRPr lang="de-DE" altLang="de-DE" sz="1600" dirty="0">
              <a:solidFill>
                <a:srgbClr val="0070C0"/>
              </a:solidFill>
              <a:cs typeface="Tahoma" pitchFamily="34" charset="0"/>
            </a:endParaRPr>
          </a:p>
          <a:p>
            <a:pPr marL="285750" indent="-285750" eaLnBrk="1" hangingPunct="1">
              <a:spcBef>
                <a:spcPct val="0"/>
              </a:spcBef>
            </a:pPr>
            <a:r>
              <a:rPr lang="de-DE" altLang="de-DE" sz="1600" dirty="0">
                <a:solidFill>
                  <a:prstClr val="black"/>
                </a:solidFill>
                <a:cs typeface="Tahoma" pitchFamily="34" charset="0"/>
              </a:rPr>
              <a:t>Betroffene Siedlungsfläche bei </a:t>
            </a:r>
            <a:r>
              <a:rPr lang="de-DE" altLang="de-DE" sz="1600" dirty="0" err="1">
                <a:solidFill>
                  <a:prstClr val="black"/>
                </a:solidFill>
                <a:cs typeface="Tahoma" pitchFamily="34" charset="0"/>
              </a:rPr>
              <a:t>HQextrem</a:t>
            </a:r>
            <a:r>
              <a:rPr lang="de-DE" altLang="de-DE" sz="1600" dirty="0">
                <a:solidFill>
                  <a:prstClr val="black"/>
                </a:solidFill>
                <a:cs typeface="Tahoma" pitchFamily="34" charset="0"/>
              </a:rPr>
              <a:t>: 16.790 ha (Ca. 7,2%), </a:t>
            </a:r>
            <a:r>
              <a:rPr lang="de-DE" altLang="de-DE" sz="1600" dirty="0">
                <a:solidFill>
                  <a:srgbClr val="0070C0"/>
                </a:solidFill>
                <a:cs typeface="Tahoma" pitchFamily="34" charset="0"/>
              </a:rPr>
              <a:t>935 Kommunen</a:t>
            </a:r>
          </a:p>
          <a:p>
            <a:pPr algn="r" eaLnBrk="1" hangingPunct="1">
              <a:spcBef>
                <a:spcPct val="0"/>
              </a:spcBef>
              <a:buFontTx/>
              <a:buNone/>
            </a:pPr>
            <a:endParaRPr lang="de-DE" altLang="de-DE" sz="1200" dirty="0">
              <a:solidFill>
                <a:prstClr val="black"/>
              </a:solidFill>
              <a:latin typeface="Tahoma" pitchFamily="34" charset="0"/>
              <a:cs typeface="Tahoma" pitchFamily="34" charset="0"/>
            </a:endParaRPr>
          </a:p>
          <a:p>
            <a:pPr algn="r" eaLnBrk="1" hangingPunct="1">
              <a:spcBef>
                <a:spcPct val="0"/>
              </a:spcBef>
              <a:buFontTx/>
              <a:buNone/>
            </a:pPr>
            <a:endParaRPr lang="de-DE" altLang="de-DE" sz="1200" dirty="0">
              <a:solidFill>
                <a:prstClr val="black"/>
              </a:solidFill>
              <a:latin typeface="Tahoma" pitchFamily="34" charset="0"/>
              <a:cs typeface="Tahoma" pitchFamily="34" charset="0"/>
            </a:endParaRPr>
          </a:p>
          <a:p>
            <a:pPr algn="r" eaLnBrk="1" hangingPunct="1">
              <a:spcBef>
                <a:spcPct val="0"/>
              </a:spcBef>
              <a:buFontTx/>
              <a:buNone/>
            </a:pPr>
            <a:endParaRPr lang="de-DE" altLang="de-DE" sz="1200" dirty="0">
              <a:solidFill>
                <a:prstClr val="black"/>
              </a:solidFill>
              <a:latin typeface="Tahoma" pitchFamily="34" charset="0"/>
              <a:cs typeface="Tahoma" pitchFamily="34" charset="0"/>
            </a:endParaRPr>
          </a:p>
          <a:p>
            <a:pPr algn="r" eaLnBrk="1" hangingPunct="1">
              <a:spcBef>
                <a:spcPct val="0"/>
              </a:spcBef>
              <a:buFontTx/>
              <a:buNone/>
            </a:pPr>
            <a:endParaRPr lang="de-DE" altLang="de-DE" sz="1200" dirty="0">
              <a:solidFill>
                <a:prstClr val="black"/>
              </a:solidFill>
              <a:latin typeface="Tahoma" pitchFamily="34" charset="0"/>
              <a:cs typeface="Tahoma" pitchFamily="34" charset="0"/>
            </a:endParaRPr>
          </a:p>
          <a:p>
            <a:pPr algn="r" eaLnBrk="1" hangingPunct="1">
              <a:spcBef>
                <a:spcPct val="0"/>
              </a:spcBef>
              <a:buFontTx/>
              <a:buNone/>
            </a:pPr>
            <a:endParaRPr lang="de-DE" altLang="de-DE" sz="1200" dirty="0">
              <a:solidFill>
                <a:prstClr val="black"/>
              </a:solidFill>
              <a:latin typeface="Tahoma" pitchFamily="34" charset="0"/>
              <a:cs typeface="Tahoma" pitchFamily="34" charset="0"/>
            </a:endParaRPr>
          </a:p>
          <a:p>
            <a:pPr algn="r" eaLnBrk="1" hangingPunct="1">
              <a:spcBef>
                <a:spcPct val="0"/>
              </a:spcBef>
              <a:buNone/>
            </a:pPr>
            <a:r>
              <a:rPr lang="de-DE" altLang="de-DE" sz="1200" dirty="0"/>
              <a:t>(Stand 2020)</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38935" y="1772816"/>
            <a:ext cx="3178448" cy="4491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60542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7"/>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434432" y="1666800"/>
            <a:ext cx="4275137" cy="4629150"/>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6" name="Titel 1"/>
          <p:cNvSpPr txBox="1">
            <a:spLocks/>
          </p:cNvSpPr>
          <p:nvPr/>
        </p:nvSpPr>
        <p:spPr bwMode="auto">
          <a:xfrm>
            <a:off x="539750" y="764704"/>
            <a:ext cx="8496746" cy="10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spcBef>
                <a:spcPct val="0"/>
              </a:spcBef>
              <a:spcAft>
                <a:spcPct val="0"/>
              </a:spcAft>
              <a:defRPr sz="3000" kern="1200">
                <a:solidFill>
                  <a:schemeClr val="tx1"/>
                </a:solidFill>
                <a:latin typeface="Times"/>
                <a:ea typeface="MS PGothic" pitchFamily="34" charset="-128"/>
                <a:cs typeface="ＭＳ Ｐゴシック" charset="0"/>
              </a:defRPr>
            </a:lvl1pPr>
            <a:lvl2pPr algn="l" defTabSz="457200" rtl="0" eaLnBrk="1" fontAlgn="base" hangingPunct="1">
              <a:spcBef>
                <a:spcPct val="0"/>
              </a:spcBef>
              <a:spcAft>
                <a:spcPct val="0"/>
              </a:spcAft>
              <a:defRPr sz="3000">
                <a:solidFill>
                  <a:schemeClr val="tx1"/>
                </a:solidFill>
                <a:latin typeface="Times" charset="0"/>
                <a:ea typeface="MS PGothic" pitchFamily="34" charset="-128"/>
                <a:cs typeface="ＭＳ Ｐゴシック" charset="0"/>
              </a:defRPr>
            </a:lvl2pPr>
            <a:lvl3pPr algn="l" defTabSz="457200" rtl="0" eaLnBrk="1" fontAlgn="base" hangingPunct="1">
              <a:spcBef>
                <a:spcPct val="0"/>
              </a:spcBef>
              <a:spcAft>
                <a:spcPct val="0"/>
              </a:spcAft>
              <a:defRPr sz="3000">
                <a:solidFill>
                  <a:schemeClr val="tx1"/>
                </a:solidFill>
                <a:latin typeface="Times" charset="0"/>
                <a:ea typeface="MS PGothic" pitchFamily="34" charset="-128"/>
                <a:cs typeface="ＭＳ Ｐゴシック" charset="0"/>
              </a:defRPr>
            </a:lvl3pPr>
            <a:lvl4pPr algn="l" defTabSz="457200" rtl="0" eaLnBrk="1" fontAlgn="base" hangingPunct="1">
              <a:spcBef>
                <a:spcPct val="0"/>
              </a:spcBef>
              <a:spcAft>
                <a:spcPct val="0"/>
              </a:spcAft>
              <a:defRPr sz="3000">
                <a:solidFill>
                  <a:schemeClr val="tx1"/>
                </a:solidFill>
                <a:latin typeface="Times" charset="0"/>
                <a:ea typeface="MS PGothic" pitchFamily="34" charset="-128"/>
                <a:cs typeface="ＭＳ Ｐゴシック" charset="0"/>
              </a:defRPr>
            </a:lvl4pPr>
            <a:lvl5pPr algn="l" defTabSz="457200" rtl="0" eaLnBrk="1" fontAlgn="base" hangingPunct="1">
              <a:spcBef>
                <a:spcPct val="0"/>
              </a:spcBef>
              <a:spcAft>
                <a:spcPct val="0"/>
              </a:spcAft>
              <a:defRPr sz="3000">
                <a:solidFill>
                  <a:schemeClr val="tx1"/>
                </a:solidFill>
                <a:latin typeface="Times" charset="0"/>
                <a:ea typeface="MS PGothic" pitchFamily="34" charset="-128"/>
                <a:cs typeface="ＭＳ Ｐゴシック" charset="0"/>
              </a:defRPr>
            </a:lvl5pPr>
            <a:lvl6pPr marL="457200" algn="l" defTabSz="457200" rtl="0" eaLnBrk="1" fontAlgn="base" hangingPunct="1">
              <a:spcBef>
                <a:spcPct val="0"/>
              </a:spcBef>
              <a:spcAft>
                <a:spcPct val="0"/>
              </a:spcAft>
              <a:defRPr sz="3000">
                <a:solidFill>
                  <a:schemeClr val="tx1"/>
                </a:solidFill>
                <a:latin typeface="Times" charset="0"/>
                <a:ea typeface="ＭＳ Ｐゴシック" charset="0"/>
                <a:cs typeface="ＭＳ Ｐゴシック" charset="0"/>
              </a:defRPr>
            </a:lvl6pPr>
            <a:lvl7pPr marL="914400" algn="l" defTabSz="457200" rtl="0" eaLnBrk="1" fontAlgn="base" hangingPunct="1">
              <a:spcBef>
                <a:spcPct val="0"/>
              </a:spcBef>
              <a:spcAft>
                <a:spcPct val="0"/>
              </a:spcAft>
              <a:defRPr sz="3000">
                <a:solidFill>
                  <a:schemeClr val="tx1"/>
                </a:solidFill>
                <a:latin typeface="Times" charset="0"/>
                <a:ea typeface="ＭＳ Ｐゴシック" charset="0"/>
                <a:cs typeface="ＭＳ Ｐゴシック" charset="0"/>
              </a:defRPr>
            </a:lvl7pPr>
            <a:lvl8pPr marL="1371600" algn="l" defTabSz="457200" rtl="0" eaLnBrk="1" fontAlgn="base" hangingPunct="1">
              <a:spcBef>
                <a:spcPct val="0"/>
              </a:spcBef>
              <a:spcAft>
                <a:spcPct val="0"/>
              </a:spcAft>
              <a:defRPr sz="3000">
                <a:solidFill>
                  <a:schemeClr val="tx1"/>
                </a:solidFill>
                <a:latin typeface="Times" charset="0"/>
                <a:ea typeface="ＭＳ Ｐゴシック" charset="0"/>
                <a:cs typeface="ＭＳ Ｐゴシック" charset="0"/>
              </a:defRPr>
            </a:lvl8pPr>
            <a:lvl9pPr marL="1828800" algn="l" defTabSz="457200" rtl="0" eaLnBrk="1" fontAlgn="base" hangingPunct="1">
              <a:spcBef>
                <a:spcPct val="0"/>
              </a:spcBef>
              <a:spcAft>
                <a:spcPct val="0"/>
              </a:spcAft>
              <a:defRPr sz="3000">
                <a:solidFill>
                  <a:schemeClr val="tx1"/>
                </a:solidFill>
                <a:latin typeface="Times" charset="0"/>
                <a:ea typeface="ＭＳ Ｐゴシック" charset="0"/>
                <a:cs typeface="ＭＳ Ｐゴシック" charset="0"/>
              </a:defRPr>
            </a:lvl9pPr>
          </a:lstStyle>
          <a:p>
            <a:r>
              <a:rPr lang="de-DE" altLang="de-DE" sz="2800" dirty="0">
                <a:latin typeface="Times" charset="0"/>
              </a:rPr>
              <a:t>Betrieblicher Notfallplan: Hochwasserübung</a:t>
            </a:r>
            <a:endParaRPr lang="de-DE" sz="2800" dirty="0"/>
          </a:p>
        </p:txBody>
      </p:sp>
      <p:sp>
        <p:nvSpPr>
          <p:cNvPr id="7" name="Textfeld 1"/>
          <p:cNvSpPr txBox="1">
            <a:spLocks noChangeArrowheads="1"/>
          </p:cNvSpPr>
          <p:nvPr/>
        </p:nvSpPr>
        <p:spPr bwMode="auto">
          <a:xfrm>
            <a:off x="1116013" y="6484422"/>
            <a:ext cx="32400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sz="900" dirty="0">
                <a:latin typeface="Arial" pitchFamily="34" charset="0"/>
              </a:rPr>
              <a:t>Regierungspräsidium Stuttgart / VSC-Team</a:t>
            </a:r>
          </a:p>
        </p:txBody>
      </p:sp>
      <p:sp>
        <p:nvSpPr>
          <p:cNvPr id="4" name="Foliennummernplatzhalter 3">
            <a:extLst>
              <a:ext uri="{FF2B5EF4-FFF2-40B4-BE49-F238E27FC236}">
                <a16:creationId xmlns:a16="http://schemas.microsoft.com/office/drawing/2014/main" id="{6D390BFD-C23A-4552-9745-B5131CBEB381}"/>
              </a:ext>
            </a:extLst>
          </p:cNvPr>
          <p:cNvSpPr>
            <a:spLocks noGrp="1"/>
          </p:cNvSpPr>
          <p:nvPr>
            <p:ph type="sldNum" sz="quarter" idx="11"/>
          </p:nvPr>
        </p:nvSpPr>
        <p:spPr/>
        <p:txBody>
          <a:bodyPr/>
          <a:lstStyle/>
          <a:p>
            <a:fld id="{3246854A-F06E-4786-B7B9-1D37875D3E50}" type="slidenum">
              <a:rPr lang="de-DE" altLang="de-DE" smtClean="0"/>
              <a:pPr/>
              <a:t>70</a:t>
            </a:fld>
            <a:endParaRPr lang="de-DE" altLang="de-DE" dirty="0"/>
          </a:p>
        </p:txBody>
      </p:sp>
    </p:spTree>
    <p:extLst>
      <p:ext uri="{BB962C8B-B14F-4D97-AF65-F5344CB8AC3E}">
        <p14:creationId xmlns:p14="http://schemas.microsoft.com/office/powerpoint/2010/main" val="15966674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t>Vertiefungsmaterial</a:t>
            </a:r>
          </a:p>
        </p:txBody>
      </p:sp>
      <p:sp>
        <p:nvSpPr>
          <p:cNvPr id="3" name="Untertitel 2"/>
          <p:cNvSpPr>
            <a:spLocks noGrp="1"/>
          </p:cNvSpPr>
          <p:nvPr>
            <p:ph type="subTitle" idx="1"/>
          </p:nvPr>
        </p:nvSpPr>
        <p:spPr/>
        <p:txBody>
          <a:bodyPr/>
          <a:lstStyle/>
          <a:p>
            <a:r>
              <a:rPr lang="de-DE" dirty="0"/>
              <a:t>Checklisten zur Vorbereitung</a:t>
            </a:r>
          </a:p>
          <a:p>
            <a:r>
              <a:rPr lang="de-DE" dirty="0"/>
              <a:t>des Hochwasser-Notfallplans</a:t>
            </a:r>
          </a:p>
        </p:txBody>
      </p:sp>
      <p:pic>
        <p:nvPicPr>
          <p:cNvPr id="4098" name="Picture 2" descr="Z:\TD\Spaces\099 VSC Vorlagen\VSC-Team Grafiken\Bikablo Sammlung\Liste Projekt.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08304" y="3590090"/>
            <a:ext cx="1728192" cy="2211462"/>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1"/>
          <p:cNvSpPr txBox="1">
            <a:spLocks noChangeArrowheads="1"/>
          </p:cNvSpPr>
          <p:nvPr/>
        </p:nvSpPr>
        <p:spPr bwMode="auto">
          <a:xfrm>
            <a:off x="1116013" y="6484422"/>
            <a:ext cx="32400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sz="900" dirty="0">
                <a:latin typeface="Arial" pitchFamily="34" charset="0"/>
              </a:rPr>
              <a:t>Regierungspräsidium Stuttgart / VSC-Team</a:t>
            </a:r>
          </a:p>
        </p:txBody>
      </p:sp>
    </p:spTree>
    <p:extLst>
      <p:ext uri="{BB962C8B-B14F-4D97-AF65-F5344CB8AC3E}">
        <p14:creationId xmlns:p14="http://schemas.microsoft.com/office/powerpoint/2010/main" val="42150442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el 6"/>
          <p:cNvSpPr>
            <a:spLocks noGrp="1"/>
          </p:cNvSpPr>
          <p:nvPr>
            <p:ph type="title"/>
          </p:nvPr>
        </p:nvSpPr>
        <p:spPr/>
        <p:txBody>
          <a:bodyPr/>
          <a:lstStyle/>
          <a:p>
            <a:pPr eaLnBrk="1" hangingPunct="1"/>
            <a:r>
              <a:rPr lang="de-DE" altLang="de-DE" dirty="0">
                <a:latin typeface="Times" charset="0"/>
              </a:rPr>
              <a:t>Worauf sollten Sie Ihre Kommune </a:t>
            </a:r>
            <a:br>
              <a:rPr lang="de-DE" altLang="de-DE" dirty="0">
                <a:latin typeface="Times" charset="0"/>
              </a:rPr>
            </a:br>
            <a:r>
              <a:rPr lang="de-DE" altLang="de-DE" dirty="0">
                <a:latin typeface="Times" charset="0"/>
              </a:rPr>
              <a:t>im Vorfeld ansprechen?</a:t>
            </a:r>
          </a:p>
        </p:txBody>
      </p:sp>
      <p:graphicFrame>
        <p:nvGraphicFramePr>
          <p:cNvPr id="6" name="Tabelle 5"/>
          <p:cNvGraphicFramePr>
            <a:graphicFrameLocks noGrp="1"/>
          </p:cNvGraphicFramePr>
          <p:nvPr>
            <p:extLst>
              <p:ext uri="{D42A27DB-BD31-4B8C-83A1-F6EECF244321}">
                <p14:modId xmlns:p14="http://schemas.microsoft.com/office/powerpoint/2010/main" val="1468443089"/>
              </p:ext>
            </p:extLst>
          </p:nvPr>
        </p:nvGraphicFramePr>
        <p:xfrm>
          <a:off x="1116013" y="2044203"/>
          <a:ext cx="7632700" cy="2312320"/>
        </p:xfrm>
        <a:graphic>
          <a:graphicData uri="http://schemas.openxmlformats.org/drawingml/2006/table">
            <a:tbl>
              <a:tblPr/>
              <a:tblGrid>
                <a:gridCol w="5327650">
                  <a:extLst>
                    <a:ext uri="{9D8B030D-6E8A-4147-A177-3AD203B41FA5}">
                      <a16:colId xmlns:a16="http://schemas.microsoft.com/office/drawing/2014/main" val="20000"/>
                    </a:ext>
                  </a:extLst>
                </a:gridCol>
                <a:gridCol w="504825">
                  <a:extLst>
                    <a:ext uri="{9D8B030D-6E8A-4147-A177-3AD203B41FA5}">
                      <a16:colId xmlns:a16="http://schemas.microsoft.com/office/drawing/2014/main" val="20001"/>
                    </a:ext>
                  </a:extLst>
                </a:gridCol>
                <a:gridCol w="503237">
                  <a:extLst>
                    <a:ext uri="{9D8B030D-6E8A-4147-A177-3AD203B41FA5}">
                      <a16:colId xmlns:a16="http://schemas.microsoft.com/office/drawing/2014/main" val="20002"/>
                    </a:ext>
                  </a:extLst>
                </a:gridCol>
                <a:gridCol w="1296988">
                  <a:extLst>
                    <a:ext uri="{9D8B030D-6E8A-4147-A177-3AD203B41FA5}">
                      <a16:colId xmlns:a16="http://schemas.microsoft.com/office/drawing/2014/main" val="20003"/>
                    </a:ext>
                  </a:extLst>
                </a:gridCol>
              </a:tblGrid>
              <a:tr h="449262">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1" i="0" u="none" strike="noStrike" cap="none" normalizeH="0" baseline="0" dirty="0">
                          <a:ln>
                            <a:noFill/>
                          </a:ln>
                          <a:solidFill>
                            <a:srgbClr val="FFFFFF"/>
                          </a:solidFill>
                          <a:effectLst/>
                          <a:latin typeface="Arial" pitchFamily="34" charset="0"/>
                          <a:ea typeface="MS PGothic" pitchFamily="34" charset="-128"/>
                          <a:cs typeface="Arial" pitchFamily="34" charset="0"/>
                        </a:rPr>
                        <a:t>Checkliste WÄHREND dem Hochwasser</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1" i="0" u="none" strike="noStrike" cap="none" normalizeH="0" baseline="0" dirty="0">
                          <a:ln>
                            <a:noFill/>
                          </a:ln>
                          <a:solidFill>
                            <a:srgbClr val="FFFFFF"/>
                          </a:solidFill>
                          <a:effectLst/>
                          <a:latin typeface="Arial" pitchFamily="34" charset="0"/>
                          <a:ea typeface="MS PGothic" pitchFamily="34" charset="-128"/>
                          <a:cs typeface="Arial" pitchFamily="34" charset="0"/>
                        </a:rPr>
                        <a:t>JA</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1" i="0" u="none" strike="noStrike" cap="none" normalizeH="0" baseline="0" dirty="0">
                          <a:ln>
                            <a:noFill/>
                          </a:ln>
                          <a:solidFill>
                            <a:srgbClr val="FFFFFF"/>
                          </a:solidFill>
                          <a:effectLst/>
                          <a:latin typeface="Arial" pitchFamily="34" charset="0"/>
                          <a:ea typeface="MS PGothic" pitchFamily="34" charset="-128"/>
                          <a:cs typeface="Arial" pitchFamily="34" charset="0"/>
                        </a:rPr>
                        <a:t>NEIN</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1" i="0" u="none" strike="noStrike" cap="none" normalizeH="0" baseline="0" dirty="0">
                          <a:ln>
                            <a:noFill/>
                          </a:ln>
                          <a:solidFill>
                            <a:srgbClr val="FFFFFF"/>
                          </a:solidFill>
                          <a:effectLst/>
                          <a:latin typeface="Arial" pitchFamily="34" charset="0"/>
                          <a:ea typeface="MS PGothic" pitchFamily="34" charset="-128"/>
                          <a:cs typeface="Arial" pitchFamily="34" charset="0"/>
                        </a:rPr>
                        <a:t>Verantwortlicher</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28613">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Ist die Kommunikationskette im Falle eines Hochwassers bestimmt?</a:t>
                      </a:r>
                    </a:p>
                  </a:txBody>
                  <a:tcPr marL="91435" marR="91435"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extLst>
                  <a:ext uri="{0D108BD9-81ED-4DB2-BD59-A6C34878D82A}">
                    <a16:rowId xmlns:a16="http://schemas.microsoft.com/office/drawing/2014/main" val="10001"/>
                  </a:ext>
                </a:extLst>
              </a:tr>
              <a:tr h="3286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Ist geklärt, wann und wie Sie informiert werden?</a:t>
                      </a:r>
                    </a:p>
                  </a:txBody>
                  <a:tcPr marL="91435" marR="91435"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extLst>
                  <a:ext uri="{0D108BD9-81ED-4DB2-BD59-A6C34878D82A}">
                    <a16:rowId xmlns:a16="http://schemas.microsoft.com/office/drawing/2014/main" val="10002"/>
                  </a:ext>
                </a:extLst>
              </a:tr>
              <a:tr h="328613">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Ist das Krisenmanagement geregelt?</a:t>
                      </a:r>
                    </a:p>
                  </a:txBody>
                  <a:tcPr marL="91435" marR="91435"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extLst>
                  <a:ext uri="{0D108BD9-81ED-4DB2-BD59-A6C34878D82A}">
                    <a16:rowId xmlns:a16="http://schemas.microsoft.com/office/drawing/2014/main" val="10003"/>
                  </a:ext>
                </a:extLst>
              </a:tr>
              <a:tr h="328613">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Ist Ihr Ansprechpartner definiert?</a:t>
                      </a:r>
                    </a:p>
                  </a:txBody>
                  <a:tcPr marL="91435" marR="91435"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extLst>
                  <a:ext uri="{0D108BD9-81ED-4DB2-BD59-A6C34878D82A}">
                    <a16:rowId xmlns:a16="http://schemas.microsoft.com/office/drawing/2014/main" val="10004"/>
                  </a:ext>
                </a:extLst>
              </a:tr>
              <a:tr h="328613">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Sind die ersten Schritte vor einem Hochwasser / </a:t>
                      </a:r>
                      <a:b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b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während eines Hochwassers / nach einem Hochwasser definiert?</a:t>
                      </a:r>
                      <a:b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b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Können Sie Anderen behilflich sein?</a:t>
                      </a:r>
                    </a:p>
                  </a:txBody>
                  <a:tcPr marL="91435" marR="91435"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extLst>
                  <a:ext uri="{0D108BD9-81ED-4DB2-BD59-A6C34878D82A}">
                    <a16:rowId xmlns:a16="http://schemas.microsoft.com/office/drawing/2014/main" val="10005"/>
                  </a:ext>
                </a:extLst>
              </a:tr>
            </a:tbl>
          </a:graphicData>
        </a:graphic>
      </p:graphicFrame>
      <p:sp>
        <p:nvSpPr>
          <p:cNvPr id="3" name="Fußzeilenplatzhalter 2">
            <a:extLst>
              <a:ext uri="{FF2B5EF4-FFF2-40B4-BE49-F238E27FC236}">
                <a16:creationId xmlns:a16="http://schemas.microsoft.com/office/drawing/2014/main" id="{4C4ACE32-EDEE-4CB8-A330-29A25B8808FB}"/>
              </a:ext>
            </a:extLst>
          </p:cNvPr>
          <p:cNvSpPr>
            <a:spLocks noGrp="1"/>
          </p:cNvSpPr>
          <p:nvPr>
            <p:ph type="ftr" sz="quarter" idx="12"/>
          </p:nvPr>
        </p:nvSpPr>
        <p:spPr/>
        <p:txBody>
          <a:bodyPr/>
          <a:lstStyle/>
          <a:p>
            <a:r>
              <a:rPr lang="de-DE" dirty="0"/>
              <a:t>Regierungspräsidium Stuttgart / VSC-Team</a:t>
            </a:r>
          </a:p>
        </p:txBody>
      </p:sp>
      <p:sp>
        <p:nvSpPr>
          <p:cNvPr id="4" name="Foliennummernplatzhalter 3">
            <a:extLst>
              <a:ext uri="{FF2B5EF4-FFF2-40B4-BE49-F238E27FC236}">
                <a16:creationId xmlns:a16="http://schemas.microsoft.com/office/drawing/2014/main" id="{6B330451-E5CA-404F-BCCB-09DD338C9FD0}"/>
              </a:ext>
            </a:extLst>
          </p:cNvPr>
          <p:cNvSpPr>
            <a:spLocks noGrp="1"/>
          </p:cNvSpPr>
          <p:nvPr>
            <p:ph type="sldNum" sz="quarter" idx="11"/>
          </p:nvPr>
        </p:nvSpPr>
        <p:spPr/>
        <p:txBody>
          <a:bodyPr/>
          <a:lstStyle/>
          <a:p>
            <a:fld id="{0023533A-8D20-465F-B313-B9D387D39F53}" type="slidenum">
              <a:rPr lang="de-DE" altLang="de-DE" smtClean="0"/>
              <a:pPr/>
              <a:t>72</a:t>
            </a:fld>
            <a:endParaRPr lang="de-DE" altLang="de-DE" dirty="0"/>
          </a:p>
        </p:txBody>
      </p:sp>
    </p:spTree>
    <p:extLst>
      <p:ext uri="{BB962C8B-B14F-4D97-AF65-F5344CB8AC3E}">
        <p14:creationId xmlns:p14="http://schemas.microsoft.com/office/powerpoint/2010/main" val="7392360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52990EFA-C382-432E-9F35-BDC62319BDDC}"/>
              </a:ext>
            </a:extLst>
          </p:cNvPr>
          <p:cNvSpPr/>
          <p:nvPr/>
        </p:nvSpPr>
        <p:spPr>
          <a:xfrm>
            <a:off x="0" y="0"/>
            <a:ext cx="9144000" cy="6858000"/>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200" dirty="0">
              <a:solidFill>
                <a:schemeClr val="tx1"/>
              </a:solidFill>
              <a:latin typeface="Arial" panose="020B0604020202020204" pitchFamily="34" charset="0"/>
              <a:cs typeface="Arial" panose="020B0604020202020204" pitchFamily="34" charset="0"/>
            </a:endParaRPr>
          </a:p>
        </p:txBody>
      </p:sp>
      <p:sp>
        <p:nvSpPr>
          <p:cNvPr id="158724" name="Titel 1"/>
          <p:cNvSpPr>
            <a:spLocks noGrp="1"/>
          </p:cNvSpPr>
          <p:nvPr>
            <p:ph type="title" idx="4294967295"/>
          </p:nvPr>
        </p:nvSpPr>
        <p:spPr>
          <a:xfrm>
            <a:off x="0" y="692150"/>
            <a:ext cx="4284663" cy="1263650"/>
          </a:xfrm>
        </p:spPr>
        <p:txBody>
          <a:bodyPr/>
          <a:lstStyle/>
          <a:p>
            <a:pPr eaLnBrk="1" hangingPunct="1"/>
            <a:r>
              <a:rPr lang="de-DE" altLang="de-DE" dirty="0">
                <a:solidFill>
                  <a:schemeClr val="bg1"/>
                </a:solidFill>
                <a:latin typeface="Times" charset="0"/>
              </a:rPr>
              <a:t> </a:t>
            </a:r>
          </a:p>
        </p:txBody>
      </p:sp>
      <p:sp>
        <p:nvSpPr>
          <p:cNvPr id="158725" name="Titel 1"/>
          <p:cNvSpPr txBox="1">
            <a:spLocks/>
          </p:cNvSpPr>
          <p:nvPr/>
        </p:nvSpPr>
        <p:spPr bwMode="auto">
          <a:xfrm>
            <a:off x="3362325" y="4613275"/>
            <a:ext cx="54006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buFont typeface="Arial" pitchFamily="34" charset="0"/>
              <a:buChar char="•"/>
              <a:defRPr sz="2000">
                <a:solidFill>
                  <a:schemeClr val="tx1"/>
                </a:solidFill>
                <a:latin typeface="Times" charset="0"/>
                <a:ea typeface="MS PGothic" pitchFamily="34" charset="-128"/>
              </a:defRPr>
            </a:lvl1pPr>
            <a:lvl2pPr marL="742950" indent="-285750" eaLnBrk="0" hangingPunct="0">
              <a:buFont typeface="Arial" pitchFamily="34" charset="0"/>
              <a:buChar char="–"/>
              <a:defRPr sz="2000">
                <a:solidFill>
                  <a:schemeClr val="tx1"/>
                </a:solidFill>
                <a:latin typeface="Times" charset="0"/>
                <a:ea typeface="MS PGothic" pitchFamily="34" charset="-128"/>
              </a:defRPr>
            </a:lvl2pPr>
            <a:lvl3pPr marL="1143000" indent="-228600" eaLnBrk="0" hangingPunct="0">
              <a:buFont typeface="Arial" pitchFamily="34" charset="0"/>
              <a:buChar char="•"/>
              <a:defRPr sz="2000">
                <a:solidFill>
                  <a:schemeClr val="tx1"/>
                </a:solidFill>
                <a:latin typeface="Times" charset="0"/>
                <a:ea typeface="MS PGothic" pitchFamily="34" charset="-128"/>
              </a:defRPr>
            </a:lvl3pPr>
            <a:lvl4pPr marL="1600200" indent="-228600" eaLnBrk="0" hangingPunct="0">
              <a:buFont typeface="Arial" pitchFamily="34" charset="0"/>
              <a:buChar char="–"/>
              <a:defRPr sz="2000">
                <a:solidFill>
                  <a:schemeClr val="tx1"/>
                </a:solidFill>
                <a:latin typeface="Times" charset="0"/>
                <a:ea typeface="MS PGothic" pitchFamily="34" charset="-128"/>
              </a:defRPr>
            </a:lvl4pPr>
            <a:lvl5pPr marL="2057400" indent="-228600" eaLnBrk="0" hangingPunct="0">
              <a:buFont typeface="Arial" pitchFamily="34" charset="0"/>
              <a:buChar char="»"/>
              <a:defRPr sz="2000">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9pPr>
          </a:lstStyle>
          <a:p>
            <a:pPr algn="r" eaLnBrk="1" hangingPunct="1">
              <a:buFontTx/>
              <a:buNone/>
            </a:pPr>
            <a:endParaRPr lang="de-DE" altLang="de-DE" sz="3000" dirty="0">
              <a:solidFill>
                <a:prstClr val="white"/>
              </a:solidFill>
            </a:endParaRPr>
          </a:p>
        </p:txBody>
      </p:sp>
      <p:sp>
        <p:nvSpPr>
          <p:cNvPr id="158726" name="Titel 1"/>
          <p:cNvSpPr txBox="1">
            <a:spLocks/>
          </p:cNvSpPr>
          <p:nvPr/>
        </p:nvSpPr>
        <p:spPr bwMode="auto">
          <a:xfrm>
            <a:off x="1116013" y="371723"/>
            <a:ext cx="7632700"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buFont typeface="Arial" pitchFamily="34" charset="0"/>
              <a:buChar char="•"/>
              <a:defRPr sz="2000">
                <a:solidFill>
                  <a:schemeClr val="tx1"/>
                </a:solidFill>
                <a:latin typeface="Times" charset="0"/>
                <a:ea typeface="MS PGothic" pitchFamily="34" charset="-128"/>
              </a:defRPr>
            </a:lvl1pPr>
            <a:lvl2pPr marL="742950" indent="-285750" eaLnBrk="0" hangingPunct="0">
              <a:buFont typeface="Arial" pitchFamily="34" charset="0"/>
              <a:buChar char="–"/>
              <a:defRPr sz="2000">
                <a:solidFill>
                  <a:schemeClr val="tx1"/>
                </a:solidFill>
                <a:latin typeface="Times" charset="0"/>
                <a:ea typeface="MS PGothic" pitchFamily="34" charset="-128"/>
              </a:defRPr>
            </a:lvl2pPr>
            <a:lvl3pPr marL="1143000" indent="-228600" eaLnBrk="0" hangingPunct="0">
              <a:buFont typeface="Arial" pitchFamily="34" charset="0"/>
              <a:buChar char="•"/>
              <a:defRPr sz="2000">
                <a:solidFill>
                  <a:schemeClr val="tx1"/>
                </a:solidFill>
                <a:latin typeface="Times" charset="0"/>
                <a:ea typeface="MS PGothic" pitchFamily="34" charset="-128"/>
              </a:defRPr>
            </a:lvl3pPr>
            <a:lvl4pPr marL="1600200" indent="-228600" eaLnBrk="0" hangingPunct="0">
              <a:buFont typeface="Arial" pitchFamily="34" charset="0"/>
              <a:buChar char="–"/>
              <a:defRPr sz="2000">
                <a:solidFill>
                  <a:schemeClr val="tx1"/>
                </a:solidFill>
                <a:latin typeface="Times" charset="0"/>
                <a:ea typeface="MS PGothic" pitchFamily="34" charset="-128"/>
              </a:defRPr>
            </a:lvl4pPr>
            <a:lvl5pPr marL="2057400" indent="-228600" eaLnBrk="0" hangingPunct="0">
              <a:buFont typeface="Arial" pitchFamily="34" charset="0"/>
              <a:buChar char="»"/>
              <a:defRPr sz="2000">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9pPr>
          </a:lstStyle>
          <a:p>
            <a:pPr eaLnBrk="1" hangingPunct="1">
              <a:buFontTx/>
              <a:buNone/>
            </a:pPr>
            <a:r>
              <a:rPr lang="de-DE" altLang="de-DE" sz="3200" b="1" dirty="0">
                <a:solidFill>
                  <a:prstClr val="white"/>
                </a:solidFill>
                <a:latin typeface="Arial" pitchFamily="34" charset="0"/>
                <a:cs typeface="Arial" pitchFamily="34" charset="0"/>
              </a:rPr>
              <a:t>Unser Tipp:</a:t>
            </a:r>
          </a:p>
          <a:p>
            <a:pPr eaLnBrk="1" hangingPunct="1">
              <a:buFontTx/>
              <a:buNone/>
            </a:pPr>
            <a:endParaRPr lang="de-DE" altLang="de-DE" sz="3200" b="1" dirty="0">
              <a:solidFill>
                <a:prstClr val="white"/>
              </a:solidFill>
              <a:latin typeface="Arial" pitchFamily="34" charset="0"/>
              <a:cs typeface="Arial" pitchFamily="34" charset="0"/>
            </a:endParaRPr>
          </a:p>
          <a:p>
            <a:pPr eaLnBrk="1" hangingPunct="1">
              <a:buFontTx/>
              <a:buNone/>
            </a:pPr>
            <a:r>
              <a:rPr lang="de-DE" altLang="de-DE" sz="3200" b="1" dirty="0">
                <a:solidFill>
                  <a:prstClr val="white"/>
                </a:solidFill>
                <a:latin typeface="Arial" pitchFamily="34" charset="0"/>
                <a:cs typeface="Arial" pitchFamily="34" charset="0"/>
              </a:rPr>
              <a:t>Setzen Sie sich in trockenen Zeiten mit der Kommune in Verbindung:</a:t>
            </a:r>
          </a:p>
          <a:p>
            <a:pPr marL="457200" indent="-457200" eaLnBrk="1" hangingPunct="1"/>
            <a:r>
              <a:rPr lang="de-DE" altLang="de-DE" sz="3200" b="1" dirty="0">
                <a:solidFill>
                  <a:prstClr val="white"/>
                </a:solidFill>
                <a:latin typeface="Arial" pitchFamily="34" charset="0"/>
                <a:cs typeface="Arial" pitchFamily="34" charset="0"/>
              </a:rPr>
              <a:t>Sprechen Sie mit der Kommune!</a:t>
            </a:r>
          </a:p>
          <a:p>
            <a:pPr marL="457200" indent="-457200" eaLnBrk="1" hangingPunct="1"/>
            <a:r>
              <a:rPr lang="de-DE" altLang="de-DE" sz="3200" b="1" dirty="0">
                <a:solidFill>
                  <a:prstClr val="white"/>
                </a:solidFill>
                <a:latin typeface="Arial" pitchFamily="34" charset="0"/>
                <a:cs typeface="Arial" pitchFamily="34" charset="0"/>
              </a:rPr>
              <a:t>Gibt es einen Hochwasseralarm- und Einsatzplan?</a:t>
            </a:r>
          </a:p>
          <a:p>
            <a:pPr marL="457200" indent="-457200" eaLnBrk="1" hangingPunct="1"/>
            <a:r>
              <a:rPr lang="de-DE" altLang="de-DE" sz="3200" b="1" dirty="0">
                <a:solidFill>
                  <a:prstClr val="white"/>
                </a:solidFill>
                <a:latin typeface="Arial" pitchFamily="34" charset="0"/>
                <a:cs typeface="Arial" pitchFamily="34" charset="0"/>
              </a:rPr>
              <a:t>Lassen Sie sich ggf. auf den Alarm- und Einsatzplan setzen und in die Kommunikationskette einbinden.</a:t>
            </a:r>
          </a:p>
          <a:p>
            <a:pPr eaLnBrk="1" hangingPunct="1">
              <a:buFont typeface="Arial" pitchFamily="34" charset="0"/>
              <a:buNone/>
            </a:pPr>
            <a:endParaRPr lang="de-DE" altLang="de-DE" sz="3200" b="1" dirty="0">
              <a:solidFill>
                <a:prstClr val="white"/>
              </a:solidFill>
              <a:latin typeface="Arial" pitchFamily="34" charset="0"/>
              <a:cs typeface="Arial" pitchFamily="34" charset="0"/>
            </a:endParaRPr>
          </a:p>
          <a:p>
            <a:pPr eaLnBrk="1" hangingPunct="1">
              <a:buFontTx/>
              <a:buNone/>
            </a:pPr>
            <a:r>
              <a:rPr lang="de-DE" altLang="de-DE" sz="3200" b="1" dirty="0">
                <a:solidFill>
                  <a:prstClr val="white"/>
                </a:solidFill>
                <a:latin typeface="Arial" pitchFamily="34" charset="0"/>
                <a:cs typeface="Arial" pitchFamily="34" charset="0"/>
              </a:rPr>
              <a:t>Im Ernstfall zählt jede Minute!</a:t>
            </a:r>
          </a:p>
        </p:txBody>
      </p:sp>
      <p:sp>
        <p:nvSpPr>
          <p:cNvPr id="5" name="Fußzeilenplatzhalter 4">
            <a:extLst>
              <a:ext uri="{FF2B5EF4-FFF2-40B4-BE49-F238E27FC236}">
                <a16:creationId xmlns:a16="http://schemas.microsoft.com/office/drawing/2014/main" id="{309904A9-96A7-49EB-ABCD-5170FA4603ED}"/>
              </a:ext>
            </a:extLst>
          </p:cNvPr>
          <p:cNvSpPr>
            <a:spLocks noGrp="1"/>
          </p:cNvSpPr>
          <p:nvPr>
            <p:ph type="ftr" sz="quarter" idx="12"/>
          </p:nvPr>
        </p:nvSpPr>
        <p:spPr/>
        <p:txBody>
          <a:bodyPr/>
          <a:lstStyle/>
          <a:p>
            <a:r>
              <a:rPr lang="de-DE" dirty="0"/>
              <a:t>Regierungspräsidium Stuttgart / VSC-Team</a:t>
            </a:r>
          </a:p>
        </p:txBody>
      </p:sp>
      <p:sp>
        <p:nvSpPr>
          <p:cNvPr id="6" name="Foliennummernplatzhalter 5">
            <a:extLst>
              <a:ext uri="{FF2B5EF4-FFF2-40B4-BE49-F238E27FC236}">
                <a16:creationId xmlns:a16="http://schemas.microsoft.com/office/drawing/2014/main" id="{812A0466-F73B-4335-B23B-607F1917178F}"/>
              </a:ext>
            </a:extLst>
          </p:cNvPr>
          <p:cNvSpPr>
            <a:spLocks noGrp="1"/>
          </p:cNvSpPr>
          <p:nvPr>
            <p:ph type="sldNum" sz="quarter" idx="11"/>
          </p:nvPr>
        </p:nvSpPr>
        <p:spPr/>
        <p:txBody>
          <a:bodyPr/>
          <a:lstStyle/>
          <a:p>
            <a:fld id="{56E10F7A-A458-447E-9F63-1BF5C83623F3}" type="slidenum">
              <a:rPr lang="de-DE" altLang="de-DE" smtClean="0"/>
              <a:pPr/>
              <a:t>73</a:t>
            </a:fld>
            <a:endParaRPr lang="de-DE" altLang="de-DE" dirty="0"/>
          </a:p>
        </p:txBody>
      </p:sp>
    </p:spTree>
    <p:extLst>
      <p:ext uri="{BB962C8B-B14F-4D97-AF65-F5344CB8AC3E}">
        <p14:creationId xmlns:p14="http://schemas.microsoft.com/office/powerpoint/2010/main" val="39062577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el 1"/>
          <p:cNvSpPr>
            <a:spLocks noGrp="1"/>
          </p:cNvSpPr>
          <p:nvPr>
            <p:ph type="title"/>
          </p:nvPr>
        </p:nvSpPr>
        <p:spPr/>
        <p:txBody>
          <a:bodyPr/>
          <a:lstStyle/>
          <a:p>
            <a:pPr eaLnBrk="1" hangingPunct="1"/>
            <a:r>
              <a:rPr lang="de-DE" altLang="de-DE" dirty="0">
                <a:latin typeface="Times" charset="0"/>
              </a:rPr>
              <a:t>Verhalten vor dem Hochwasser</a:t>
            </a:r>
          </a:p>
        </p:txBody>
      </p:sp>
      <p:sp>
        <p:nvSpPr>
          <p:cNvPr id="155651" name="Inhaltsplatzhalter 2"/>
          <p:cNvSpPr>
            <a:spLocks noGrp="1"/>
          </p:cNvSpPr>
          <p:nvPr>
            <p:ph sz="half" idx="1"/>
          </p:nvPr>
        </p:nvSpPr>
        <p:spPr/>
        <p:txBody>
          <a:bodyPr/>
          <a:lstStyle/>
          <a:p>
            <a:pPr marL="0" indent="0" eaLnBrk="1" hangingPunct="1">
              <a:buFont typeface="Arial" pitchFamily="34" charset="0"/>
              <a:buNone/>
            </a:pPr>
            <a:r>
              <a:rPr lang="de-DE" altLang="de-DE" sz="1600" b="1" dirty="0">
                <a:latin typeface="Times" charset="0"/>
              </a:rPr>
              <a:t>Überprüfen Sie die Lage Ihres Unternehmens:</a:t>
            </a:r>
          </a:p>
          <a:p>
            <a:pPr marL="0" indent="0" eaLnBrk="1" hangingPunct="1">
              <a:buFont typeface="Arial" pitchFamily="34" charset="0"/>
              <a:buNone/>
            </a:pPr>
            <a:endParaRPr lang="de-DE" altLang="de-DE" sz="1600" dirty="0">
              <a:latin typeface="Times" charset="0"/>
            </a:endParaRPr>
          </a:p>
          <a:p>
            <a:pPr eaLnBrk="1" hangingPunct="1"/>
            <a:r>
              <a:rPr lang="de-DE" altLang="de-DE" sz="1600" dirty="0">
                <a:latin typeface="Times" charset="0"/>
              </a:rPr>
              <a:t>Erörtern Sie, ob Ihr Unternehmen Hochwasser- oder Starkregen-gefährdet ist.</a:t>
            </a:r>
          </a:p>
          <a:p>
            <a:pPr marL="0" indent="0" eaLnBrk="1" hangingPunct="1">
              <a:buFont typeface="Arial" pitchFamily="34" charset="0"/>
              <a:buNone/>
            </a:pPr>
            <a:endParaRPr lang="de-DE" altLang="de-DE" sz="1600" dirty="0">
              <a:latin typeface="Times" charset="0"/>
            </a:endParaRPr>
          </a:p>
          <a:p>
            <a:pPr eaLnBrk="1" hangingPunct="1"/>
            <a:r>
              <a:rPr lang="de-DE" altLang="de-DE" sz="1600" dirty="0">
                <a:latin typeface="Times" charset="0"/>
              </a:rPr>
              <a:t>Erstellen Sie einen Notfallplan </a:t>
            </a:r>
            <a:br>
              <a:rPr lang="de-DE" altLang="de-DE" sz="1600" dirty="0">
                <a:latin typeface="Times" charset="0"/>
              </a:rPr>
            </a:br>
            <a:r>
              <a:rPr lang="de-DE" altLang="de-DE" sz="1600" dirty="0">
                <a:latin typeface="Times" charset="0"/>
              </a:rPr>
              <a:t>und halten Sie diesen griffbereit</a:t>
            </a:r>
            <a:r>
              <a:rPr lang="de-DE" altLang="de-DE" dirty="0">
                <a:latin typeface="Times" charset="0"/>
              </a:rPr>
              <a:t>.</a:t>
            </a:r>
          </a:p>
          <a:p>
            <a:pPr marL="0" indent="0" eaLnBrk="1" hangingPunct="1">
              <a:buFont typeface="Arial" pitchFamily="34" charset="0"/>
              <a:buNone/>
            </a:pPr>
            <a:endParaRPr lang="de-DE" altLang="de-DE" dirty="0">
              <a:latin typeface="Times" charset="0"/>
            </a:endParaRPr>
          </a:p>
        </p:txBody>
      </p:sp>
      <p:pic>
        <p:nvPicPr>
          <p:cNvPr id="155652" name="Inhaltsplatzhalter 1"/>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5076825" y="2696369"/>
            <a:ext cx="3671888" cy="2447925"/>
          </a:xfrm>
        </p:spPr>
      </p:pic>
      <p:sp>
        <p:nvSpPr>
          <p:cNvPr id="11" name="Text Box 13"/>
          <p:cNvSpPr txBox="1">
            <a:spLocks noChangeArrowheads="1"/>
          </p:cNvSpPr>
          <p:nvPr/>
        </p:nvSpPr>
        <p:spPr bwMode="auto">
          <a:xfrm>
            <a:off x="5076825" y="5934075"/>
            <a:ext cx="2200275"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spcBef>
                <a:spcPct val="50000"/>
              </a:spcBef>
              <a:defRPr/>
            </a:pPr>
            <a:r>
              <a:rPr lang="de-DE" altLang="de-DE" sz="600" dirty="0">
                <a:latin typeface="Arial" pitchFamily="34" charset="0"/>
              </a:rPr>
              <a:t>Foto: Jürgen Gerhardt</a:t>
            </a:r>
          </a:p>
        </p:txBody>
      </p:sp>
      <p:sp>
        <p:nvSpPr>
          <p:cNvPr id="9" name="Textfeld 1"/>
          <p:cNvSpPr txBox="1">
            <a:spLocks noChangeArrowheads="1"/>
          </p:cNvSpPr>
          <p:nvPr/>
        </p:nvSpPr>
        <p:spPr bwMode="auto">
          <a:xfrm>
            <a:off x="1116013" y="6484422"/>
            <a:ext cx="32400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sz="900" dirty="0">
                <a:latin typeface="Arial" pitchFamily="34" charset="0"/>
              </a:rPr>
              <a:t>Regierungspräsidium Stuttgart / VSC-Team</a:t>
            </a:r>
          </a:p>
        </p:txBody>
      </p:sp>
      <p:sp>
        <p:nvSpPr>
          <p:cNvPr id="2" name="Foliennummernplatzhalter 1">
            <a:extLst>
              <a:ext uri="{FF2B5EF4-FFF2-40B4-BE49-F238E27FC236}">
                <a16:creationId xmlns:a16="http://schemas.microsoft.com/office/drawing/2014/main" id="{C43FE5B1-F6BC-43DB-B80C-E345FD64276B}"/>
              </a:ext>
            </a:extLst>
          </p:cNvPr>
          <p:cNvSpPr>
            <a:spLocks noGrp="1"/>
          </p:cNvSpPr>
          <p:nvPr>
            <p:ph type="sldNum" sz="quarter" idx="11"/>
          </p:nvPr>
        </p:nvSpPr>
        <p:spPr/>
        <p:txBody>
          <a:bodyPr/>
          <a:lstStyle/>
          <a:p>
            <a:pPr>
              <a:defRPr/>
            </a:pPr>
            <a:fld id="{D5CEC644-CC92-4104-8BC0-D98A567896A8}" type="slidenum">
              <a:rPr lang="de-DE" smtClean="0"/>
              <a:pPr>
                <a:defRPr/>
              </a:pPr>
              <a:t>74</a:t>
            </a:fld>
            <a:endParaRPr lang="de-DE" dirty="0"/>
          </a:p>
        </p:txBody>
      </p:sp>
    </p:spTree>
    <p:extLst>
      <p:ext uri="{BB962C8B-B14F-4D97-AF65-F5344CB8AC3E}">
        <p14:creationId xmlns:p14="http://schemas.microsoft.com/office/powerpoint/2010/main" val="42279229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5561013" y="2627313"/>
            <a:ext cx="2682875" cy="26828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dirty="0"/>
          </a:p>
        </p:txBody>
      </p:sp>
      <p:sp>
        <p:nvSpPr>
          <p:cNvPr id="156675" name="Titel 1"/>
          <p:cNvSpPr>
            <a:spLocks noGrp="1"/>
          </p:cNvSpPr>
          <p:nvPr>
            <p:ph type="title"/>
          </p:nvPr>
        </p:nvSpPr>
        <p:spPr/>
        <p:txBody>
          <a:bodyPr/>
          <a:lstStyle/>
          <a:p>
            <a:pPr eaLnBrk="1" hangingPunct="1"/>
            <a:r>
              <a:rPr lang="de-DE" altLang="de-DE" dirty="0">
                <a:latin typeface="Times" charset="0"/>
              </a:rPr>
              <a:t>Verhalten vor dem Hochwasser</a:t>
            </a:r>
          </a:p>
        </p:txBody>
      </p:sp>
      <p:sp>
        <p:nvSpPr>
          <p:cNvPr id="156676" name="Inhaltsplatzhalter 2"/>
          <p:cNvSpPr>
            <a:spLocks noGrp="1"/>
          </p:cNvSpPr>
          <p:nvPr>
            <p:ph idx="1"/>
          </p:nvPr>
        </p:nvSpPr>
        <p:spPr>
          <a:xfrm>
            <a:off x="1116013" y="1955800"/>
            <a:ext cx="3960812" cy="3921125"/>
          </a:xfrm>
        </p:spPr>
        <p:txBody>
          <a:bodyPr/>
          <a:lstStyle/>
          <a:p>
            <a:pPr marL="0" indent="0" eaLnBrk="1" hangingPunct="1">
              <a:buFont typeface="Arial" pitchFamily="34" charset="0"/>
              <a:buNone/>
            </a:pPr>
            <a:r>
              <a:rPr lang="de-DE" altLang="de-DE" sz="1600" b="1" dirty="0">
                <a:latin typeface="Times" pitchFamily="18" charset="0"/>
                <a:cs typeface="Arial" pitchFamily="34" charset="0"/>
              </a:rPr>
              <a:t>Bilden Sie ein Interventions-Team in Ihrem Unternehmen:</a:t>
            </a:r>
          </a:p>
          <a:p>
            <a:pPr marL="0" indent="0" eaLnBrk="1" hangingPunct="1"/>
            <a:endParaRPr lang="de-DE" altLang="de-DE" sz="1600" dirty="0">
              <a:latin typeface="Times" charset="0"/>
            </a:endParaRPr>
          </a:p>
          <a:p>
            <a:pPr eaLnBrk="1" hangingPunct="1"/>
            <a:r>
              <a:rPr lang="de-DE" altLang="de-DE" sz="1600" dirty="0">
                <a:latin typeface="Times" charset="0"/>
              </a:rPr>
              <a:t>Alle Abteilungen / Bereiche </a:t>
            </a:r>
            <a:br>
              <a:rPr lang="de-DE" altLang="de-DE" sz="1600" dirty="0">
                <a:latin typeface="Times" charset="0"/>
              </a:rPr>
            </a:br>
            <a:r>
              <a:rPr lang="de-DE" altLang="de-DE" sz="1600" dirty="0">
                <a:latin typeface="Times" charset="0"/>
              </a:rPr>
              <a:t>sollten vertreten sein</a:t>
            </a:r>
          </a:p>
          <a:p>
            <a:pPr eaLnBrk="1" hangingPunct="1"/>
            <a:r>
              <a:rPr lang="de-DE" altLang="de-DE" sz="1600" dirty="0">
                <a:latin typeface="Times" charset="0"/>
              </a:rPr>
              <a:t>Jeder Bereich überlegt für sich, welche Maßnahmen sie im Hochwasserfall ergreifen sollen / müssen</a:t>
            </a:r>
          </a:p>
          <a:p>
            <a:pPr eaLnBrk="1" hangingPunct="1"/>
            <a:r>
              <a:rPr lang="de-DE" altLang="de-DE" sz="1600" dirty="0">
                <a:latin typeface="Times" charset="0"/>
              </a:rPr>
              <a:t>Vertreter der jeweiligen Abteilungen / Bereiche setzen sich zusammen und erstellen einen allgemeingültigen Notfallplan</a:t>
            </a:r>
          </a:p>
        </p:txBody>
      </p:sp>
      <p:sp>
        <p:nvSpPr>
          <p:cNvPr id="5" name="Oval 4"/>
          <p:cNvSpPr/>
          <p:nvPr/>
        </p:nvSpPr>
        <p:spPr>
          <a:xfrm>
            <a:off x="6327775" y="2001838"/>
            <a:ext cx="1150938" cy="1152525"/>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de-DE" sz="1200" b="1" dirty="0">
                <a:latin typeface="Arial"/>
                <a:cs typeface="Arial"/>
              </a:rPr>
              <a:t>Vertrieb</a:t>
            </a:r>
          </a:p>
        </p:txBody>
      </p:sp>
      <p:sp>
        <p:nvSpPr>
          <p:cNvPr id="15" name="Oval 14"/>
          <p:cNvSpPr/>
          <p:nvPr/>
        </p:nvSpPr>
        <p:spPr>
          <a:xfrm>
            <a:off x="5292725" y="2578100"/>
            <a:ext cx="1150938" cy="1152525"/>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de-DE" sz="1200" b="1" dirty="0">
                <a:latin typeface="Arial"/>
                <a:cs typeface="Arial"/>
              </a:rPr>
              <a:t>Personal</a:t>
            </a:r>
          </a:p>
        </p:txBody>
      </p:sp>
      <p:sp>
        <p:nvSpPr>
          <p:cNvPr id="16" name="Oval 15"/>
          <p:cNvSpPr/>
          <p:nvPr/>
        </p:nvSpPr>
        <p:spPr>
          <a:xfrm>
            <a:off x="5076825" y="3741738"/>
            <a:ext cx="1152525" cy="1152525"/>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de-DE" sz="1200" b="1" dirty="0">
                <a:latin typeface="Arial"/>
                <a:cs typeface="Arial"/>
              </a:rPr>
              <a:t>Einkauf</a:t>
            </a:r>
          </a:p>
        </p:txBody>
      </p:sp>
      <p:sp>
        <p:nvSpPr>
          <p:cNvPr id="17" name="Oval 16"/>
          <p:cNvSpPr/>
          <p:nvPr/>
        </p:nvSpPr>
        <p:spPr>
          <a:xfrm>
            <a:off x="5715000" y="4743450"/>
            <a:ext cx="1152525" cy="1150938"/>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de-DE" sz="1200" b="1" dirty="0">
                <a:latin typeface="Arial"/>
                <a:cs typeface="Arial"/>
              </a:rPr>
              <a:t>Technik</a:t>
            </a:r>
          </a:p>
        </p:txBody>
      </p:sp>
      <p:sp>
        <p:nvSpPr>
          <p:cNvPr id="18" name="Oval 17"/>
          <p:cNvSpPr/>
          <p:nvPr/>
        </p:nvSpPr>
        <p:spPr>
          <a:xfrm>
            <a:off x="6902450" y="4727575"/>
            <a:ext cx="1152525" cy="1150938"/>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lIns="0" tIns="0" rIns="0" bIns="0"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r>
              <a:rPr lang="de-DE" altLang="de-DE" sz="1200" b="1" dirty="0">
                <a:solidFill>
                  <a:srgbClr val="FFFFFF"/>
                </a:solidFill>
                <a:latin typeface="Arial" pitchFamily="34" charset="0"/>
                <a:cs typeface="Arial" pitchFamily="34" charset="0"/>
              </a:rPr>
              <a:t>…</a:t>
            </a:r>
          </a:p>
        </p:txBody>
      </p:sp>
      <p:sp>
        <p:nvSpPr>
          <p:cNvPr id="19" name="Oval 18"/>
          <p:cNvSpPr/>
          <p:nvPr/>
        </p:nvSpPr>
        <p:spPr>
          <a:xfrm>
            <a:off x="7596188" y="3741738"/>
            <a:ext cx="1152525" cy="1152525"/>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de-DE" sz="1200" b="1" dirty="0">
                <a:latin typeface="Arial"/>
                <a:cs typeface="Arial"/>
              </a:rPr>
              <a:t>Produktion</a:t>
            </a:r>
          </a:p>
        </p:txBody>
      </p:sp>
      <p:sp>
        <p:nvSpPr>
          <p:cNvPr id="20" name="Oval 19"/>
          <p:cNvSpPr/>
          <p:nvPr/>
        </p:nvSpPr>
        <p:spPr>
          <a:xfrm>
            <a:off x="7380288" y="2582863"/>
            <a:ext cx="1152525" cy="1150937"/>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de-DE" sz="1200" b="1" dirty="0">
                <a:latin typeface="Arial"/>
                <a:cs typeface="Arial"/>
              </a:rPr>
              <a:t>Marketing</a:t>
            </a:r>
          </a:p>
        </p:txBody>
      </p:sp>
      <p:sp>
        <p:nvSpPr>
          <p:cNvPr id="21" name="Textfeld 1"/>
          <p:cNvSpPr txBox="1">
            <a:spLocks noChangeArrowheads="1"/>
          </p:cNvSpPr>
          <p:nvPr/>
        </p:nvSpPr>
        <p:spPr bwMode="auto">
          <a:xfrm>
            <a:off x="1116013" y="6484422"/>
            <a:ext cx="32400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sz="900" dirty="0">
                <a:latin typeface="Arial" pitchFamily="34" charset="0"/>
              </a:rPr>
              <a:t>Regierungspräsidium Stuttgart / VSC-Team</a:t>
            </a:r>
          </a:p>
        </p:txBody>
      </p:sp>
      <p:sp>
        <p:nvSpPr>
          <p:cNvPr id="4" name="Foliennummernplatzhalter 3">
            <a:extLst>
              <a:ext uri="{FF2B5EF4-FFF2-40B4-BE49-F238E27FC236}">
                <a16:creationId xmlns:a16="http://schemas.microsoft.com/office/drawing/2014/main" id="{E1F7F804-533D-4D39-B2CB-E171DA8CF79E}"/>
              </a:ext>
            </a:extLst>
          </p:cNvPr>
          <p:cNvSpPr>
            <a:spLocks noGrp="1"/>
          </p:cNvSpPr>
          <p:nvPr>
            <p:ph type="sldNum" sz="quarter" idx="11"/>
          </p:nvPr>
        </p:nvSpPr>
        <p:spPr/>
        <p:txBody>
          <a:bodyPr/>
          <a:lstStyle/>
          <a:p>
            <a:fld id="{3246854A-F06E-4786-B7B9-1D37875D3E50}" type="slidenum">
              <a:rPr lang="de-DE" altLang="de-DE" smtClean="0"/>
              <a:pPr/>
              <a:t>75</a:t>
            </a:fld>
            <a:endParaRPr lang="de-DE" altLang="de-DE" dirty="0"/>
          </a:p>
        </p:txBody>
      </p:sp>
    </p:spTree>
    <p:extLst>
      <p:ext uri="{BB962C8B-B14F-4D97-AF65-F5344CB8AC3E}">
        <p14:creationId xmlns:p14="http://schemas.microsoft.com/office/powerpoint/2010/main" val="11363382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el 1"/>
          <p:cNvSpPr>
            <a:spLocks noGrp="1"/>
          </p:cNvSpPr>
          <p:nvPr>
            <p:ph type="title"/>
          </p:nvPr>
        </p:nvSpPr>
        <p:spPr/>
        <p:txBody>
          <a:bodyPr/>
          <a:lstStyle/>
          <a:p>
            <a:pPr eaLnBrk="1" hangingPunct="1"/>
            <a:r>
              <a:rPr lang="de-DE" altLang="de-DE" dirty="0">
                <a:latin typeface="Times" charset="0"/>
              </a:rPr>
              <a:t>Verhalten während des Hochwassers</a:t>
            </a:r>
          </a:p>
        </p:txBody>
      </p:sp>
      <p:sp>
        <p:nvSpPr>
          <p:cNvPr id="159747" name="Inhaltsplatzhalter 2"/>
          <p:cNvSpPr>
            <a:spLocks noGrp="1"/>
          </p:cNvSpPr>
          <p:nvPr>
            <p:ph sz="half" idx="1"/>
          </p:nvPr>
        </p:nvSpPr>
        <p:spPr/>
        <p:txBody>
          <a:bodyPr/>
          <a:lstStyle/>
          <a:p>
            <a:pPr marL="0" indent="0" eaLnBrk="1" hangingPunct="1">
              <a:buFont typeface="Arial" pitchFamily="34" charset="0"/>
              <a:buNone/>
            </a:pPr>
            <a:r>
              <a:rPr lang="de-DE" altLang="de-DE" sz="1600" b="1" dirty="0">
                <a:latin typeface="Times" charset="0"/>
              </a:rPr>
              <a:t>Starten Sie den Notfallplan:</a:t>
            </a:r>
          </a:p>
          <a:p>
            <a:pPr marL="0" indent="0" eaLnBrk="1" hangingPunct="1">
              <a:buFont typeface="Arial" pitchFamily="34" charset="0"/>
              <a:buNone/>
            </a:pPr>
            <a:endParaRPr lang="de-DE" altLang="de-DE" sz="1600" dirty="0">
              <a:latin typeface="Times" charset="0"/>
            </a:endParaRPr>
          </a:p>
          <a:p>
            <a:pPr eaLnBrk="1" hangingPunct="1"/>
            <a:r>
              <a:rPr lang="de-DE" altLang="de-DE" sz="1600" dirty="0">
                <a:latin typeface="Times" charset="0"/>
              </a:rPr>
              <a:t>Führen Sie Schutzmaßnahmen durch und prüfen Sie, ob diese greifen.</a:t>
            </a:r>
          </a:p>
          <a:p>
            <a:pPr marL="0" indent="0" eaLnBrk="1" hangingPunct="1">
              <a:buFont typeface="Arial" pitchFamily="34" charset="0"/>
              <a:buNone/>
            </a:pPr>
            <a:endParaRPr lang="de-DE" altLang="de-DE" sz="1600" dirty="0">
              <a:latin typeface="Times" charset="0"/>
            </a:endParaRPr>
          </a:p>
          <a:p>
            <a:pPr eaLnBrk="1" hangingPunct="1"/>
            <a:r>
              <a:rPr lang="de-DE" altLang="de-DE" sz="1600" dirty="0">
                <a:latin typeface="Times" charset="0"/>
              </a:rPr>
              <a:t>Halten Sie die Informationsversorgung von Lieferanten und Kunden aufrecht.</a:t>
            </a:r>
          </a:p>
          <a:p>
            <a:pPr marL="0" indent="0" eaLnBrk="1" hangingPunct="1">
              <a:buFont typeface="Arial" pitchFamily="34" charset="0"/>
              <a:buNone/>
            </a:pPr>
            <a:endParaRPr lang="de-DE" altLang="de-DE" sz="1600" dirty="0">
              <a:latin typeface="Times" charset="0"/>
            </a:endParaRPr>
          </a:p>
          <a:p>
            <a:pPr eaLnBrk="1" hangingPunct="1"/>
            <a:r>
              <a:rPr lang="de-DE" altLang="de-DE" sz="1600" dirty="0">
                <a:latin typeface="Times" charset="0"/>
              </a:rPr>
              <a:t>Leiten Sie das Notfallbüro operativ.</a:t>
            </a:r>
          </a:p>
          <a:p>
            <a:pPr marL="0" indent="0" eaLnBrk="1" hangingPunct="1">
              <a:buFont typeface="Arial" pitchFamily="34" charset="0"/>
              <a:buNone/>
            </a:pPr>
            <a:endParaRPr lang="de-DE" altLang="de-DE" sz="1600" dirty="0">
              <a:latin typeface="Times" charset="0"/>
            </a:endParaRPr>
          </a:p>
          <a:p>
            <a:pPr eaLnBrk="1" hangingPunct="1"/>
            <a:r>
              <a:rPr lang="de-DE" altLang="de-DE" sz="1600" dirty="0">
                <a:latin typeface="Times" charset="0"/>
              </a:rPr>
              <a:t>Dokumentieren Sie Schäden.</a:t>
            </a:r>
          </a:p>
        </p:txBody>
      </p:sp>
      <p:pic>
        <p:nvPicPr>
          <p:cNvPr id="159748" name="Inhaltsplatzhalter 1" descr="photonewman  Shutterstock.com.jpg"/>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5076825" y="2763811"/>
            <a:ext cx="3671888" cy="2313041"/>
          </a:xfrm>
          <a:ln>
            <a:noFill/>
          </a:ln>
          <a:effectLst/>
        </p:spPr>
      </p:pic>
      <p:sp>
        <p:nvSpPr>
          <p:cNvPr id="7" name="Text Box 13"/>
          <p:cNvSpPr txBox="1">
            <a:spLocks noChangeArrowheads="1"/>
          </p:cNvSpPr>
          <p:nvPr/>
        </p:nvSpPr>
        <p:spPr bwMode="auto">
          <a:xfrm>
            <a:off x="5076825" y="5876925"/>
            <a:ext cx="2200275"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spAutoFit/>
          </a:bodyPr>
          <a:lstStyle>
            <a:lvl1pPr>
              <a:defRPr b="1">
                <a:solidFill>
                  <a:schemeClr val="tx1"/>
                </a:solidFill>
                <a:latin typeface="Arial" charset="0"/>
                <a:ea typeface="MS PGothic" charset="0"/>
                <a:cs typeface="MS PGothic" charset="0"/>
              </a:defRPr>
            </a:lvl1pPr>
            <a:lvl2pPr marL="742950" indent="-285750">
              <a:defRPr b="1">
                <a:solidFill>
                  <a:schemeClr val="tx1"/>
                </a:solidFill>
                <a:latin typeface="Arial" charset="0"/>
                <a:ea typeface="MS PGothic" charset="0"/>
                <a:cs typeface="MS PGothic" charset="0"/>
              </a:defRPr>
            </a:lvl2pPr>
            <a:lvl3pPr marL="1143000" indent="-228600">
              <a:defRPr b="1">
                <a:solidFill>
                  <a:schemeClr val="tx1"/>
                </a:solidFill>
                <a:latin typeface="Arial" charset="0"/>
                <a:ea typeface="MS PGothic" charset="0"/>
                <a:cs typeface="MS PGothic" charset="0"/>
              </a:defRPr>
            </a:lvl3pPr>
            <a:lvl4pPr marL="1600200" indent="-228600">
              <a:defRPr b="1">
                <a:solidFill>
                  <a:schemeClr val="tx1"/>
                </a:solidFill>
                <a:latin typeface="Arial" charset="0"/>
                <a:ea typeface="MS PGothic" charset="0"/>
                <a:cs typeface="MS PGothic" charset="0"/>
              </a:defRPr>
            </a:lvl4pPr>
            <a:lvl5pPr marL="2057400" indent="-228600">
              <a:defRPr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b="1">
                <a:solidFill>
                  <a:schemeClr val="tx1"/>
                </a:solidFill>
                <a:latin typeface="Arial" charset="0"/>
                <a:ea typeface="MS PGothic" charset="0"/>
                <a:cs typeface="MS PGothic" charset="0"/>
              </a:defRPr>
            </a:lvl9pPr>
          </a:lstStyle>
          <a:p>
            <a:pPr>
              <a:spcBef>
                <a:spcPct val="50000"/>
              </a:spcBef>
              <a:defRPr/>
            </a:pPr>
            <a:r>
              <a:rPr lang="de-DE" sz="600" b="0" dirty="0">
                <a:latin typeface="Arial"/>
                <a:cs typeface="Arial"/>
              </a:rPr>
              <a:t>Foto: photonewman, www.shutterstock.com</a:t>
            </a:r>
          </a:p>
        </p:txBody>
      </p:sp>
      <p:sp>
        <p:nvSpPr>
          <p:cNvPr id="9" name="Textfeld 1"/>
          <p:cNvSpPr txBox="1">
            <a:spLocks noChangeArrowheads="1"/>
          </p:cNvSpPr>
          <p:nvPr/>
        </p:nvSpPr>
        <p:spPr bwMode="auto">
          <a:xfrm>
            <a:off x="1116013" y="6484422"/>
            <a:ext cx="32400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sz="900" dirty="0">
                <a:latin typeface="Arial" pitchFamily="34" charset="0"/>
              </a:rPr>
              <a:t>Regierungspräsidium Stuttgart / VSC-Team</a:t>
            </a:r>
          </a:p>
        </p:txBody>
      </p:sp>
      <p:sp>
        <p:nvSpPr>
          <p:cNvPr id="2" name="Foliennummernplatzhalter 1">
            <a:extLst>
              <a:ext uri="{FF2B5EF4-FFF2-40B4-BE49-F238E27FC236}">
                <a16:creationId xmlns:a16="http://schemas.microsoft.com/office/drawing/2014/main" id="{B9D24128-6F26-475E-B2F9-5987943964EE}"/>
              </a:ext>
            </a:extLst>
          </p:cNvPr>
          <p:cNvSpPr>
            <a:spLocks noGrp="1"/>
          </p:cNvSpPr>
          <p:nvPr>
            <p:ph type="sldNum" sz="quarter" idx="11"/>
          </p:nvPr>
        </p:nvSpPr>
        <p:spPr/>
        <p:txBody>
          <a:bodyPr/>
          <a:lstStyle/>
          <a:p>
            <a:pPr>
              <a:defRPr/>
            </a:pPr>
            <a:fld id="{D5CEC644-CC92-4104-8BC0-D98A567896A8}" type="slidenum">
              <a:rPr lang="de-DE" smtClean="0"/>
              <a:pPr>
                <a:defRPr/>
              </a:pPr>
              <a:t>76</a:t>
            </a:fld>
            <a:endParaRPr lang="de-DE" dirty="0"/>
          </a:p>
        </p:txBody>
      </p:sp>
    </p:spTree>
    <p:extLst>
      <p:ext uri="{BB962C8B-B14F-4D97-AF65-F5344CB8AC3E}">
        <p14:creationId xmlns:p14="http://schemas.microsoft.com/office/powerpoint/2010/main" val="9552804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el 1"/>
          <p:cNvSpPr>
            <a:spLocks noGrp="1"/>
          </p:cNvSpPr>
          <p:nvPr>
            <p:ph type="title"/>
          </p:nvPr>
        </p:nvSpPr>
        <p:spPr/>
        <p:txBody>
          <a:bodyPr/>
          <a:lstStyle/>
          <a:p>
            <a:pPr eaLnBrk="1" hangingPunct="1"/>
            <a:r>
              <a:rPr lang="de-DE" altLang="de-DE" dirty="0">
                <a:latin typeface="Times" charset="0"/>
              </a:rPr>
              <a:t>Wo erhalten Sie im Hochwasserfall </a:t>
            </a:r>
            <a:br>
              <a:rPr lang="de-DE" altLang="de-DE" dirty="0">
                <a:latin typeface="Times" charset="0"/>
              </a:rPr>
            </a:br>
            <a:r>
              <a:rPr lang="de-DE" altLang="de-DE" dirty="0">
                <a:latin typeface="Times" charset="0"/>
              </a:rPr>
              <a:t>wichtige Informationen?</a:t>
            </a:r>
          </a:p>
        </p:txBody>
      </p:sp>
      <p:sp>
        <p:nvSpPr>
          <p:cNvPr id="160772" name="Inhaltsplatzhalter 1"/>
          <p:cNvSpPr>
            <a:spLocks noGrp="1"/>
          </p:cNvSpPr>
          <p:nvPr>
            <p:ph sz="half" idx="2"/>
          </p:nvPr>
        </p:nvSpPr>
        <p:spPr/>
        <p:txBody>
          <a:bodyPr/>
          <a:lstStyle/>
          <a:p>
            <a:pPr marL="0" indent="0" eaLnBrk="1" hangingPunct="1">
              <a:spcBef>
                <a:spcPts val="0"/>
              </a:spcBef>
              <a:buFont typeface="Arial" pitchFamily="34" charset="0"/>
              <a:buNone/>
            </a:pPr>
            <a:r>
              <a:rPr lang="de-DE" altLang="de-DE" sz="1600" b="1" dirty="0"/>
              <a:t>Hörfunk</a:t>
            </a:r>
          </a:p>
          <a:p>
            <a:pPr marL="0" indent="0" eaLnBrk="1" hangingPunct="1">
              <a:spcBef>
                <a:spcPts val="0"/>
              </a:spcBef>
              <a:buFont typeface="Arial" pitchFamily="34" charset="0"/>
              <a:buNone/>
            </a:pPr>
            <a:r>
              <a:rPr lang="de-DE" altLang="de-DE" sz="1600" b="1" dirty="0">
                <a:solidFill>
                  <a:schemeClr val="accent1"/>
                </a:solidFill>
              </a:rPr>
              <a:t>SWR1 / SWR3 / Radio Regenbogen</a:t>
            </a:r>
          </a:p>
          <a:p>
            <a:pPr marL="0" indent="0" eaLnBrk="1" hangingPunct="1">
              <a:spcBef>
                <a:spcPts val="0"/>
              </a:spcBef>
              <a:buFont typeface="Arial" pitchFamily="34" charset="0"/>
              <a:buNone/>
            </a:pPr>
            <a:endParaRPr lang="de-DE" altLang="de-DE" sz="1600" b="1" dirty="0">
              <a:solidFill>
                <a:schemeClr val="accent1"/>
              </a:solidFill>
            </a:endParaRPr>
          </a:p>
          <a:p>
            <a:pPr marL="0" indent="0" eaLnBrk="1" hangingPunct="1">
              <a:spcBef>
                <a:spcPts val="0"/>
              </a:spcBef>
              <a:buFont typeface="Arial" pitchFamily="34" charset="0"/>
              <a:buNone/>
            </a:pPr>
            <a:r>
              <a:rPr lang="de-DE" altLang="de-DE" sz="1600" b="1" dirty="0"/>
              <a:t>Für Bodenseeanlieger</a:t>
            </a:r>
          </a:p>
          <a:p>
            <a:pPr marL="0" indent="0" eaLnBrk="1" hangingPunct="1">
              <a:spcBef>
                <a:spcPts val="0"/>
              </a:spcBef>
              <a:buFont typeface="Arial" pitchFamily="34" charset="0"/>
              <a:buNone/>
            </a:pPr>
            <a:r>
              <a:rPr lang="de-DE" altLang="de-DE" sz="1600" b="1" dirty="0">
                <a:solidFill>
                  <a:schemeClr val="accent1"/>
                </a:solidFill>
              </a:rPr>
              <a:t>www.bodensee-hochwasser.de</a:t>
            </a:r>
          </a:p>
          <a:p>
            <a:pPr marL="0" indent="0" eaLnBrk="1" hangingPunct="1">
              <a:buFont typeface="Arial" pitchFamily="34" charset="0"/>
              <a:buNone/>
            </a:pPr>
            <a:endParaRPr lang="de-DE" altLang="de-DE" b="1" dirty="0">
              <a:solidFill>
                <a:schemeClr val="accent1"/>
              </a:solidFill>
              <a:latin typeface="Arial" pitchFamily="34" charset="0"/>
            </a:endParaRPr>
          </a:p>
          <a:p>
            <a:pPr marL="0" indent="0" eaLnBrk="1" hangingPunct="1">
              <a:buFont typeface="Arial" pitchFamily="34" charset="0"/>
              <a:buNone/>
            </a:pPr>
            <a:endParaRPr lang="de-DE" altLang="de-DE" b="1" dirty="0">
              <a:solidFill>
                <a:schemeClr val="accent1"/>
              </a:solidFill>
              <a:latin typeface="Arial" pitchFamily="34" charset="0"/>
            </a:endParaRPr>
          </a:p>
          <a:p>
            <a:pPr marL="0" indent="0">
              <a:buFont typeface="Arial" pitchFamily="34" charset="0"/>
              <a:buNone/>
            </a:pPr>
            <a:endParaRPr lang="de-DE" altLang="de-DE" dirty="0">
              <a:latin typeface="Arial" pitchFamily="34" charset="0"/>
            </a:endParaRPr>
          </a:p>
        </p:txBody>
      </p:sp>
      <p:sp>
        <p:nvSpPr>
          <p:cNvPr id="2" name="Rechteck 1"/>
          <p:cNvSpPr/>
          <p:nvPr/>
        </p:nvSpPr>
        <p:spPr>
          <a:xfrm>
            <a:off x="971600" y="1772816"/>
            <a:ext cx="7920880" cy="4320480"/>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9" name="Textfeld 1"/>
          <p:cNvSpPr txBox="1">
            <a:spLocks noChangeArrowheads="1"/>
          </p:cNvSpPr>
          <p:nvPr/>
        </p:nvSpPr>
        <p:spPr bwMode="auto">
          <a:xfrm>
            <a:off x="1116013" y="6484422"/>
            <a:ext cx="32400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sz="900" dirty="0">
                <a:latin typeface="Arial" pitchFamily="34" charset="0"/>
              </a:rPr>
              <a:t>Regierungspräsidium Stuttgart / VSC-Team</a:t>
            </a:r>
          </a:p>
        </p:txBody>
      </p:sp>
      <p:sp>
        <p:nvSpPr>
          <p:cNvPr id="3" name="Inhaltsplatzhalter 2">
            <a:extLst>
              <a:ext uri="{FF2B5EF4-FFF2-40B4-BE49-F238E27FC236}">
                <a16:creationId xmlns:a16="http://schemas.microsoft.com/office/drawing/2014/main" id="{A8AF80B6-28CF-48A1-9D40-2B43C4346C3E}"/>
              </a:ext>
            </a:extLst>
          </p:cNvPr>
          <p:cNvSpPr>
            <a:spLocks noGrp="1"/>
          </p:cNvSpPr>
          <p:nvPr>
            <p:ph sz="half" idx="1"/>
          </p:nvPr>
        </p:nvSpPr>
        <p:spPr/>
        <p:txBody>
          <a:bodyPr/>
          <a:lstStyle/>
          <a:p>
            <a:pPr marL="0" indent="0" eaLnBrk="1" hangingPunct="1">
              <a:spcBef>
                <a:spcPts val="0"/>
              </a:spcBef>
              <a:buFont typeface="Arial" pitchFamily="34" charset="0"/>
              <a:buNone/>
            </a:pPr>
            <a:r>
              <a:rPr lang="de-DE" altLang="de-DE" sz="1600" b="1" dirty="0"/>
              <a:t>Hochwasservorhersagezentrale </a:t>
            </a:r>
          </a:p>
          <a:p>
            <a:pPr marL="0" indent="0" eaLnBrk="1" hangingPunct="1">
              <a:spcBef>
                <a:spcPts val="0"/>
              </a:spcBef>
              <a:buFont typeface="Arial" pitchFamily="34" charset="0"/>
              <a:buNone/>
            </a:pPr>
            <a:r>
              <a:rPr lang="de-DE" altLang="de-DE" sz="1600" b="1" dirty="0"/>
              <a:t>Baden-Württemberg</a:t>
            </a:r>
          </a:p>
          <a:p>
            <a:pPr marL="0" indent="0" eaLnBrk="1" hangingPunct="1">
              <a:spcBef>
                <a:spcPts val="0"/>
              </a:spcBef>
              <a:buFont typeface="Arial" pitchFamily="34" charset="0"/>
              <a:buNone/>
            </a:pPr>
            <a:r>
              <a:rPr lang="de-DE" altLang="de-DE" sz="1600" b="1" dirty="0">
                <a:solidFill>
                  <a:schemeClr val="accent1"/>
                </a:solidFill>
              </a:rPr>
              <a:t>www.hvz.baden-wuerttemberg.de</a:t>
            </a:r>
          </a:p>
          <a:p>
            <a:pPr marL="0" indent="0" eaLnBrk="1" hangingPunct="1">
              <a:spcBef>
                <a:spcPts val="0"/>
              </a:spcBef>
            </a:pPr>
            <a:endParaRPr lang="de-DE" altLang="de-DE" sz="1600" b="1" dirty="0"/>
          </a:p>
          <a:p>
            <a:pPr marL="0" indent="0" eaLnBrk="1" hangingPunct="1">
              <a:spcBef>
                <a:spcPts val="0"/>
              </a:spcBef>
              <a:buFont typeface="Arial" pitchFamily="34" charset="0"/>
              <a:buNone/>
            </a:pPr>
            <a:r>
              <a:rPr lang="de-DE" altLang="de-DE" sz="1600" b="1" dirty="0"/>
              <a:t>Unwetterwarnungen</a:t>
            </a:r>
          </a:p>
          <a:p>
            <a:pPr marL="0" indent="0" eaLnBrk="1" hangingPunct="1">
              <a:spcBef>
                <a:spcPts val="0"/>
              </a:spcBef>
              <a:buFont typeface="Arial" pitchFamily="34" charset="0"/>
              <a:buNone/>
            </a:pPr>
            <a:r>
              <a:rPr lang="de-DE" altLang="de-DE" sz="1600" b="1" dirty="0">
                <a:solidFill>
                  <a:schemeClr val="accent1"/>
                </a:solidFill>
                <a:hlinkClick r:id="rId3"/>
              </a:rPr>
              <a:t>www.dwd.de</a:t>
            </a:r>
            <a:endParaRPr lang="de-DE" altLang="de-DE" sz="1600" b="1" dirty="0">
              <a:solidFill>
                <a:schemeClr val="accent1"/>
              </a:solidFill>
            </a:endParaRPr>
          </a:p>
          <a:p>
            <a:pPr marL="0" indent="0" eaLnBrk="1" hangingPunct="1">
              <a:spcBef>
                <a:spcPts val="0"/>
              </a:spcBef>
              <a:buFont typeface="Arial" pitchFamily="34" charset="0"/>
              <a:buNone/>
            </a:pPr>
            <a:r>
              <a:rPr lang="de-DE" altLang="de-DE" sz="1600" b="1" dirty="0">
                <a:solidFill>
                  <a:schemeClr val="accent1"/>
                </a:solidFill>
                <a:hlinkClick r:id="rId4"/>
              </a:rPr>
              <a:t>www.unwetterzentrale.de</a:t>
            </a:r>
            <a:endParaRPr lang="de-DE" altLang="de-DE" sz="1600" b="1" dirty="0">
              <a:solidFill>
                <a:schemeClr val="accent1"/>
              </a:solidFill>
            </a:endParaRPr>
          </a:p>
          <a:p>
            <a:pPr marL="0" indent="0" eaLnBrk="1" hangingPunct="1">
              <a:spcBef>
                <a:spcPts val="0"/>
              </a:spcBef>
              <a:buFont typeface="Arial" pitchFamily="34" charset="0"/>
              <a:buNone/>
            </a:pPr>
            <a:endParaRPr lang="de-DE" altLang="de-DE" sz="1600" b="1" dirty="0">
              <a:solidFill>
                <a:schemeClr val="accent1"/>
              </a:solidFill>
            </a:endParaRPr>
          </a:p>
          <a:p>
            <a:pPr marL="0" indent="0" eaLnBrk="1" hangingPunct="1">
              <a:spcBef>
                <a:spcPts val="0"/>
              </a:spcBef>
              <a:buFont typeface="Arial" pitchFamily="34" charset="0"/>
              <a:buNone/>
            </a:pPr>
            <a:r>
              <a:rPr lang="de-DE" altLang="de-DE" sz="1600" b="1" dirty="0"/>
              <a:t>Telefonansagen der Pegel</a:t>
            </a:r>
          </a:p>
          <a:p>
            <a:pPr marL="0" indent="0" eaLnBrk="1" hangingPunct="1">
              <a:spcBef>
                <a:spcPts val="0"/>
              </a:spcBef>
              <a:buFont typeface="Arial" pitchFamily="34" charset="0"/>
              <a:buNone/>
            </a:pPr>
            <a:r>
              <a:rPr lang="de-DE" altLang="de-DE" sz="1600" b="1" dirty="0">
                <a:solidFill>
                  <a:schemeClr val="accent1"/>
                </a:solidFill>
              </a:rPr>
              <a:t>0721 9804-61 / -62 / -63 / -64 / -65</a:t>
            </a:r>
          </a:p>
          <a:p>
            <a:pPr marL="0" indent="0" eaLnBrk="1" hangingPunct="1">
              <a:spcBef>
                <a:spcPts val="0"/>
              </a:spcBef>
              <a:buFont typeface="Arial" pitchFamily="34" charset="0"/>
              <a:buNone/>
            </a:pPr>
            <a:endParaRPr lang="de-DE" altLang="de-DE" sz="1600" b="1" dirty="0">
              <a:solidFill>
                <a:schemeClr val="accent1"/>
              </a:solidFill>
            </a:endParaRPr>
          </a:p>
          <a:p>
            <a:pPr marL="0" indent="0" eaLnBrk="1" hangingPunct="1">
              <a:spcBef>
                <a:spcPts val="0"/>
              </a:spcBef>
              <a:buFont typeface="Arial" pitchFamily="34" charset="0"/>
              <a:buNone/>
            </a:pPr>
            <a:r>
              <a:rPr lang="de-DE" altLang="de-DE" sz="1600" b="1" dirty="0"/>
              <a:t>Videotext</a:t>
            </a:r>
          </a:p>
          <a:p>
            <a:pPr marL="0" indent="0" eaLnBrk="1" hangingPunct="1">
              <a:spcBef>
                <a:spcPts val="0"/>
              </a:spcBef>
              <a:buFont typeface="Arial" pitchFamily="34" charset="0"/>
              <a:buNone/>
            </a:pPr>
            <a:r>
              <a:rPr lang="de-DE" altLang="de-DE" sz="1600" dirty="0"/>
              <a:t>Südwest-Text aktualisiert (halb-)stündlich</a:t>
            </a:r>
            <a:br>
              <a:rPr lang="de-DE" altLang="de-DE" sz="1600" dirty="0"/>
            </a:br>
            <a:r>
              <a:rPr lang="de-DE" altLang="de-DE" sz="1600" dirty="0"/>
              <a:t>die Wasserstände</a:t>
            </a:r>
          </a:p>
          <a:p>
            <a:pPr marL="0" indent="0" eaLnBrk="1" hangingPunct="1">
              <a:spcBef>
                <a:spcPts val="0"/>
              </a:spcBef>
              <a:buFont typeface="Arial" pitchFamily="34" charset="0"/>
              <a:buNone/>
            </a:pPr>
            <a:r>
              <a:rPr lang="de-DE" altLang="de-DE" sz="1600" dirty="0"/>
              <a:t>Tafeln: </a:t>
            </a:r>
            <a:r>
              <a:rPr lang="de-DE" altLang="de-DE" sz="1600" b="1" dirty="0">
                <a:solidFill>
                  <a:schemeClr val="accent1"/>
                </a:solidFill>
              </a:rPr>
              <a:t>800-809</a:t>
            </a:r>
          </a:p>
          <a:p>
            <a:pPr marL="0" indent="0" eaLnBrk="1" hangingPunct="1">
              <a:spcBef>
                <a:spcPts val="0"/>
              </a:spcBef>
              <a:buFont typeface="Arial" pitchFamily="34" charset="0"/>
              <a:buNone/>
            </a:pPr>
            <a:r>
              <a:rPr lang="de-DE" altLang="de-DE" sz="1600" dirty="0"/>
              <a:t>Faxabruf: </a:t>
            </a:r>
            <a:r>
              <a:rPr lang="de-DE" altLang="de-DE" sz="1600" b="1" dirty="0">
                <a:solidFill>
                  <a:schemeClr val="accent1"/>
                </a:solidFill>
              </a:rPr>
              <a:t>0221 303-72001</a:t>
            </a:r>
          </a:p>
          <a:p>
            <a:endParaRPr lang="de-DE" dirty="0"/>
          </a:p>
        </p:txBody>
      </p:sp>
      <p:sp>
        <p:nvSpPr>
          <p:cNvPr id="5" name="Foliennummernplatzhalter 4">
            <a:extLst>
              <a:ext uri="{FF2B5EF4-FFF2-40B4-BE49-F238E27FC236}">
                <a16:creationId xmlns:a16="http://schemas.microsoft.com/office/drawing/2014/main" id="{0A65C9DB-290D-4A9A-9BA5-1E87AEB2B26F}"/>
              </a:ext>
            </a:extLst>
          </p:cNvPr>
          <p:cNvSpPr>
            <a:spLocks noGrp="1"/>
          </p:cNvSpPr>
          <p:nvPr>
            <p:ph type="sldNum" sz="quarter" idx="11"/>
          </p:nvPr>
        </p:nvSpPr>
        <p:spPr/>
        <p:txBody>
          <a:bodyPr/>
          <a:lstStyle/>
          <a:p>
            <a:pPr>
              <a:defRPr/>
            </a:pPr>
            <a:fld id="{D5CEC644-CC92-4104-8BC0-D98A567896A8}" type="slidenum">
              <a:rPr lang="de-DE" smtClean="0"/>
              <a:pPr>
                <a:defRPr/>
              </a:pPr>
              <a:t>77</a:t>
            </a:fld>
            <a:endParaRPr lang="de-DE" dirty="0"/>
          </a:p>
        </p:txBody>
      </p:sp>
    </p:spTree>
    <p:extLst>
      <p:ext uri="{BB962C8B-B14F-4D97-AF65-F5344CB8AC3E}">
        <p14:creationId xmlns:p14="http://schemas.microsoft.com/office/powerpoint/2010/main" val="11800494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el 1"/>
          <p:cNvSpPr>
            <a:spLocks noGrp="1"/>
          </p:cNvSpPr>
          <p:nvPr>
            <p:ph type="title"/>
          </p:nvPr>
        </p:nvSpPr>
        <p:spPr/>
        <p:txBody>
          <a:bodyPr/>
          <a:lstStyle/>
          <a:p>
            <a:pPr eaLnBrk="1" hangingPunct="1"/>
            <a:r>
              <a:rPr lang="de-DE" altLang="de-DE" dirty="0">
                <a:latin typeface="Times" charset="0"/>
              </a:rPr>
              <a:t>Verhalten nach dem Hochwasser</a:t>
            </a:r>
          </a:p>
        </p:txBody>
      </p:sp>
      <p:sp>
        <p:nvSpPr>
          <p:cNvPr id="161795" name="Inhaltsplatzhalter 2"/>
          <p:cNvSpPr>
            <a:spLocks noGrp="1"/>
          </p:cNvSpPr>
          <p:nvPr>
            <p:ph type="body" sz="quarter" idx="13"/>
          </p:nvPr>
        </p:nvSpPr>
        <p:spPr/>
        <p:txBody>
          <a:bodyPr/>
          <a:lstStyle/>
          <a:p>
            <a:pPr marL="285750" indent="-285750" eaLnBrk="1" hangingPunct="1">
              <a:buFont typeface="Arial" panose="020B0604020202020204" pitchFamily="34" charset="0"/>
              <a:buChar char="•"/>
            </a:pPr>
            <a:r>
              <a:rPr lang="de-DE" altLang="de-DE" sz="1600" dirty="0">
                <a:latin typeface="Times" charset="0"/>
              </a:rPr>
              <a:t>Informieren Sie Behörden, Versicherungen, Banken etc. </a:t>
            </a:r>
          </a:p>
          <a:p>
            <a:pPr marL="285750" indent="-285750" eaLnBrk="1" hangingPunct="1">
              <a:buFont typeface="Arial" panose="020B0604020202020204" pitchFamily="34" charset="0"/>
              <a:buChar char="•"/>
            </a:pPr>
            <a:r>
              <a:rPr lang="de-DE" altLang="de-DE" sz="1600" dirty="0">
                <a:latin typeface="Times" charset="0"/>
              </a:rPr>
              <a:t>Dokumentieren Sie Schäden.</a:t>
            </a:r>
          </a:p>
          <a:p>
            <a:pPr marL="285750" indent="-285750" eaLnBrk="1" hangingPunct="1">
              <a:buFont typeface="Arial" panose="020B0604020202020204" pitchFamily="34" charset="0"/>
              <a:buChar char="•"/>
            </a:pPr>
            <a:r>
              <a:rPr lang="de-DE" altLang="de-DE" sz="1600" dirty="0">
                <a:latin typeface="Times" charset="0"/>
              </a:rPr>
              <a:t>Räumen Sie das Betriebsgelände auf und reinigen Sie dieses.</a:t>
            </a:r>
          </a:p>
          <a:p>
            <a:pPr marL="285750" indent="-285750" eaLnBrk="1" hangingPunct="1">
              <a:buFont typeface="Arial" panose="020B0604020202020204" pitchFamily="34" charset="0"/>
              <a:buChar char="•"/>
            </a:pPr>
            <a:r>
              <a:rPr lang="de-DE" altLang="de-DE" sz="1600" dirty="0">
                <a:latin typeface="Times" charset="0"/>
              </a:rPr>
              <a:t>Stellen Sie die Einsatzfähigkeit Ihres Betriebs wieder her.</a:t>
            </a:r>
          </a:p>
          <a:p>
            <a:pPr marL="285750" indent="-285750" eaLnBrk="1" hangingPunct="1">
              <a:buFont typeface="Arial" panose="020B0604020202020204" pitchFamily="34" charset="0"/>
              <a:buChar char="•"/>
            </a:pPr>
            <a:r>
              <a:rPr lang="de-DE" altLang="de-DE" sz="1600" dirty="0">
                <a:latin typeface="Times" charset="0"/>
              </a:rPr>
              <a:t>Führen Sie die PR-Arbeit fort.</a:t>
            </a:r>
          </a:p>
          <a:p>
            <a:pPr marL="285750" indent="-285750" eaLnBrk="1" hangingPunct="1">
              <a:buFont typeface="Arial" panose="020B0604020202020204" pitchFamily="34" charset="0"/>
              <a:buChar char="•"/>
            </a:pPr>
            <a:r>
              <a:rPr lang="de-DE" altLang="de-DE" sz="1600" dirty="0">
                <a:latin typeface="Times" charset="0"/>
              </a:rPr>
              <a:t>Machen Sie eine Inventur, was </a:t>
            </a:r>
            <a:br>
              <a:rPr lang="de-DE" altLang="de-DE" sz="1600" dirty="0">
                <a:latin typeface="Times" charset="0"/>
              </a:rPr>
            </a:br>
            <a:r>
              <a:rPr lang="de-DE" altLang="de-DE" sz="1600" dirty="0">
                <a:latin typeface="Times" charset="0"/>
              </a:rPr>
              <a:t>ist vorhanden und brauchbar?</a:t>
            </a:r>
          </a:p>
          <a:p>
            <a:pPr marL="285750" indent="-285750" eaLnBrk="1" hangingPunct="1">
              <a:buFont typeface="Arial" panose="020B0604020202020204" pitchFamily="34" charset="0"/>
              <a:buChar char="•"/>
            </a:pPr>
            <a:r>
              <a:rPr lang="de-DE" altLang="de-DE" sz="1600" dirty="0">
                <a:latin typeface="Times" charset="0"/>
              </a:rPr>
              <a:t>Überprüfen Sie den Hochwasser-</a:t>
            </a:r>
            <a:br>
              <a:rPr lang="de-DE" altLang="de-DE" sz="1600" dirty="0">
                <a:latin typeface="Times" charset="0"/>
              </a:rPr>
            </a:br>
            <a:r>
              <a:rPr lang="de-DE" altLang="de-DE" sz="1600" dirty="0">
                <a:latin typeface="Times" charset="0"/>
              </a:rPr>
              <a:t>notfallplan und passen Sie ihn </a:t>
            </a:r>
            <a:br>
              <a:rPr lang="de-DE" altLang="de-DE" sz="1600" dirty="0">
                <a:latin typeface="Times" charset="0"/>
              </a:rPr>
            </a:br>
            <a:r>
              <a:rPr lang="de-DE" altLang="de-DE" sz="1600" dirty="0">
                <a:latin typeface="Times" charset="0"/>
              </a:rPr>
              <a:t>ggf. an.</a:t>
            </a:r>
          </a:p>
        </p:txBody>
      </p:sp>
      <p:sp>
        <p:nvSpPr>
          <p:cNvPr id="2" name="Textplatzhalter 1">
            <a:extLst>
              <a:ext uri="{FF2B5EF4-FFF2-40B4-BE49-F238E27FC236}">
                <a16:creationId xmlns:a16="http://schemas.microsoft.com/office/drawing/2014/main" id="{37280A6F-45BB-4944-8981-CD997816C7F9}"/>
              </a:ext>
            </a:extLst>
          </p:cNvPr>
          <p:cNvSpPr>
            <a:spLocks noGrp="1"/>
          </p:cNvSpPr>
          <p:nvPr>
            <p:ph type="body" sz="quarter" idx="14"/>
          </p:nvPr>
        </p:nvSpPr>
        <p:spPr/>
        <p:txBody>
          <a:bodyPr/>
          <a:lstStyle/>
          <a:p>
            <a:endParaRPr lang="de-DE" dirty="0"/>
          </a:p>
        </p:txBody>
      </p:sp>
      <p:sp>
        <p:nvSpPr>
          <p:cNvPr id="8" name="Text Box 13"/>
          <p:cNvSpPr txBox="1">
            <a:spLocks noChangeArrowheads="1"/>
          </p:cNvSpPr>
          <p:nvPr/>
        </p:nvSpPr>
        <p:spPr bwMode="auto">
          <a:xfrm>
            <a:off x="4894959" y="5639049"/>
            <a:ext cx="2200275" cy="23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spAutoFit/>
          </a:bodyPr>
          <a:lstStyle>
            <a:lvl1pPr>
              <a:defRPr b="1">
                <a:solidFill>
                  <a:schemeClr val="tx1"/>
                </a:solidFill>
                <a:latin typeface="Arial" charset="0"/>
                <a:ea typeface="MS PGothic" charset="0"/>
                <a:cs typeface="MS PGothic" charset="0"/>
              </a:defRPr>
            </a:lvl1pPr>
            <a:lvl2pPr marL="742950" indent="-285750">
              <a:defRPr b="1">
                <a:solidFill>
                  <a:schemeClr val="tx1"/>
                </a:solidFill>
                <a:latin typeface="Arial" charset="0"/>
                <a:ea typeface="MS PGothic" charset="0"/>
                <a:cs typeface="MS PGothic" charset="0"/>
              </a:defRPr>
            </a:lvl2pPr>
            <a:lvl3pPr marL="1143000" indent="-228600">
              <a:defRPr b="1">
                <a:solidFill>
                  <a:schemeClr val="tx1"/>
                </a:solidFill>
                <a:latin typeface="Arial" charset="0"/>
                <a:ea typeface="MS PGothic" charset="0"/>
                <a:cs typeface="MS PGothic" charset="0"/>
              </a:defRPr>
            </a:lvl3pPr>
            <a:lvl4pPr marL="1600200" indent="-228600">
              <a:defRPr b="1">
                <a:solidFill>
                  <a:schemeClr val="tx1"/>
                </a:solidFill>
                <a:latin typeface="Arial" charset="0"/>
                <a:ea typeface="MS PGothic" charset="0"/>
                <a:cs typeface="MS PGothic" charset="0"/>
              </a:defRPr>
            </a:lvl4pPr>
            <a:lvl5pPr marL="2057400" indent="-228600">
              <a:defRPr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b="1">
                <a:solidFill>
                  <a:schemeClr val="tx1"/>
                </a:solidFill>
                <a:latin typeface="Arial" charset="0"/>
                <a:ea typeface="MS PGothic" charset="0"/>
                <a:cs typeface="MS PGothic" charset="0"/>
              </a:defRPr>
            </a:lvl9pPr>
          </a:lstStyle>
          <a:p>
            <a:pPr>
              <a:spcBef>
                <a:spcPct val="50000"/>
              </a:spcBef>
              <a:defRPr/>
            </a:pPr>
            <a:r>
              <a:rPr lang="de-DE" sz="600" b="0" dirty="0">
                <a:latin typeface="Arial"/>
                <a:cs typeface="Arial"/>
              </a:rPr>
              <a:t>Foto: </a:t>
            </a:r>
            <a:r>
              <a:rPr lang="de-DE" sz="600" b="0" dirty="0"/>
              <a:t>Enrico Di Cino/ w ww.fotolia.de</a:t>
            </a:r>
          </a:p>
          <a:p>
            <a:pPr>
              <a:spcBef>
                <a:spcPct val="50000"/>
              </a:spcBef>
              <a:defRPr/>
            </a:pPr>
            <a:endParaRPr lang="de-DE" sz="600" b="0" dirty="0">
              <a:latin typeface="Arial"/>
              <a:cs typeface="Arial"/>
            </a:endParaRPr>
          </a:p>
        </p:txBody>
      </p:sp>
      <p:pic>
        <p:nvPicPr>
          <p:cNvPr id="10" name="Inhaltsplatzhalter 1">
            <a:extLst>
              <a:ext uri="{FF2B5EF4-FFF2-40B4-BE49-F238E27FC236}">
                <a16:creationId xmlns:a16="http://schemas.microsoft.com/office/drawing/2014/main" id="{E379AEB8-02DB-4E2A-AE8E-38553A23E15E}"/>
              </a:ext>
            </a:extLst>
          </p:cNvPr>
          <p:cNvPicPr>
            <a:picLocks noGrp="1" noChangeAspect="1"/>
          </p:cNvPicPr>
          <p:nvPr>
            <p:ph sz="half" idx="4294967295"/>
          </p:nvPr>
        </p:nvPicPr>
        <p:blipFill rotWithShape="1">
          <a:blip r:embed="rId3" cstate="print">
            <a:extLst>
              <a:ext uri="{28A0092B-C50C-407E-A947-70E740481C1C}">
                <a14:useLocalDpi xmlns:a14="http://schemas.microsoft.com/office/drawing/2010/main"/>
              </a:ext>
            </a:extLst>
          </a:blip>
          <a:srcRect l="-1" t="-336"/>
          <a:stretch/>
        </p:blipFill>
        <p:spPr>
          <a:xfrm>
            <a:off x="4859186" y="1668581"/>
            <a:ext cx="4052289" cy="3871718"/>
          </a:xfrm>
          <a:ln>
            <a:noFill/>
          </a:ln>
        </p:spPr>
      </p:pic>
      <p:sp>
        <p:nvSpPr>
          <p:cNvPr id="4" name="Fußzeilenplatzhalter 3">
            <a:extLst>
              <a:ext uri="{FF2B5EF4-FFF2-40B4-BE49-F238E27FC236}">
                <a16:creationId xmlns:a16="http://schemas.microsoft.com/office/drawing/2014/main" id="{A8C4B2FA-82A0-4E8F-AA53-379A08AB9BA9}"/>
              </a:ext>
            </a:extLst>
          </p:cNvPr>
          <p:cNvSpPr>
            <a:spLocks noGrp="1"/>
          </p:cNvSpPr>
          <p:nvPr>
            <p:ph type="ftr" sz="quarter" idx="12"/>
          </p:nvPr>
        </p:nvSpPr>
        <p:spPr/>
        <p:txBody>
          <a:bodyPr/>
          <a:lstStyle/>
          <a:p>
            <a:r>
              <a:rPr lang="de-DE" dirty="0"/>
              <a:t>Regierungspräsidium Stuttgart / VSC-Team</a:t>
            </a:r>
          </a:p>
        </p:txBody>
      </p:sp>
      <p:sp>
        <p:nvSpPr>
          <p:cNvPr id="5" name="Foliennummernplatzhalter 4">
            <a:extLst>
              <a:ext uri="{FF2B5EF4-FFF2-40B4-BE49-F238E27FC236}">
                <a16:creationId xmlns:a16="http://schemas.microsoft.com/office/drawing/2014/main" id="{AFE9FC33-D455-49DF-A6AF-260A315E3892}"/>
              </a:ext>
            </a:extLst>
          </p:cNvPr>
          <p:cNvSpPr>
            <a:spLocks noGrp="1"/>
          </p:cNvSpPr>
          <p:nvPr>
            <p:ph type="sldNum" sz="quarter" idx="11"/>
          </p:nvPr>
        </p:nvSpPr>
        <p:spPr/>
        <p:txBody>
          <a:bodyPr/>
          <a:lstStyle/>
          <a:p>
            <a:fld id="{A753166E-F291-4735-B3A2-B7211A090599}" type="slidenum">
              <a:rPr lang="de-DE" altLang="de-DE" smtClean="0"/>
              <a:pPr/>
              <a:t>78</a:t>
            </a:fld>
            <a:endParaRPr lang="de-DE" altLang="de-DE" dirty="0"/>
          </a:p>
        </p:txBody>
      </p:sp>
    </p:spTree>
    <p:extLst>
      <p:ext uri="{BB962C8B-B14F-4D97-AF65-F5344CB8AC3E}">
        <p14:creationId xmlns:p14="http://schemas.microsoft.com/office/powerpoint/2010/main" val="39089669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el 1"/>
          <p:cNvSpPr>
            <a:spLocks noGrp="1"/>
          </p:cNvSpPr>
          <p:nvPr>
            <p:ph type="title"/>
          </p:nvPr>
        </p:nvSpPr>
        <p:spPr/>
        <p:txBody>
          <a:bodyPr/>
          <a:lstStyle/>
          <a:p>
            <a:pPr eaLnBrk="1" hangingPunct="1"/>
            <a:r>
              <a:rPr lang="de-DE" altLang="de-DE" dirty="0">
                <a:latin typeface="Times" charset="0"/>
              </a:rPr>
              <a:t>Verhalten nach dem Hochwasser</a:t>
            </a:r>
          </a:p>
        </p:txBody>
      </p:sp>
      <p:sp>
        <p:nvSpPr>
          <p:cNvPr id="162819" name="Inhaltsplatzhalter 2"/>
          <p:cNvSpPr>
            <a:spLocks noGrp="1"/>
          </p:cNvSpPr>
          <p:nvPr>
            <p:ph idx="1"/>
          </p:nvPr>
        </p:nvSpPr>
        <p:spPr/>
        <p:txBody>
          <a:bodyPr/>
          <a:lstStyle/>
          <a:p>
            <a:pPr marL="0" indent="0" eaLnBrk="1" hangingPunct="1">
              <a:buNone/>
            </a:pPr>
            <a:r>
              <a:rPr lang="de-DE" altLang="de-DE" b="1" dirty="0">
                <a:latin typeface="Times" charset="0"/>
              </a:rPr>
              <a:t>Kontaktieren Sie:</a:t>
            </a:r>
          </a:p>
          <a:p>
            <a:pPr eaLnBrk="1" hangingPunct="1"/>
            <a:r>
              <a:rPr lang="de-DE" altLang="de-DE" dirty="0">
                <a:latin typeface="Times" charset="0"/>
              </a:rPr>
              <a:t>Ihre Versicherung - bevor Sie mit Aufräumungsmaßnahmen beginnen! - bzgl. Beratung, Schadensmeldung, -dokumentation und -abwicklung sowie Gutachterbesuch</a:t>
            </a:r>
          </a:p>
          <a:p>
            <a:pPr eaLnBrk="1" hangingPunct="1"/>
            <a:r>
              <a:rPr lang="de-DE" altLang="de-DE" dirty="0">
                <a:latin typeface="Times" charset="0"/>
              </a:rPr>
              <a:t>die Bundesagentur für Arbeit bzgl. Arbeitsausfall bzw. Kurzarbeitergeld.</a:t>
            </a:r>
          </a:p>
          <a:p>
            <a:pPr eaLnBrk="1" hangingPunct="1"/>
            <a:r>
              <a:rPr lang="de-DE" altLang="de-DE" dirty="0">
                <a:latin typeface="Times" charset="0"/>
              </a:rPr>
              <a:t>das Finanzamt. Dieses kann Ihnen Steuererleichterungen verschaffen.</a:t>
            </a:r>
          </a:p>
          <a:p>
            <a:pPr eaLnBrk="1" hangingPunct="1"/>
            <a:r>
              <a:rPr lang="de-DE" altLang="de-DE" dirty="0">
                <a:latin typeface="Times" charset="0"/>
              </a:rPr>
              <a:t>Ihre Hausbank bzgl. möglicher Kredithilfen.</a:t>
            </a:r>
          </a:p>
          <a:p>
            <a:pPr eaLnBrk="1" hangingPunct="1"/>
            <a:r>
              <a:rPr lang="de-DE" altLang="de-DE" dirty="0">
                <a:latin typeface="Times" charset="0"/>
              </a:rPr>
              <a:t>Ihre Krankenkasse, ob und wie diese Sie eventuell unterstützen kann.</a:t>
            </a:r>
          </a:p>
          <a:p>
            <a:pPr eaLnBrk="1" hangingPunct="1"/>
            <a:r>
              <a:rPr lang="de-DE" altLang="de-DE" dirty="0">
                <a:latin typeface="Times" charset="0"/>
              </a:rPr>
              <a:t>einen Baustatiker, evtl. hat das Gebäude Ihres Unternehmens Schäden erlitten.</a:t>
            </a:r>
            <a:br>
              <a:rPr lang="de-DE" altLang="de-DE" dirty="0">
                <a:latin typeface="Times" charset="0"/>
              </a:rPr>
            </a:br>
            <a:endParaRPr lang="de-DE" altLang="de-DE" dirty="0">
              <a:latin typeface="Times" charset="0"/>
            </a:endParaRPr>
          </a:p>
        </p:txBody>
      </p:sp>
      <p:sp>
        <p:nvSpPr>
          <p:cNvPr id="7" name="Textfeld 1"/>
          <p:cNvSpPr txBox="1">
            <a:spLocks noChangeArrowheads="1"/>
          </p:cNvSpPr>
          <p:nvPr/>
        </p:nvSpPr>
        <p:spPr bwMode="auto">
          <a:xfrm>
            <a:off x="1116013" y="6484422"/>
            <a:ext cx="32400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sz="900" dirty="0">
                <a:latin typeface="Arial" pitchFamily="34" charset="0"/>
              </a:rPr>
              <a:t>Regierungspräsidium Stuttgart / VSC-Team</a:t>
            </a:r>
          </a:p>
        </p:txBody>
      </p:sp>
      <p:sp>
        <p:nvSpPr>
          <p:cNvPr id="4" name="Foliennummernplatzhalter 3">
            <a:extLst>
              <a:ext uri="{FF2B5EF4-FFF2-40B4-BE49-F238E27FC236}">
                <a16:creationId xmlns:a16="http://schemas.microsoft.com/office/drawing/2014/main" id="{C1DF18B5-B3A3-4714-A411-D3E95D0ED338}"/>
              </a:ext>
            </a:extLst>
          </p:cNvPr>
          <p:cNvSpPr>
            <a:spLocks noGrp="1"/>
          </p:cNvSpPr>
          <p:nvPr>
            <p:ph type="sldNum" sz="quarter" idx="11"/>
          </p:nvPr>
        </p:nvSpPr>
        <p:spPr/>
        <p:txBody>
          <a:bodyPr/>
          <a:lstStyle/>
          <a:p>
            <a:fld id="{3246854A-F06E-4786-B7B9-1D37875D3E50}" type="slidenum">
              <a:rPr lang="de-DE" altLang="de-DE" smtClean="0"/>
              <a:pPr/>
              <a:t>79</a:t>
            </a:fld>
            <a:endParaRPr lang="de-DE" altLang="de-DE" dirty="0"/>
          </a:p>
        </p:txBody>
      </p:sp>
    </p:spTree>
    <p:extLst>
      <p:ext uri="{BB962C8B-B14F-4D97-AF65-F5344CB8AC3E}">
        <p14:creationId xmlns:p14="http://schemas.microsoft.com/office/powerpoint/2010/main" val="2127953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el 6"/>
          <p:cNvSpPr>
            <a:spLocks noGrp="1"/>
          </p:cNvSpPr>
          <p:nvPr>
            <p:ph type="title"/>
          </p:nvPr>
        </p:nvSpPr>
        <p:spPr>
          <a:xfrm>
            <a:off x="1116013" y="692150"/>
            <a:ext cx="7632700" cy="1263650"/>
          </a:xfrm>
        </p:spPr>
        <p:txBody>
          <a:bodyPr/>
          <a:lstStyle/>
          <a:p>
            <a:pPr eaLnBrk="1" hangingPunct="1"/>
            <a:r>
              <a:rPr lang="de-DE" altLang="de-DE">
                <a:latin typeface="Times" charset="0"/>
              </a:rPr>
              <a:t>Hochwasserrisiko in Baden-Württemberg</a:t>
            </a:r>
          </a:p>
        </p:txBody>
      </p:sp>
      <p:sp>
        <p:nvSpPr>
          <p:cNvPr id="117763" name="Datumsplatzhalt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900"/>
              </a:spcBef>
              <a:buFont typeface="Arial" pitchFamily="34" charset="0"/>
              <a:buChar char="•"/>
              <a:defRPr sz="2000">
                <a:solidFill>
                  <a:schemeClr val="tx1"/>
                </a:solidFill>
                <a:latin typeface="Times" charset="0"/>
                <a:ea typeface="MS PGothic" pitchFamily="34" charset="-128"/>
              </a:defRPr>
            </a:lvl1pPr>
            <a:lvl2pPr marL="742950" indent="-285750" eaLnBrk="0" hangingPunct="0">
              <a:buFont typeface="Arial" pitchFamily="34" charset="0"/>
              <a:buChar char="–"/>
              <a:defRPr sz="2000">
                <a:solidFill>
                  <a:schemeClr val="tx1"/>
                </a:solidFill>
                <a:latin typeface="Times" charset="0"/>
                <a:ea typeface="MS PGothic" pitchFamily="34" charset="-128"/>
              </a:defRPr>
            </a:lvl2pPr>
            <a:lvl3pPr marL="1143000" indent="-228600" eaLnBrk="0" hangingPunct="0">
              <a:buFont typeface="Arial" pitchFamily="34" charset="0"/>
              <a:buChar char="•"/>
              <a:defRPr sz="2000">
                <a:solidFill>
                  <a:schemeClr val="tx1"/>
                </a:solidFill>
                <a:latin typeface="Times" charset="0"/>
                <a:ea typeface="MS PGothic" pitchFamily="34" charset="-128"/>
              </a:defRPr>
            </a:lvl3pPr>
            <a:lvl4pPr marL="1600200" indent="-228600" eaLnBrk="0" hangingPunct="0">
              <a:buFont typeface="Arial" pitchFamily="34" charset="0"/>
              <a:buChar char="–"/>
              <a:defRPr sz="2000">
                <a:solidFill>
                  <a:schemeClr val="tx1"/>
                </a:solidFill>
                <a:latin typeface="Times" charset="0"/>
                <a:ea typeface="MS PGothic" pitchFamily="34" charset="-128"/>
              </a:defRPr>
            </a:lvl4pPr>
            <a:lvl5pPr marL="2057400" indent="-228600" eaLnBrk="0" hangingPunct="0">
              <a:buFont typeface="Arial" pitchFamily="34" charset="0"/>
              <a:buChar char="»"/>
              <a:defRPr sz="2000">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9pPr>
          </a:lstStyle>
          <a:p>
            <a:pPr eaLnBrk="1" hangingPunct="1">
              <a:spcBef>
                <a:spcPct val="0"/>
              </a:spcBef>
              <a:buFontTx/>
              <a:buNone/>
            </a:pPr>
            <a:fld id="{CA6D6627-4264-45F3-A78A-8F7B3564C418}" type="datetime1">
              <a:rPr lang="de-DE" altLang="de-DE" sz="1000" smtClean="0">
                <a:solidFill>
                  <a:srgbClr val="000000"/>
                </a:solidFill>
                <a:latin typeface="Arial" pitchFamily="34" charset="0"/>
              </a:rPr>
              <a:pPr eaLnBrk="1" hangingPunct="1">
                <a:spcBef>
                  <a:spcPct val="0"/>
                </a:spcBef>
                <a:buFontTx/>
                <a:buNone/>
              </a:pPr>
              <a:t>22.09.2023</a:t>
            </a:fld>
            <a:endParaRPr lang="de-DE" altLang="de-DE" sz="1000">
              <a:solidFill>
                <a:srgbClr val="000000"/>
              </a:solidFill>
              <a:latin typeface="Arial" pitchFamily="34" charset="0"/>
            </a:endParaRPr>
          </a:p>
        </p:txBody>
      </p:sp>
      <p:sp>
        <p:nvSpPr>
          <p:cNvPr id="117764" name="Foliennummernplatzhalter 5"/>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900"/>
              </a:spcBef>
              <a:buFont typeface="Arial" pitchFamily="34" charset="0"/>
              <a:buChar char="•"/>
              <a:defRPr sz="2000">
                <a:solidFill>
                  <a:schemeClr val="tx1"/>
                </a:solidFill>
                <a:latin typeface="Times" charset="0"/>
                <a:ea typeface="MS PGothic" pitchFamily="34" charset="-128"/>
              </a:defRPr>
            </a:lvl1pPr>
            <a:lvl2pPr marL="742950" indent="-285750" eaLnBrk="0" hangingPunct="0">
              <a:buFont typeface="Arial" pitchFamily="34" charset="0"/>
              <a:buChar char="–"/>
              <a:defRPr sz="2000">
                <a:solidFill>
                  <a:schemeClr val="tx1"/>
                </a:solidFill>
                <a:latin typeface="Times" charset="0"/>
                <a:ea typeface="MS PGothic" pitchFamily="34" charset="-128"/>
              </a:defRPr>
            </a:lvl2pPr>
            <a:lvl3pPr marL="1143000" indent="-228600" eaLnBrk="0" hangingPunct="0">
              <a:buFont typeface="Arial" pitchFamily="34" charset="0"/>
              <a:buChar char="•"/>
              <a:defRPr sz="2000">
                <a:solidFill>
                  <a:schemeClr val="tx1"/>
                </a:solidFill>
                <a:latin typeface="Times" charset="0"/>
                <a:ea typeface="MS PGothic" pitchFamily="34" charset="-128"/>
              </a:defRPr>
            </a:lvl3pPr>
            <a:lvl4pPr marL="1600200" indent="-228600" eaLnBrk="0" hangingPunct="0">
              <a:buFont typeface="Arial" pitchFamily="34" charset="0"/>
              <a:buChar char="–"/>
              <a:defRPr sz="2000">
                <a:solidFill>
                  <a:schemeClr val="tx1"/>
                </a:solidFill>
                <a:latin typeface="Times" charset="0"/>
                <a:ea typeface="MS PGothic" pitchFamily="34" charset="-128"/>
              </a:defRPr>
            </a:lvl4pPr>
            <a:lvl5pPr marL="2057400" indent="-228600" eaLnBrk="0" hangingPunct="0">
              <a:buFont typeface="Arial" pitchFamily="34" charset="0"/>
              <a:buChar char="»"/>
              <a:defRPr sz="2000">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9pPr>
          </a:lstStyle>
          <a:p>
            <a:pPr eaLnBrk="1" hangingPunct="1">
              <a:spcBef>
                <a:spcPct val="0"/>
              </a:spcBef>
              <a:buFontTx/>
              <a:buNone/>
            </a:pPr>
            <a:fld id="{AEFFAB79-C544-4969-A99A-87782EEFF127}" type="slidenum">
              <a:rPr lang="de-DE" altLang="de-DE" sz="1000" smtClean="0">
                <a:solidFill>
                  <a:srgbClr val="000000"/>
                </a:solidFill>
                <a:latin typeface="Arial" pitchFamily="34" charset="0"/>
              </a:rPr>
              <a:pPr eaLnBrk="1" hangingPunct="1">
                <a:spcBef>
                  <a:spcPct val="0"/>
                </a:spcBef>
                <a:buFontTx/>
                <a:buNone/>
              </a:pPr>
              <a:t>8</a:t>
            </a:fld>
            <a:endParaRPr lang="de-DE" altLang="de-DE" sz="1000">
              <a:solidFill>
                <a:srgbClr val="000000"/>
              </a:solidFill>
              <a:latin typeface="Arial" pitchFamily="34" charset="0"/>
            </a:endParaRPr>
          </a:p>
        </p:txBody>
      </p:sp>
      <p:sp>
        <p:nvSpPr>
          <p:cNvPr id="117766" name="Textfeld 7"/>
          <p:cNvSpPr txBox="1">
            <a:spLocks noChangeArrowheads="1"/>
          </p:cNvSpPr>
          <p:nvPr/>
        </p:nvSpPr>
        <p:spPr bwMode="auto">
          <a:xfrm>
            <a:off x="1116013" y="1916113"/>
            <a:ext cx="3959225"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ts val="900"/>
              </a:spcBef>
              <a:buFont typeface="Arial" pitchFamily="34" charset="0"/>
              <a:buChar char="•"/>
              <a:defRPr sz="2000">
                <a:solidFill>
                  <a:schemeClr val="tx1"/>
                </a:solidFill>
                <a:latin typeface="Times" charset="0"/>
                <a:ea typeface="MS PGothic" pitchFamily="34" charset="-128"/>
              </a:defRPr>
            </a:lvl1pPr>
            <a:lvl2pPr marL="742950" indent="-285750" eaLnBrk="0" hangingPunct="0">
              <a:buFont typeface="Arial" pitchFamily="34" charset="0"/>
              <a:buChar char="–"/>
              <a:defRPr sz="2000">
                <a:solidFill>
                  <a:schemeClr val="tx1"/>
                </a:solidFill>
                <a:latin typeface="Times" charset="0"/>
                <a:ea typeface="MS PGothic" pitchFamily="34" charset="-128"/>
              </a:defRPr>
            </a:lvl2pPr>
            <a:lvl3pPr marL="1143000" indent="-228600" eaLnBrk="0" hangingPunct="0">
              <a:buFont typeface="Arial" pitchFamily="34" charset="0"/>
              <a:buChar char="•"/>
              <a:defRPr sz="2000">
                <a:solidFill>
                  <a:schemeClr val="tx1"/>
                </a:solidFill>
                <a:latin typeface="Times" charset="0"/>
                <a:ea typeface="MS PGothic" pitchFamily="34" charset="-128"/>
              </a:defRPr>
            </a:lvl3pPr>
            <a:lvl4pPr marL="1600200" indent="-228600" eaLnBrk="0" hangingPunct="0">
              <a:buFont typeface="Arial" pitchFamily="34" charset="0"/>
              <a:buChar char="–"/>
              <a:defRPr sz="2000">
                <a:solidFill>
                  <a:schemeClr val="tx1"/>
                </a:solidFill>
                <a:latin typeface="Times" charset="0"/>
                <a:ea typeface="MS PGothic" pitchFamily="34" charset="-128"/>
              </a:defRPr>
            </a:lvl4pPr>
            <a:lvl5pPr marL="2057400" indent="-228600" eaLnBrk="0" hangingPunct="0">
              <a:buFont typeface="Arial" pitchFamily="34" charset="0"/>
              <a:buChar char="»"/>
              <a:defRPr sz="2000">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9pPr>
          </a:lstStyle>
          <a:p>
            <a:pPr eaLnBrk="1" hangingPunct="1">
              <a:spcBef>
                <a:spcPct val="0"/>
              </a:spcBef>
              <a:buFontTx/>
              <a:buNone/>
            </a:pPr>
            <a:r>
              <a:rPr lang="de-DE" altLang="de-DE" sz="1600" dirty="0">
                <a:solidFill>
                  <a:prstClr val="black"/>
                </a:solidFill>
                <a:cs typeface="Tahoma" pitchFamily="34" charset="0"/>
              </a:rPr>
              <a:t>Gewerbe- und Industriefläche in Baden-Württemberg: 70.939 ha</a:t>
            </a:r>
          </a:p>
          <a:p>
            <a:pPr eaLnBrk="1" hangingPunct="1">
              <a:spcBef>
                <a:spcPct val="0"/>
              </a:spcBef>
              <a:buFontTx/>
              <a:buNone/>
            </a:pPr>
            <a:endParaRPr lang="de-DE" altLang="de-DE" sz="1600" dirty="0">
              <a:solidFill>
                <a:prstClr val="black"/>
              </a:solidFill>
              <a:cs typeface="Tahoma" pitchFamily="34" charset="0"/>
            </a:endParaRPr>
          </a:p>
          <a:p>
            <a:pPr marL="285750" indent="-285750" eaLnBrk="1" hangingPunct="1">
              <a:spcBef>
                <a:spcPct val="0"/>
              </a:spcBef>
            </a:pPr>
            <a:r>
              <a:rPr lang="de-DE" altLang="de-DE" sz="1600" dirty="0">
                <a:solidFill>
                  <a:prstClr val="black"/>
                </a:solidFill>
                <a:cs typeface="Tahoma" pitchFamily="34" charset="0"/>
              </a:rPr>
              <a:t>Betroffene Industriefläche bei HQ10: </a:t>
            </a:r>
            <a:br>
              <a:rPr lang="de-DE" altLang="de-DE" sz="1600" dirty="0">
                <a:solidFill>
                  <a:prstClr val="black"/>
                </a:solidFill>
                <a:cs typeface="Tahoma" pitchFamily="34" charset="0"/>
              </a:rPr>
            </a:br>
            <a:r>
              <a:rPr lang="de-DE" altLang="de-DE" sz="1600" dirty="0">
                <a:solidFill>
                  <a:prstClr val="black"/>
                </a:solidFill>
                <a:cs typeface="Tahoma" pitchFamily="34" charset="0"/>
              </a:rPr>
              <a:t>749 ha (ca. 1 %), </a:t>
            </a:r>
            <a:r>
              <a:rPr lang="de-DE" altLang="de-DE" sz="1600" dirty="0">
                <a:solidFill>
                  <a:srgbClr val="0070C0"/>
                </a:solidFill>
                <a:cs typeface="Tahoma" pitchFamily="34" charset="0"/>
              </a:rPr>
              <a:t>800 Kommunen</a:t>
            </a:r>
          </a:p>
          <a:p>
            <a:pPr eaLnBrk="1" hangingPunct="1">
              <a:spcBef>
                <a:spcPct val="0"/>
              </a:spcBef>
              <a:buNone/>
            </a:pPr>
            <a:endParaRPr lang="de-DE" altLang="de-DE" sz="1600" dirty="0">
              <a:solidFill>
                <a:srgbClr val="0070C0"/>
              </a:solidFill>
              <a:cs typeface="Tahoma" pitchFamily="34" charset="0"/>
            </a:endParaRPr>
          </a:p>
          <a:p>
            <a:pPr marL="285750" indent="-285750" eaLnBrk="1" hangingPunct="1">
              <a:spcBef>
                <a:spcPct val="0"/>
              </a:spcBef>
            </a:pPr>
            <a:r>
              <a:rPr lang="de-DE" altLang="de-DE" sz="1600" dirty="0">
                <a:solidFill>
                  <a:prstClr val="black"/>
                </a:solidFill>
                <a:cs typeface="Tahoma" pitchFamily="34" charset="0"/>
              </a:rPr>
              <a:t>Betroffene Industriefläche bei HQ100: </a:t>
            </a:r>
            <a:br>
              <a:rPr lang="de-DE" altLang="de-DE" sz="1600" dirty="0">
                <a:solidFill>
                  <a:prstClr val="black"/>
                </a:solidFill>
                <a:cs typeface="Tahoma" pitchFamily="34" charset="0"/>
              </a:rPr>
            </a:br>
            <a:r>
              <a:rPr lang="de-DE" altLang="de-DE" sz="1600" dirty="0">
                <a:solidFill>
                  <a:prstClr val="black"/>
                </a:solidFill>
                <a:cs typeface="Tahoma" pitchFamily="34" charset="0"/>
              </a:rPr>
              <a:t>3.126 ha (Ca. 4,4 %), </a:t>
            </a:r>
            <a:r>
              <a:rPr lang="de-DE" altLang="de-DE" sz="1600" dirty="0">
                <a:solidFill>
                  <a:srgbClr val="0070C0"/>
                </a:solidFill>
                <a:cs typeface="Tahoma" pitchFamily="34" charset="0"/>
              </a:rPr>
              <a:t>831 Kommunen</a:t>
            </a:r>
          </a:p>
          <a:p>
            <a:pPr eaLnBrk="1" hangingPunct="1">
              <a:spcBef>
                <a:spcPct val="0"/>
              </a:spcBef>
              <a:buNone/>
            </a:pPr>
            <a:endParaRPr lang="de-DE" altLang="de-DE" sz="1600" dirty="0">
              <a:solidFill>
                <a:srgbClr val="0070C0"/>
              </a:solidFill>
              <a:cs typeface="Tahoma" pitchFamily="34" charset="0"/>
            </a:endParaRPr>
          </a:p>
          <a:p>
            <a:pPr marL="285750" indent="-285750" eaLnBrk="1" hangingPunct="1">
              <a:spcBef>
                <a:spcPct val="0"/>
              </a:spcBef>
            </a:pPr>
            <a:r>
              <a:rPr lang="de-DE" altLang="de-DE" sz="1600" dirty="0">
                <a:solidFill>
                  <a:prstClr val="black"/>
                </a:solidFill>
                <a:cs typeface="Tahoma" pitchFamily="34" charset="0"/>
              </a:rPr>
              <a:t>Betroffene Industriefläche bei </a:t>
            </a:r>
            <a:r>
              <a:rPr lang="de-DE" altLang="de-DE" sz="1600" dirty="0" err="1">
                <a:solidFill>
                  <a:prstClr val="black"/>
                </a:solidFill>
                <a:cs typeface="Tahoma" pitchFamily="34" charset="0"/>
              </a:rPr>
              <a:t>HQextrem</a:t>
            </a:r>
            <a:r>
              <a:rPr lang="de-DE" altLang="de-DE" sz="1600" dirty="0">
                <a:solidFill>
                  <a:prstClr val="black"/>
                </a:solidFill>
                <a:cs typeface="Tahoma" pitchFamily="34" charset="0"/>
              </a:rPr>
              <a:t>: </a:t>
            </a:r>
          </a:p>
          <a:p>
            <a:pPr eaLnBrk="1" hangingPunct="1">
              <a:spcBef>
                <a:spcPct val="0"/>
              </a:spcBef>
              <a:buNone/>
            </a:pPr>
            <a:r>
              <a:rPr lang="de-DE" altLang="de-DE" sz="1600" dirty="0">
                <a:solidFill>
                  <a:prstClr val="black"/>
                </a:solidFill>
                <a:cs typeface="Tahoma" pitchFamily="34" charset="0"/>
              </a:rPr>
              <a:t>     12.824 ha (Ca. 18 %), </a:t>
            </a:r>
            <a:r>
              <a:rPr lang="de-DE" altLang="de-DE" sz="1600" dirty="0">
                <a:solidFill>
                  <a:srgbClr val="0070C0"/>
                </a:solidFill>
                <a:cs typeface="Tahoma" pitchFamily="34" charset="0"/>
              </a:rPr>
              <a:t>876 Kommunen</a:t>
            </a:r>
          </a:p>
          <a:p>
            <a:pPr algn="r" eaLnBrk="1" hangingPunct="1">
              <a:spcBef>
                <a:spcPct val="0"/>
              </a:spcBef>
              <a:buFontTx/>
              <a:buNone/>
            </a:pPr>
            <a:endParaRPr lang="de-DE" altLang="de-DE" sz="1200" dirty="0">
              <a:solidFill>
                <a:prstClr val="black"/>
              </a:solidFill>
              <a:latin typeface="Tahoma" pitchFamily="34" charset="0"/>
              <a:cs typeface="Tahoma" pitchFamily="34" charset="0"/>
            </a:endParaRPr>
          </a:p>
          <a:p>
            <a:pPr algn="r" eaLnBrk="1" hangingPunct="1">
              <a:spcBef>
                <a:spcPct val="0"/>
              </a:spcBef>
              <a:buFontTx/>
              <a:buNone/>
            </a:pPr>
            <a:endParaRPr lang="de-DE" altLang="de-DE" sz="1200" dirty="0">
              <a:solidFill>
                <a:prstClr val="black"/>
              </a:solidFill>
              <a:latin typeface="Tahoma" pitchFamily="34" charset="0"/>
              <a:cs typeface="Tahoma" pitchFamily="34" charset="0"/>
            </a:endParaRPr>
          </a:p>
          <a:p>
            <a:pPr algn="r" eaLnBrk="1" hangingPunct="1">
              <a:spcBef>
                <a:spcPct val="0"/>
              </a:spcBef>
              <a:buFontTx/>
              <a:buNone/>
            </a:pPr>
            <a:endParaRPr lang="de-DE" altLang="de-DE" sz="1200" dirty="0">
              <a:solidFill>
                <a:prstClr val="black"/>
              </a:solidFill>
              <a:latin typeface="Tahoma" pitchFamily="34" charset="0"/>
              <a:cs typeface="Tahoma" pitchFamily="34" charset="0"/>
            </a:endParaRPr>
          </a:p>
          <a:p>
            <a:pPr algn="r" eaLnBrk="1" hangingPunct="1">
              <a:spcBef>
                <a:spcPct val="0"/>
              </a:spcBef>
              <a:buFontTx/>
              <a:buNone/>
            </a:pPr>
            <a:endParaRPr lang="de-DE" altLang="de-DE" sz="1200" dirty="0">
              <a:solidFill>
                <a:prstClr val="black"/>
              </a:solidFill>
              <a:latin typeface="Tahoma" pitchFamily="34" charset="0"/>
              <a:cs typeface="Tahoma" pitchFamily="34" charset="0"/>
            </a:endParaRPr>
          </a:p>
          <a:p>
            <a:pPr algn="r" eaLnBrk="1" hangingPunct="1">
              <a:spcBef>
                <a:spcPct val="0"/>
              </a:spcBef>
              <a:buFontTx/>
              <a:buNone/>
            </a:pPr>
            <a:endParaRPr lang="de-DE" altLang="de-DE" sz="1200" dirty="0">
              <a:solidFill>
                <a:prstClr val="black"/>
              </a:solidFill>
              <a:latin typeface="Tahoma" pitchFamily="34" charset="0"/>
              <a:cs typeface="Tahoma" pitchFamily="34" charset="0"/>
            </a:endParaRPr>
          </a:p>
          <a:p>
            <a:pPr algn="r" eaLnBrk="1" hangingPunct="1">
              <a:spcBef>
                <a:spcPct val="0"/>
              </a:spcBef>
              <a:buNone/>
            </a:pPr>
            <a:r>
              <a:rPr lang="de-DE" altLang="de-DE" sz="1200" dirty="0"/>
              <a:t>(Stand 2020)</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38935" y="1772816"/>
            <a:ext cx="3178448" cy="4491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29186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el 1"/>
          <p:cNvSpPr>
            <a:spLocks noGrp="1"/>
          </p:cNvSpPr>
          <p:nvPr>
            <p:ph type="title"/>
          </p:nvPr>
        </p:nvSpPr>
        <p:spPr/>
        <p:txBody>
          <a:bodyPr/>
          <a:lstStyle/>
          <a:p>
            <a:pPr eaLnBrk="1" hangingPunct="1"/>
            <a:r>
              <a:rPr lang="de-DE" altLang="de-DE" dirty="0">
                <a:latin typeface="Times" charset="0"/>
              </a:rPr>
              <a:t>Das sagen betroffene Unternehmen </a:t>
            </a:r>
            <a:br>
              <a:rPr lang="de-DE" altLang="de-DE" dirty="0">
                <a:latin typeface="Times" charset="0"/>
              </a:rPr>
            </a:br>
            <a:r>
              <a:rPr lang="de-DE" altLang="de-DE" dirty="0">
                <a:latin typeface="Times" charset="0"/>
              </a:rPr>
              <a:t>nach einem Hochwasser:</a:t>
            </a:r>
          </a:p>
        </p:txBody>
      </p:sp>
      <p:grpSp>
        <p:nvGrpSpPr>
          <p:cNvPr id="43" name="Gruppieren 42"/>
          <p:cNvGrpSpPr/>
          <p:nvPr/>
        </p:nvGrpSpPr>
        <p:grpSpPr>
          <a:xfrm>
            <a:off x="542878" y="1825667"/>
            <a:ext cx="2520280" cy="2088232"/>
            <a:chOff x="827585" y="1772816"/>
            <a:chExt cx="2520280" cy="2088232"/>
          </a:xfrm>
        </p:grpSpPr>
        <p:grpSp>
          <p:nvGrpSpPr>
            <p:cNvPr id="14" name="Gruppieren 13"/>
            <p:cNvGrpSpPr/>
            <p:nvPr/>
          </p:nvGrpSpPr>
          <p:grpSpPr>
            <a:xfrm>
              <a:off x="827585" y="1772816"/>
              <a:ext cx="2520280" cy="2088232"/>
              <a:chOff x="1704975" y="2401888"/>
              <a:chExt cx="3429000" cy="2573337"/>
            </a:xfrm>
          </p:grpSpPr>
          <p:sp>
            <p:nvSpPr>
              <p:cNvPr id="5" name="Freeform 5"/>
              <p:cNvSpPr>
                <a:spLocks/>
              </p:cNvSpPr>
              <p:nvPr/>
            </p:nvSpPr>
            <p:spPr bwMode="auto">
              <a:xfrm>
                <a:off x="1704975" y="2401888"/>
                <a:ext cx="3429000" cy="2573337"/>
              </a:xfrm>
              <a:custGeom>
                <a:avLst/>
                <a:gdLst>
                  <a:gd name="T0" fmla="*/ 2569 w 2864"/>
                  <a:gd name="T1" fmla="*/ 1683 h 2148"/>
                  <a:gd name="T2" fmla="*/ 2671 w 2864"/>
                  <a:gd name="T3" fmla="*/ 192 h 2148"/>
                  <a:gd name="T4" fmla="*/ 192 w 2864"/>
                  <a:gd name="T5" fmla="*/ 329 h 2148"/>
                  <a:gd name="T6" fmla="*/ 363 w 2864"/>
                  <a:gd name="T7" fmla="*/ 1683 h 2148"/>
                  <a:gd name="T8" fmla="*/ 1841 w 2864"/>
                  <a:gd name="T9" fmla="*/ 1828 h 2148"/>
                  <a:gd name="T10" fmla="*/ 2268 w 2864"/>
                  <a:gd name="T11" fmla="*/ 2060 h 2148"/>
                  <a:gd name="T12" fmla="*/ 2124 w 2864"/>
                  <a:gd name="T13" fmla="*/ 1797 h 2148"/>
                  <a:gd name="T14" fmla="*/ 2569 w 2864"/>
                  <a:gd name="T15" fmla="*/ 1683 h 2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4" h="2148">
                    <a:moveTo>
                      <a:pt x="2569" y="1683"/>
                    </a:moveTo>
                    <a:cubicBezTo>
                      <a:pt x="2762" y="1491"/>
                      <a:pt x="2864" y="385"/>
                      <a:pt x="2671" y="192"/>
                    </a:cubicBezTo>
                    <a:cubicBezTo>
                      <a:pt x="2479" y="0"/>
                      <a:pt x="385" y="136"/>
                      <a:pt x="192" y="329"/>
                    </a:cubicBezTo>
                    <a:cubicBezTo>
                      <a:pt x="0" y="521"/>
                      <a:pt x="170" y="1491"/>
                      <a:pt x="363" y="1683"/>
                    </a:cubicBezTo>
                    <a:cubicBezTo>
                      <a:pt x="478" y="1799"/>
                      <a:pt x="1255" y="1852"/>
                      <a:pt x="1841" y="1828"/>
                    </a:cubicBezTo>
                    <a:cubicBezTo>
                      <a:pt x="1867" y="2033"/>
                      <a:pt x="2039" y="2148"/>
                      <a:pt x="2268" y="2060"/>
                    </a:cubicBezTo>
                    <a:cubicBezTo>
                      <a:pt x="2147" y="2027"/>
                      <a:pt x="2104" y="1908"/>
                      <a:pt x="2124" y="1797"/>
                    </a:cubicBezTo>
                    <a:cubicBezTo>
                      <a:pt x="2348" y="1773"/>
                      <a:pt x="2517" y="1735"/>
                      <a:pt x="2569" y="1683"/>
                    </a:cubicBezTo>
                    <a:close/>
                  </a:path>
                </a:pathLst>
              </a:custGeom>
              <a:noFill/>
              <a:ln w="279400" cap="rnd">
                <a:solidFill>
                  <a:srgbClr val="AFB1B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dirty="0"/>
              </a:p>
            </p:txBody>
          </p:sp>
          <p:sp>
            <p:nvSpPr>
              <p:cNvPr id="7" name="Freeform 6"/>
              <p:cNvSpPr>
                <a:spLocks/>
              </p:cNvSpPr>
              <p:nvPr/>
            </p:nvSpPr>
            <p:spPr bwMode="auto">
              <a:xfrm>
                <a:off x="1704975" y="2401888"/>
                <a:ext cx="3429000" cy="2573337"/>
              </a:xfrm>
              <a:custGeom>
                <a:avLst/>
                <a:gdLst>
                  <a:gd name="T0" fmla="*/ 2569 w 2864"/>
                  <a:gd name="T1" fmla="*/ 1683 h 2148"/>
                  <a:gd name="T2" fmla="*/ 2671 w 2864"/>
                  <a:gd name="T3" fmla="*/ 192 h 2148"/>
                  <a:gd name="T4" fmla="*/ 192 w 2864"/>
                  <a:gd name="T5" fmla="*/ 329 h 2148"/>
                  <a:gd name="T6" fmla="*/ 363 w 2864"/>
                  <a:gd name="T7" fmla="*/ 1683 h 2148"/>
                  <a:gd name="T8" fmla="*/ 1841 w 2864"/>
                  <a:gd name="T9" fmla="*/ 1828 h 2148"/>
                  <a:gd name="T10" fmla="*/ 2268 w 2864"/>
                  <a:gd name="T11" fmla="*/ 2060 h 2148"/>
                  <a:gd name="T12" fmla="*/ 2124 w 2864"/>
                  <a:gd name="T13" fmla="*/ 1797 h 2148"/>
                  <a:gd name="T14" fmla="*/ 2569 w 2864"/>
                  <a:gd name="T15" fmla="*/ 1683 h 2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4" h="2148">
                    <a:moveTo>
                      <a:pt x="2569" y="1683"/>
                    </a:moveTo>
                    <a:cubicBezTo>
                      <a:pt x="2762" y="1491"/>
                      <a:pt x="2864" y="385"/>
                      <a:pt x="2671" y="192"/>
                    </a:cubicBezTo>
                    <a:cubicBezTo>
                      <a:pt x="2479" y="0"/>
                      <a:pt x="385" y="136"/>
                      <a:pt x="192" y="329"/>
                    </a:cubicBezTo>
                    <a:cubicBezTo>
                      <a:pt x="0" y="521"/>
                      <a:pt x="170" y="1491"/>
                      <a:pt x="363" y="1683"/>
                    </a:cubicBezTo>
                    <a:cubicBezTo>
                      <a:pt x="478" y="1799"/>
                      <a:pt x="1255" y="1852"/>
                      <a:pt x="1841" y="1828"/>
                    </a:cubicBezTo>
                    <a:cubicBezTo>
                      <a:pt x="1867" y="2033"/>
                      <a:pt x="2039" y="2148"/>
                      <a:pt x="2268" y="2060"/>
                    </a:cubicBezTo>
                    <a:cubicBezTo>
                      <a:pt x="2147" y="2027"/>
                      <a:pt x="2104" y="1908"/>
                      <a:pt x="2124" y="1797"/>
                    </a:cubicBezTo>
                    <a:cubicBezTo>
                      <a:pt x="2348" y="1773"/>
                      <a:pt x="2517" y="1735"/>
                      <a:pt x="2569" y="1683"/>
                    </a:cubicBezTo>
                    <a:close/>
                  </a:path>
                </a:pathLst>
              </a:custGeom>
              <a:solidFill>
                <a:schemeClr val="accent1"/>
              </a:solidFill>
              <a:ln w="15875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2" name="Freeform 7"/>
              <p:cNvSpPr>
                <a:spLocks/>
              </p:cNvSpPr>
              <p:nvPr/>
            </p:nvSpPr>
            <p:spPr bwMode="auto">
              <a:xfrm>
                <a:off x="1704975" y="2401888"/>
                <a:ext cx="3429000" cy="2573337"/>
              </a:xfrm>
              <a:custGeom>
                <a:avLst/>
                <a:gdLst>
                  <a:gd name="T0" fmla="*/ 2569 w 2864"/>
                  <a:gd name="T1" fmla="*/ 1683 h 2148"/>
                  <a:gd name="T2" fmla="*/ 2671 w 2864"/>
                  <a:gd name="T3" fmla="*/ 192 h 2148"/>
                  <a:gd name="T4" fmla="*/ 192 w 2864"/>
                  <a:gd name="T5" fmla="*/ 329 h 2148"/>
                  <a:gd name="T6" fmla="*/ 363 w 2864"/>
                  <a:gd name="T7" fmla="*/ 1683 h 2148"/>
                  <a:gd name="T8" fmla="*/ 1841 w 2864"/>
                  <a:gd name="T9" fmla="*/ 1828 h 2148"/>
                  <a:gd name="T10" fmla="*/ 2268 w 2864"/>
                  <a:gd name="T11" fmla="*/ 2060 h 2148"/>
                  <a:gd name="T12" fmla="*/ 2124 w 2864"/>
                  <a:gd name="T13" fmla="*/ 1797 h 2148"/>
                  <a:gd name="T14" fmla="*/ 2569 w 2864"/>
                  <a:gd name="T15" fmla="*/ 1683 h 2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4" h="2148">
                    <a:moveTo>
                      <a:pt x="2569" y="1683"/>
                    </a:moveTo>
                    <a:cubicBezTo>
                      <a:pt x="2762" y="1491"/>
                      <a:pt x="2864" y="385"/>
                      <a:pt x="2671" y="192"/>
                    </a:cubicBezTo>
                    <a:cubicBezTo>
                      <a:pt x="2479" y="0"/>
                      <a:pt x="385" y="136"/>
                      <a:pt x="192" y="329"/>
                    </a:cubicBezTo>
                    <a:cubicBezTo>
                      <a:pt x="0" y="521"/>
                      <a:pt x="170" y="1491"/>
                      <a:pt x="363" y="1683"/>
                    </a:cubicBezTo>
                    <a:cubicBezTo>
                      <a:pt x="478" y="1799"/>
                      <a:pt x="1255" y="1852"/>
                      <a:pt x="1841" y="1828"/>
                    </a:cubicBezTo>
                    <a:cubicBezTo>
                      <a:pt x="1867" y="2033"/>
                      <a:pt x="2039" y="2148"/>
                      <a:pt x="2268" y="2060"/>
                    </a:cubicBezTo>
                    <a:cubicBezTo>
                      <a:pt x="2147" y="2027"/>
                      <a:pt x="2104" y="1908"/>
                      <a:pt x="2124" y="1797"/>
                    </a:cubicBezTo>
                    <a:cubicBezTo>
                      <a:pt x="2348" y="1773"/>
                      <a:pt x="2517" y="1735"/>
                      <a:pt x="2569" y="168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13" name="Freeform 8"/>
              <p:cNvSpPr>
                <a:spLocks/>
              </p:cNvSpPr>
              <p:nvPr/>
            </p:nvSpPr>
            <p:spPr bwMode="auto">
              <a:xfrm>
                <a:off x="1704975" y="2401888"/>
                <a:ext cx="3268663" cy="2085975"/>
              </a:xfrm>
              <a:custGeom>
                <a:avLst/>
                <a:gdLst>
                  <a:gd name="T0" fmla="*/ 392 w 2730"/>
                  <a:gd name="T1" fmla="*/ 495 h 1741"/>
                  <a:gd name="T2" fmla="*/ 2730 w 2730"/>
                  <a:gd name="T3" fmla="*/ 304 h 1741"/>
                  <a:gd name="T4" fmla="*/ 2671 w 2730"/>
                  <a:gd name="T5" fmla="*/ 192 h 1741"/>
                  <a:gd name="T6" fmla="*/ 192 w 2730"/>
                  <a:gd name="T7" fmla="*/ 329 h 1741"/>
                  <a:gd name="T8" fmla="*/ 363 w 2730"/>
                  <a:gd name="T9" fmla="*/ 1683 h 1741"/>
                  <a:gd name="T10" fmla="*/ 491 w 2730"/>
                  <a:gd name="T11" fmla="*/ 1741 h 1741"/>
                  <a:gd name="T12" fmla="*/ 392 w 2730"/>
                  <a:gd name="T13" fmla="*/ 495 h 1741"/>
                </a:gdLst>
                <a:ahLst/>
                <a:cxnLst>
                  <a:cxn ang="0">
                    <a:pos x="T0" y="T1"/>
                  </a:cxn>
                  <a:cxn ang="0">
                    <a:pos x="T2" y="T3"/>
                  </a:cxn>
                  <a:cxn ang="0">
                    <a:pos x="T4" y="T5"/>
                  </a:cxn>
                  <a:cxn ang="0">
                    <a:pos x="T6" y="T7"/>
                  </a:cxn>
                  <a:cxn ang="0">
                    <a:pos x="T8" y="T9"/>
                  </a:cxn>
                  <a:cxn ang="0">
                    <a:pos x="T10" y="T11"/>
                  </a:cxn>
                  <a:cxn ang="0">
                    <a:pos x="T12" y="T13"/>
                  </a:cxn>
                </a:cxnLst>
                <a:rect l="0" t="0" r="r" b="b"/>
                <a:pathLst>
                  <a:path w="2730" h="1741">
                    <a:moveTo>
                      <a:pt x="392" y="495"/>
                    </a:moveTo>
                    <a:cubicBezTo>
                      <a:pt x="562" y="325"/>
                      <a:pt x="2212" y="199"/>
                      <a:pt x="2730" y="304"/>
                    </a:cubicBezTo>
                    <a:cubicBezTo>
                      <a:pt x="2715" y="255"/>
                      <a:pt x="2696" y="216"/>
                      <a:pt x="2671" y="192"/>
                    </a:cubicBezTo>
                    <a:cubicBezTo>
                      <a:pt x="2479" y="0"/>
                      <a:pt x="385" y="136"/>
                      <a:pt x="192" y="329"/>
                    </a:cubicBezTo>
                    <a:cubicBezTo>
                      <a:pt x="0" y="521"/>
                      <a:pt x="170" y="1491"/>
                      <a:pt x="363" y="1683"/>
                    </a:cubicBezTo>
                    <a:cubicBezTo>
                      <a:pt x="384" y="1705"/>
                      <a:pt x="429" y="1724"/>
                      <a:pt x="491" y="1741"/>
                    </a:cubicBezTo>
                    <a:cubicBezTo>
                      <a:pt x="333" y="1423"/>
                      <a:pt x="224" y="663"/>
                      <a:pt x="392" y="495"/>
                    </a:cubicBezTo>
                    <a:close/>
                  </a:path>
                </a:pathLst>
              </a:custGeom>
              <a:solidFill>
                <a:srgbClr val="E9E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grpSp>
        <p:pic>
          <p:nvPicPr>
            <p:cNvPr id="21" name="Grafik 20"/>
            <p:cNvPicPr>
              <a:picLocks noChangeAspect="1"/>
            </p:cNvPicPr>
            <p:nvPr/>
          </p:nvPicPr>
          <p:blipFill>
            <a:blip r:embed="rId3"/>
            <a:stretch>
              <a:fillRect/>
            </a:stretch>
          </p:blipFill>
          <p:spPr>
            <a:xfrm>
              <a:off x="1083530" y="2118398"/>
              <a:ext cx="1731414" cy="865707"/>
            </a:xfrm>
            <a:prstGeom prst="rect">
              <a:avLst/>
            </a:prstGeom>
          </p:spPr>
        </p:pic>
        <p:pic>
          <p:nvPicPr>
            <p:cNvPr id="22" name="Grafik 21"/>
            <p:cNvPicPr>
              <a:picLocks noChangeAspect="1"/>
            </p:cNvPicPr>
            <p:nvPr/>
          </p:nvPicPr>
          <p:blipFill>
            <a:blip r:embed="rId4"/>
            <a:stretch>
              <a:fillRect/>
            </a:stretch>
          </p:blipFill>
          <p:spPr>
            <a:xfrm>
              <a:off x="1826797" y="2854069"/>
              <a:ext cx="1194920" cy="585267"/>
            </a:xfrm>
            <a:prstGeom prst="rect">
              <a:avLst/>
            </a:prstGeom>
          </p:spPr>
        </p:pic>
      </p:grpSp>
      <p:grpSp>
        <p:nvGrpSpPr>
          <p:cNvPr id="50" name="Gruppieren 49"/>
          <p:cNvGrpSpPr/>
          <p:nvPr/>
        </p:nvGrpSpPr>
        <p:grpSpPr>
          <a:xfrm>
            <a:off x="6625774" y="1270625"/>
            <a:ext cx="2298130" cy="1901039"/>
            <a:chOff x="6390736" y="1239929"/>
            <a:chExt cx="2298130" cy="1901039"/>
          </a:xfrm>
        </p:grpSpPr>
        <p:grpSp>
          <p:nvGrpSpPr>
            <p:cNvPr id="23" name="Gruppieren 22"/>
            <p:cNvGrpSpPr/>
            <p:nvPr/>
          </p:nvGrpSpPr>
          <p:grpSpPr>
            <a:xfrm flipH="1">
              <a:off x="6390736" y="1323975"/>
              <a:ext cx="2298130" cy="1816993"/>
              <a:chOff x="1704975" y="2401888"/>
              <a:chExt cx="3429000" cy="2573337"/>
            </a:xfrm>
          </p:grpSpPr>
          <p:sp>
            <p:nvSpPr>
              <p:cNvPr id="24" name="Freeform 5"/>
              <p:cNvSpPr>
                <a:spLocks/>
              </p:cNvSpPr>
              <p:nvPr/>
            </p:nvSpPr>
            <p:spPr bwMode="auto">
              <a:xfrm>
                <a:off x="1704975" y="2401888"/>
                <a:ext cx="3429000" cy="2573337"/>
              </a:xfrm>
              <a:custGeom>
                <a:avLst/>
                <a:gdLst>
                  <a:gd name="T0" fmla="*/ 2569 w 2864"/>
                  <a:gd name="T1" fmla="*/ 1683 h 2148"/>
                  <a:gd name="T2" fmla="*/ 2671 w 2864"/>
                  <a:gd name="T3" fmla="*/ 192 h 2148"/>
                  <a:gd name="T4" fmla="*/ 192 w 2864"/>
                  <a:gd name="T5" fmla="*/ 329 h 2148"/>
                  <a:gd name="T6" fmla="*/ 363 w 2864"/>
                  <a:gd name="T7" fmla="*/ 1683 h 2148"/>
                  <a:gd name="T8" fmla="*/ 1841 w 2864"/>
                  <a:gd name="T9" fmla="*/ 1828 h 2148"/>
                  <a:gd name="T10" fmla="*/ 2268 w 2864"/>
                  <a:gd name="T11" fmla="*/ 2060 h 2148"/>
                  <a:gd name="T12" fmla="*/ 2124 w 2864"/>
                  <a:gd name="T13" fmla="*/ 1797 h 2148"/>
                  <a:gd name="T14" fmla="*/ 2569 w 2864"/>
                  <a:gd name="T15" fmla="*/ 1683 h 2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4" h="2148">
                    <a:moveTo>
                      <a:pt x="2569" y="1683"/>
                    </a:moveTo>
                    <a:cubicBezTo>
                      <a:pt x="2762" y="1491"/>
                      <a:pt x="2864" y="385"/>
                      <a:pt x="2671" y="192"/>
                    </a:cubicBezTo>
                    <a:cubicBezTo>
                      <a:pt x="2479" y="0"/>
                      <a:pt x="385" y="136"/>
                      <a:pt x="192" y="329"/>
                    </a:cubicBezTo>
                    <a:cubicBezTo>
                      <a:pt x="0" y="521"/>
                      <a:pt x="170" y="1491"/>
                      <a:pt x="363" y="1683"/>
                    </a:cubicBezTo>
                    <a:cubicBezTo>
                      <a:pt x="478" y="1799"/>
                      <a:pt x="1255" y="1852"/>
                      <a:pt x="1841" y="1828"/>
                    </a:cubicBezTo>
                    <a:cubicBezTo>
                      <a:pt x="1867" y="2033"/>
                      <a:pt x="2039" y="2148"/>
                      <a:pt x="2268" y="2060"/>
                    </a:cubicBezTo>
                    <a:cubicBezTo>
                      <a:pt x="2147" y="2027"/>
                      <a:pt x="2104" y="1908"/>
                      <a:pt x="2124" y="1797"/>
                    </a:cubicBezTo>
                    <a:cubicBezTo>
                      <a:pt x="2348" y="1773"/>
                      <a:pt x="2517" y="1735"/>
                      <a:pt x="2569" y="1683"/>
                    </a:cubicBezTo>
                    <a:close/>
                  </a:path>
                </a:pathLst>
              </a:custGeom>
              <a:noFill/>
              <a:ln w="279400" cap="rnd">
                <a:solidFill>
                  <a:srgbClr val="AFB1B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dirty="0"/>
              </a:p>
            </p:txBody>
          </p:sp>
          <p:sp>
            <p:nvSpPr>
              <p:cNvPr id="25" name="Freeform 6"/>
              <p:cNvSpPr>
                <a:spLocks/>
              </p:cNvSpPr>
              <p:nvPr/>
            </p:nvSpPr>
            <p:spPr bwMode="auto">
              <a:xfrm>
                <a:off x="1704975" y="2401888"/>
                <a:ext cx="3429000" cy="2573337"/>
              </a:xfrm>
              <a:custGeom>
                <a:avLst/>
                <a:gdLst>
                  <a:gd name="T0" fmla="*/ 2569 w 2864"/>
                  <a:gd name="T1" fmla="*/ 1683 h 2148"/>
                  <a:gd name="T2" fmla="*/ 2671 w 2864"/>
                  <a:gd name="T3" fmla="*/ 192 h 2148"/>
                  <a:gd name="T4" fmla="*/ 192 w 2864"/>
                  <a:gd name="T5" fmla="*/ 329 h 2148"/>
                  <a:gd name="T6" fmla="*/ 363 w 2864"/>
                  <a:gd name="T7" fmla="*/ 1683 h 2148"/>
                  <a:gd name="T8" fmla="*/ 1841 w 2864"/>
                  <a:gd name="T9" fmla="*/ 1828 h 2148"/>
                  <a:gd name="T10" fmla="*/ 2268 w 2864"/>
                  <a:gd name="T11" fmla="*/ 2060 h 2148"/>
                  <a:gd name="T12" fmla="*/ 2124 w 2864"/>
                  <a:gd name="T13" fmla="*/ 1797 h 2148"/>
                  <a:gd name="T14" fmla="*/ 2569 w 2864"/>
                  <a:gd name="T15" fmla="*/ 1683 h 2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4" h="2148">
                    <a:moveTo>
                      <a:pt x="2569" y="1683"/>
                    </a:moveTo>
                    <a:cubicBezTo>
                      <a:pt x="2762" y="1491"/>
                      <a:pt x="2864" y="385"/>
                      <a:pt x="2671" y="192"/>
                    </a:cubicBezTo>
                    <a:cubicBezTo>
                      <a:pt x="2479" y="0"/>
                      <a:pt x="385" y="136"/>
                      <a:pt x="192" y="329"/>
                    </a:cubicBezTo>
                    <a:cubicBezTo>
                      <a:pt x="0" y="521"/>
                      <a:pt x="170" y="1491"/>
                      <a:pt x="363" y="1683"/>
                    </a:cubicBezTo>
                    <a:cubicBezTo>
                      <a:pt x="478" y="1799"/>
                      <a:pt x="1255" y="1852"/>
                      <a:pt x="1841" y="1828"/>
                    </a:cubicBezTo>
                    <a:cubicBezTo>
                      <a:pt x="1867" y="2033"/>
                      <a:pt x="2039" y="2148"/>
                      <a:pt x="2268" y="2060"/>
                    </a:cubicBezTo>
                    <a:cubicBezTo>
                      <a:pt x="2147" y="2027"/>
                      <a:pt x="2104" y="1908"/>
                      <a:pt x="2124" y="1797"/>
                    </a:cubicBezTo>
                    <a:cubicBezTo>
                      <a:pt x="2348" y="1773"/>
                      <a:pt x="2517" y="1735"/>
                      <a:pt x="2569" y="1683"/>
                    </a:cubicBezTo>
                    <a:close/>
                  </a:path>
                </a:pathLst>
              </a:custGeom>
              <a:solidFill>
                <a:schemeClr val="accent1"/>
              </a:solidFill>
              <a:ln w="15875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26" name="Freeform 7"/>
              <p:cNvSpPr>
                <a:spLocks/>
              </p:cNvSpPr>
              <p:nvPr/>
            </p:nvSpPr>
            <p:spPr bwMode="auto">
              <a:xfrm>
                <a:off x="1704975" y="2401888"/>
                <a:ext cx="3429000" cy="2573337"/>
              </a:xfrm>
              <a:custGeom>
                <a:avLst/>
                <a:gdLst>
                  <a:gd name="T0" fmla="*/ 2569 w 2864"/>
                  <a:gd name="T1" fmla="*/ 1683 h 2148"/>
                  <a:gd name="T2" fmla="*/ 2671 w 2864"/>
                  <a:gd name="T3" fmla="*/ 192 h 2148"/>
                  <a:gd name="T4" fmla="*/ 192 w 2864"/>
                  <a:gd name="T5" fmla="*/ 329 h 2148"/>
                  <a:gd name="T6" fmla="*/ 363 w 2864"/>
                  <a:gd name="T7" fmla="*/ 1683 h 2148"/>
                  <a:gd name="T8" fmla="*/ 1841 w 2864"/>
                  <a:gd name="T9" fmla="*/ 1828 h 2148"/>
                  <a:gd name="T10" fmla="*/ 2268 w 2864"/>
                  <a:gd name="T11" fmla="*/ 2060 h 2148"/>
                  <a:gd name="T12" fmla="*/ 2124 w 2864"/>
                  <a:gd name="T13" fmla="*/ 1797 h 2148"/>
                  <a:gd name="T14" fmla="*/ 2569 w 2864"/>
                  <a:gd name="T15" fmla="*/ 1683 h 2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4" h="2148">
                    <a:moveTo>
                      <a:pt x="2569" y="1683"/>
                    </a:moveTo>
                    <a:cubicBezTo>
                      <a:pt x="2762" y="1491"/>
                      <a:pt x="2864" y="385"/>
                      <a:pt x="2671" y="192"/>
                    </a:cubicBezTo>
                    <a:cubicBezTo>
                      <a:pt x="2479" y="0"/>
                      <a:pt x="385" y="136"/>
                      <a:pt x="192" y="329"/>
                    </a:cubicBezTo>
                    <a:cubicBezTo>
                      <a:pt x="0" y="521"/>
                      <a:pt x="170" y="1491"/>
                      <a:pt x="363" y="1683"/>
                    </a:cubicBezTo>
                    <a:cubicBezTo>
                      <a:pt x="478" y="1799"/>
                      <a:pt x="1255" y="1852"/>
                      <a:pt x="1841" y="1828"/>
                    </a:cubicBezTo>
                    <a:cubicBezTo>
                      <a:pt x="1867" y="2033"/>
                      <a:pt x="2039" y="2148"/>
                      <a:pt x="2268" y="2060"/>
                    </a:cubicBezTo>
                    <a:cubicBezTo>
                      <a:pt x="2147" y="2027"/>
                      <a:pt x="2104" y="1908"/>
                      <a:pt x="2124" y="1797"/>
                    </a:cubicBezTo>
                    <a:cubicBezTo>
                      <a:pt x="2348" y="1773"/>
                      <a:pt x="2517" y="1735"/>
                      <a:pt x="2569" y="168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7" name="Freeform 8"/>
              <p:cNvSpPr>
                <a:spLocks/>
              </p:cNvSpPr>
              <p:nvPr/>
            </p:nvSpPr>
            <p:spPr bwMode="auto">
              <a:xfrm>
                <a:off x="1704975" y="2401888"/>
                <a:ext cx="3268663" cy="2085975"/>
              </a:xfrm>
              <a:custGeom>
                <a:avLst/>
                <a:gdLst>
                  <a:gd name="T0" fmla="*/ 392 w 2730"/>
                  <a:gd name="T1" fmla="*/ 495 h 1741"/>
                  <a:gd name="T2" fmla="*/ 2730 w 2730"/>
                  <a:gd name="T3" fmla="*/ 304 h 1741"/>
                  <a:gd name="T4" fmla="*/ 2671 w 2730"/>
                  <a:gd name="T5" fmla="*/ 192 h 1741"/>
                  <a:gd name="T6" fmla="*/ 192 w 2730"/>
                  <a:gd name="T7" fmla="*/ 329 h 1741"/>
                  <a:gd name="T8" fmla="*/ 363 w 2730"/>
                  <a:gd name="T9" fmla="*/ 1683 h 1741"/>
                  <a:gd name="T10" fmla="*/ 491 w 2730"/>
                  <a:gd name="T11" fmla="*/ 1741 h 1741"/>
                  <a:gd name="T12" fmla="*/ 392 w 2730"/>
                  <a:gd name="T13" fmla="*/ 495 h 1741"/>
                </a:gdLst>
                <a:ahLst/>
                <a:cxnLst>
                  <a:cxn ang="0">
                    <a:pos x="T0" y="T1"/>
                  </a:cxn>
                  <a:cxn ang="0">
                    <a:pos x="T2" y="T3"/>
                  </a:cxn>
                  <a:cxn ang="0">
                    <a:pos x="T4" y="T5"/>
                  </a:cxn>
                  <a:cxn ang="0">
                    <a:pos x="T6" y="T7"/>
                  </a:cxn>
                  <a:cxn ang="0">
                    <a:pos x="T8" y="T9"/>
                  </a:cxn>
                  <a:cxn ang="0">
                    <a:pos x="T10" y="T11"/>
                  </a:cxn>
                  <a:cxn ang="0">
                    <a:pos x="T12" y="T13"/>
                  </a:cxn>
                </a:cxnLst>
                <a:rect l="0" t="0" r="r" b="b"/>
                <a:pathLst>
                  <a:path w="2730" h="1741">
                    <a:moveTo>
                      <a:pt x="392" y="495"/>
                    </a:moveTo>
                    <a:cubicBezTo>
                      <a:pt x="562" y="325"/>
                      <a:pt x="2212" y="199"/>
                      <a:pt x="2730" y="304"/>
                    </a:cubicBezTo>
                    <a:cubicBezTo>
                      <a:pt x="2715" y="255"/>
                      <a:pt x="2696" y="216"/>
                      <a:pt x="2671" y="192"/>
                    </a:cubicBezTo>
                    <a:cubicBezTo>
                      <a:pt x="2479" y="0"/>
                      <a:pt x="385" y="136"/>
                      <a:pt x="192" y="329"/>
                    </a:cubicBezTo>
                    <a:cubicBezTo>
                      <a:pt x="0" y="521"/>
                      <a:pt x="170" y="1491"/>
                      <a:pt x="363" y="1683"/>
                    </a:cubicBezTo>
                    <a:cubicBezTo>
                      <a:pt x="384" y="1705"/>
                      <a:pt x="429" y="1724"/>
                      <a:pt x="491" y="1741"/>
                    </a:cubicBezTo>
                    <a:cubicBezTo>
                      <a:pt x="333" y="1423"/>
                      <a:pt x="224" y="663"/>
                      <a:pt x="392" y="495"/>
                    </a:cubicBezTo>
                    <a:close/>
                  </a:path>
                </a:pathLst>
              </a:custGeom>
              <a:solidFill>
                <a:srgbClr val="E9E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grpSp>
        <p:pic>
          <p:nvPicPr>
            <p:cNvPr id="28" name="Grafik 2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16688" y="1519863"/>
              <a:ext cx="1794417" cy="1265644"/>
            </a:xfrm>
            <a:prstGeom prst="rect">
              <a:avLst/>
            </a:prstGeom>
          </p:spPr>
        </p:pic>
        <p:pic>
          <p:nvPicPr>
            <p:cNvPr id="29" name="Grafik 2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94471" y="1239929"/>
              <a:ext cx="723737" cy="892895"/>
            </a:xfrm>
            <a:prstGeom prst="rect">
              <a:avLst/>
            </a:prstGeom>
          </p:spPr>
        </p:pic>
      </p:grpSp>
      <p:grpSp>
        <p:nvGrpSpPr>
          <p:cNvPr id="42" name="Gruppieren 41"/>
          <p:cNvGrpSpPr/>
          <p:nvPr/>
        </p:nvGrpSpPr>
        <p:grpSpPr>
          <a:xfrm>
            <a:off x="1803018" y="4391911"/>
            <a:ext cx="2380851" cy="1878523"/>
            <a:chOff x="1480344" y="4299064"/>
            <a:chExt cx="2380851" cy="1878523"/>
          </a:xfrm>
        </p:grpSpPr>
        <p:grpSp>
          <p:nvGrpSpPr>
            <p:cNvPr id="30" name="Gruppieren 29"/>
            <p:cNvGrpSpPr/>
            <p:nvPr/>
          </p:nvGrpSpPr>
          <p:grpSpPr>
            <a:xfrm flipH="1">
              <a:off x="1480344" y="4299064"/>
              <a:ext cx="2380851" cy="1878523"/>
              <a:chOff x="1704975" y="2401888"/>
              <a:chExt cx="3429000" cy="2573337"/>
            </a:xfrm>
          </p:grpSpPr>
          <p:sp>
            <p:nvSpPr>
              <p:cNvPr id="31" name="Freeform 5"/>
              <p:cNvSpPr>
                <a:spLocks/>
              </p:cNvSpPr>
              <p:nvPr/>
            </p:nvSpPr>
            <p:spPr bwMode="auto">
              <a:xfrm>
                <a:off x="1704975" y="2401888"/>
                <a:ext cx="3429000" cy="2573337"/>
              </a:xfrm>
              <a:custGeom>
                <a:avLst/>
                <a:gdLst>
                  <a:gd name="T0" fmla="*/ 2569 w 2864"/>
                  <a:gd name="T1" fmla="*/ 1683 h 2148"/>
                  <a:gd name="T2" fmla="*/ 2671 w 2864"/>
                  <a:gd name="T3" fmla="*/ 192 h 2148"/>
                  <a:gd name="T4" fmla="*/ 192 w 2864"/>
                  <a:gd name="T5" fmla="*/ 329 h 2148"/>
                  <a:gd name="T6" fmla="*/ 363 w 2864"/>
                  <a:gd name="T7" fmla="*/ 1683 h 2148"/>
                  <a:gd name="T8" fmla="*/ 1841 w 2864"/>
                  <a:gd name="T9" fmla="*/ 1828 h 2148"/>
                  <a:gd name="T10" fmla="*/ 2268 w 2864"/>
                  <a:gd name="T11" fmla="*/ 2060 h 2148"/>
                  <a:gd name="T12" fmla="*/ 2124 w 2864"/>
                  <a:gd name="T13" fmla="*/ 1797 h 2148"/>
                  <a:gd name="T14" fmla="*/ 2569 w 2864"/>
                  <a:gd name="T15" fmla="*/ 1683 h 2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4" h="2148">
                    <a:moveTo>
                      <a:pt x="2569" y="1683"/>
                    </a:moveTo>
                    <a:cubicBezTo>
                      <a:pt x="2762" y="1491"/>
                      <a:pt x="2864" y="385"/>
                      <a:pt x="2671" y="192"/>
                    </a:cubicBezTo>
                    <a:cubicBezTo>
                      <a:pt x="2479" y="0"/>
                      <a:pt x="385" y="136"/>
                      <a:pt x="192" y="329"/>
                    </a:cubicBezTo>
                    <a:cubicBezTo>
                      <a:pt x="0" y="521"/>
                      <a:pt x="170" y="1491"/>
                      <a:pt x="363" y="1683"/>
                    </a:cubicBezTo>
                    <a:cubicBezTo>
                      <a:pt x="478" y="1799"/>
                      <a:pt x="1255" y="1852"/>
                      <a:pt x="1841" y="1828"/>
                    </a:cubicBezTo>
                    <a:cubicBezTo>
                      <a:pt x="1867" y="2033"/>
                      <a:pt x="2039" y="2148"/>
                      <a:pt x="2268" y="2060"/>
                    </a:cubicBezTo>
                    <a:cubicBezTo>
                      <a:pt x="2147" y="2027"/>
                      <a:pt x="2104" y="1908"/>
                      <a:pt x="2124" y="1797"/>
                    </a:cubicBezTo>
                    <a:cubicBezTo>
                      <a:pt x="2348" y="1773"/>
                      <a:pt x="2517" y="1735"/>
                      <a:pt x="2569" y="1683"/>
                    </a:cubicBezTo>
                    <a:close/>
                  </a:path>
                </a:pathLst>
              </a:custGeom>
              <a:noFill/>
              <a:ln w="279400" cap="rnd">
                <a:solidFill>
                  <a:srgbClr val="AFB1B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b="1" dirty="0"/>
              </a:p>
            </p:txBody>
          </p:sp>
          <p:sp>
            <p:nvSpPr>
              <p:cNvPr id="32" name="Freeform 6"/>
              <p:cNvSpPr>
                <a:spLocks/>
              </p:cNvSpPr>
              <p:nvPr/>
            </p:nvSpPr>
            <p:spPr bwMode="auto">
              <a:xfrm>
                <a:off x="1704975" y="2401888"/>
                <a:ext cx="3429000" cy="2573337"/>
              </a:xfrm>
              <a:custGeom>
                <a:avLst/>
                <a:gdLst>
                  <a:gd name="T0" fmla="*/ 2569 w 2864"/>
                  <a:gd name="T1" fmla="*/ 1683 h 2148"/>
                  <a:gd name="T2" fmla="*/ 2671 w 2864"/>
                  <a:gd name="T3" fmla="*/ 192 h 2148"/>
                  <a:gd name="T4" fmla="*/ 192 w 2864"/>
                  <a:gd name="T5" fmla="*/ 329 h 2148"/>
                  <a:gd name="T6" fmla="*/ 363 w 2864"/>
                  <a:gd name="T7" fmla="*/ 1683 h 2148"/>
                  <a:gd name="T8" fmla="*/ 1841 w 2864"/>
                  <a:gd name="T9" fmla="*/ 1828 h 2148"/>
                  <a:gd name="T10" fmla="*/ 2268 w 2864"/>
                  <a:gd name="T11" fmla="*/ 2060 h 2148"/>
                  <a:gd name="T12" fmla="*/ 2124 w 2864"/>
                  <a:gd name="T13" fmla="*/ 1797 h 2148"/>
                  <a:gd name="T14" fmla="*/ 2569 w 2864"/>
                  <a:gd name="T15" fmla="*/ 1683 h 2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4" h="2148">
                    <a:moveTo>
                      <a:pt x="2569" y="1683"/>
                    </a:moveTo>
                    <a:cubicBezTo>
                      <a:pt x="2762" y="1491"/>
                      <a:pt x="2864" y="385"/>
                      <a:pt x="2671" y="192"/>
                    </a:cubicBezTo>
                    <a:cubicBezTo>
                      <a:pt x="2479" y="0"/>
                      <a:pt x="385" y="136"/>
                      <a:pt x="192" y="329"/>
                    </a:cubicBezTo>
                    <a:cubicBezTo>
                      <a:pt x="0" y="521"/>
                      <a:pt x="170" y="1491"/>
                      <a:pt x="363" y="1683"/>
                    </a:cubicBezTo>
                    <a:cubicBezTo>
                      <a:pt x="478" y="1799"/>
                      <a:pt x="1255" y="1852"/>
                      <a:pt x="1841" y="1828"/>
                    </a:cubicBezTo>
                    <a:cubicBezTo>
                      <a:pt x="1867" y="2033"/>
                      <a:pt x="2039" y="2148"/>
                      <a:pt x="2268" y="2060"/>
                    </a:cubicBezTo>
                    <a:cubicBezTo>
                      <a:pt x="2147" y="2027"/>
                      <a:pt x="2104" y="1908"/>
                      <a:pt x="2124" y="1797"/>
                    </a:cubicBezTo>
                    <a:cubicBezTo>
                      <a:pt x="2348" y="1773"/>
                      <a:pt x="2517" y="1735"/>
                      <a:pt x="2569" y="1683"/>
                    </a:cubicBezTo>
                    <a:close/>
                  </a:path>
                </a:pathLst>
              </a:custGeom>
              <a:solidFill>
                <a:schemeClr val="accent1"/>
              </a:solidFill>
              <a:ln w="15875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de-DE" b="1" dirty="0"/>
              </a:p>
            </p:txBody>
          </p:sp>
          <p:sp>
            <p:nvSpPr>
              <p:cNvPr id="33" name="Freeform 7"/>
              <p:cNvSpPr>
                <a:spLocks/>
              </p:cNvSpPr>
              <p:nvPr/>
            </p:nvSpPr>
            <p:spPr bwMode="auto">
              <a:xfrm>
                <a:off x="1704975" y="2401888"/>
                <a:ext cx="3429000" cy="2573337"/>
              </a:xfrm>
              <a:custGeom>
                <a:avLst/>
                <a:gdLst>
                  <a:gd name="T0" fmla="*/ 2569 w 2864"/>
                  <a:gd name="T1" fmla="*/ 1683 h 2148"/>
                  <a:gd name="T2" fmla="*/ 2671 w 2864"/>
                  <a:gd name="T3" fmla="*/ 192 h 2148"/>
                  <a:gd name="T4" fmla="*/ 192 w 2864"/>
                  <a:gd name="T5" fmla="*/ 329 h 2148"/>
                  <a:gd name="T6" fmla="*/ 363 w 2864"/>
                  <a:gd name="T7" fmla="*/ 1683 h 2148"/>
                  <a:gd name="T8" fmla="*/ 1841 w 2864"/>
                  <a:gd name="T9" fmla="*/ 1828 h 2148"/>
                  <a:gd name="T10" fmla="*/ 2268 w 2864"/>
                  <a:gd name="T11" fmla="*/ 2060 h 2148"/>
                  <a:gd name="T12" fmla="*/ 2124 w 2864"/>
                  <a:gd name="T13" fmla="*/ 1797 h 2148"/>
                  <a:gd name="T14" fmla="*/ 2569 w 2864"/>
                  <a:gd name="T15" fmla="*/ 1683 h 2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4" h="2148">
                    <a:moveTo>
                      <a:pt x="2569" y="1683"/>
                    </a:moveTo>
                    <a:cubicBezTo>
                      <a:pt x="2762" y="1491"/>
                      <a:pt x="2864" y="385"/>
                      <a:pt x="2671" y="192"/>
                    </a:cubicBezTo>
                    <a:cubicBezTo>
                      <a:pt x="2479" y="0"/>
                      <a:pt x="385" y="136"/>
                      <a:pt x="192" y="329"/>
                    </a:cubicBezTo>
                    <a:cubicBezTo>
                      <a:pt x="0" y="521"/>
                      <a:pt x="170" y="1491"/>
                      <a:pt x="363" y="1683"/>
                    </a:cubicBezTo>
                    <a:cubicBezTo>
                      <a:pt x="478" y="1799"/>
                      <a:pt x="1255" y="1852"/>
                      <a:pt x="1841" y="1828"/>
                    </a:cubicBezTo>
                    <a:cubicBezTo>
                      <a:pt x="1867" y="2033"/>
                      <a:pt x="2039" y="2148"/>
                      <a:pt x="2268" y="2060"/>
                    </a:cubicBezTo>
                    <a:cubicBezTo>
                      <a:pt x="2147" y="2027"/>
                      <a:pt x="2104" y="1908"/>
                      <a:pt x="2124" y="1797"/>
                    </a:cubicBezTo>
                    <a:cubicBezTo>
                      <a:pt x="2348" y="1773"/>
                      <a:pt x="2517" y="1735"/>
                      <a:pt x="2569" y="168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1" dirty="0"/>
              </a:p>
            </p:txBody>
          </p:sp>
          <p:sp>
            <p:nvSpPr>
              <p:cNvPr id="34" name="Freeform 8"/>
              <p:cNvSpPr>
                <a:spLocks/>
              </p:cNvSpPr>
              <p:nvPr/>
            </p:nvSpPr>
            <p:spPr bwMode="auto">
              <a:xfrm>
                <a:off x="1704975" y="2401888"/>
                <a:ext cx="3268663" cy="2085975"/>
              </a:xfrm>
              <a:custGeom>
                <a:avLst/>
                <a:gdLst>
                  <a:gd name="T0" fmla="*/ 392 w 2730"/>
                  <a:gd name="T1" fmla="*/ 495 h 1741"/>
                  <a:gd name="T2" fmla="*/ 2730 w 2730"/>
                  <a:gd name="T3" fmla="*/ 304 h 1741"/>
                  <a:gd name="T4" fmla="*/ 2671 w 2730"/>
                  <a:gd name="T5" fmla="*/ 192 h 1741"/>
                  <a:gd name="T6" fmla="*/ 192 w 2730"/>
                  <a:gd name="T7" fmla="*/ 329 h 1741"/>
                  <a:gd name="T8" fmla="*/ 363 w 2730"/>
                  <a:gd name="T9" fmla="*/ 1683 h 1741"/>
                  <a:gd name="T10" fmla="*/ 491 w 2730"/>
                  <a:gd name="T11" fmla="*/ 1741 h 1741"/>
                  <a:gd name="T12" fmla="*/ 392 w 2730"/>
                  <a:gd name="T13" fmla="*/ 495 h 1741"/>
                </a:gdLst>
                <a:ahLst/>
                <a:cxnLst>
                  <a:cxn ang="0">
                    <a:pos x="T0" y="T1"/>
                  </a:cxn>
                  <a:cxn ang="0">
                    <a:pos x="T2" y="T3"/>
                  </a:cxn>
                  <a:cxn ang="0">
                    <a:pos x="T4" y="T5"/>
                  </a:cxn>
                  <a:cxn ang="0">
                    <a:pos x="T6" y="T7"/>
                  </a:cxn>
                  <a:cxn ang="0">
                    <a:pos x="T8" y="T9"/>
                  </a:cxn>
                  <a:cxn ang="0">
                    <a:pos x="T10" y="T11"/>
                  </a:cxn>
                  <a:cxn ang="0">
                    <a:pos x="T12" y="T13"/>
                  </a:cxn>
                </a:cxnLst>
                <a:rect l="0" t="0" r="r" b="b"/>
                <a:pathLst>
                  <a:path w="2730" h="1741">
                    <a:moveTo>
                      <a:pt x="392" y="495"/>
                    </a:moveTo>
                    <a:cubicBezTo>
                      <a:pt x="562" y="325"/>
                      <a:pt x="2212" y="199"/>
                      <a:pt x="2730" y="304"/>
                    </a:cubicBezTo>
                    <a:cubicBezTo>
                      <a:pt x="2715" y="255"/>
                      <a:pt x="2696" y="216"/>
                      <a:pt x="2671" y="192"/>
                    </a:cubicBezTo>
                    <a:cubicBezTo>
                      <a:pt x="2479" y="0"/>
                      <a:pt x="385" y="136"/>
                      <a:pt x="192" y="329"/>
                    </a:cubicBezTo>
                    <a:cubicBezTo>
                      <a:pt x="0" y="521"/>
                      <a:pt x="170" y="1491"/>
                      <a:pt x="363" y="1683"/>
                    </a:cubicBezTo>
                    <a:cubicBezTo>
                      <a:pt x="384" y="1705"/>
                      <a:pt x="429" y="1724"/>
                      <a:pt x="491" y="1741"/>
                    </a:cubicBezTo>
                    <a:cubicBezTo>
                      <a:pt x="333" y="1423"/>
                      <a:pt x="224" y="663"/>
                      <a:pt x="392" y="495"/>
                    </a:cubicBezTo>
                    <a:close/>
                  </a:path>
                </a:pathLst>
              </a:custGeom>
              <a:solidFill>
                <a:srgbClr val="E9E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1" dirty="0"/>
              </a:p>
            </p:txBody>
          </p:sp>
        </p:grpSp>
        <p:pic>
          <p:nvPicPr>
            <p:cNvPr id="15" name="Grafik 14"/>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583805" y="4673081"/>
              <a:ext cx="2197940" cy="1148734"/>
            </a:xfrm>
            <a:prstGeom prst="rect">
              <a:avLst/>
            </a:prstGeom>
          </p:spPr>
        </p:pic>
        <p:pic>
          <p:nvPicPr>
            <p:cNvPr id="16" name="Grafik 1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769842" y="4345487"/>
              <a:ext cx="867949" cy="788731"/>
            </a:xfrm>
            <a:prstGeom prst="rect">
              <a:avLst/>
            </a:prstGeom>
          </p:spPr>
        </p:pic>
      </p:grpSp>
      <p:grpSp>
        <p:nvGrpSpPr>
          <p:cNvPr id="49" name="Gruppieren 48"/>
          <p:cNvGrpSpPr/>
          <p:nvPr/>
        </p:nvGrpSpPr>
        <p:grpSpPr>
          <a:xfrm>
            <a:off x="3315342" y="2038409"/>
            <a:ext cx="2878143" cy="2270893"/>
            <a:chOff x="3451072" y="2390842"/>
            <a:chExt cx="2878143" cy="2270893"/>
          </a:xfrm>
        </p:grpSpPr>
        <p:grpSp>
          <p:nvGrpSpPr>
            <p:cNvPr id="36" name="Gruppieren 35"/>
            <p:cNvGrpSpPr/>
            <p:nvPr/>
          </p:nvGrpSpPr>
          <p:grpSpPr>
            <a:xfrm flipH="1">
              <a:off x="3451072" y="2390842"/>
              <a:ext cx="2878143" cy="2270893"/>
              <a:chOff x="1704975" y="2401888"/>
              <a:chExt cx="3429000" cy="2573337"/>
            </a:xfrm>
          </p:grpSpPr>
          <p:sp>
            <p:nvSpPr>
              <p:cNvPr id="37" name="Freeform 5"/>
              <p:cNvSpPr>
                <a:spLocks/>
              </p:cNvSpPr>
              <p:nvPr/>
            </p:nvSpPr>
            <p:spPr bwMode="auto">
              <a:xfrm>
                <a:off x="1704975" y="2401888"/>
                <a:ext cx="3429000" cy="2573337"/>
              </a:xfrm>
              <a:custGeom>
                <a:avLst/>
                <a:gdLst>
                  <a:gd name="T0" fmla="*/ 2569 w 2864"/>
                  <a:gd name="T1" fmla="*/ 1683 h 2148"/>
                  <a:gd name="T2" fmla="*/ 2671 w 2864"/>
                  <a:gd name="T3" fmla="*/ 192 h 2148"/>
                  <a:gd name="T4" fmla="*/ 192 w 2864"/>
                  <a:gd name="T5" fmla="*/ 329 h 2148"/>
                  <a:gd name="T6" fmla="*/ 363 w 2864"/>
                  <a:gd name="T7" fmla="*/ 1683 h 2148"/>
                  <a:gd name="T8" fmla="*/ 1841 w 2864"/>
                  <a:gd name="T9" fmla="*/ 1828 h 2148"/>
                  <a:gd name="T10" fmla="*/ 2268 w 2864"/>
                  <a:gd name="T11" fmla="*/ 2060 h 2148"/>
                  <a:gd name="T12" fmla="*/ 2124 w 2864"/>
                  <a:gd name="T13" fmla="*/ 1797 h 2148"/>
                  <a:gd name="T14" fmla="*/ 2569 w 2864"/>
                  <a:gd name="T15" fmla="*/ 1683 h 2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4" h="2148">
                    <a:moveTo>
                      <a:pt x="2569" y="1683"/>
                    </a:moveTo>
                    <a:cubicBezTo>
                      <a:pt x="2762" y="1491"/>
                      <a:pt x="2864" y="385"/>
                      <a:pt x="2671" y="192"/>
                    </a:cubicBezTo>
                    <a:cubicBezTo>
                      <a:pt x="2479" y="0"/>
                      <a:pt x="385" y="136"/>
                      <a:pt x="192" y="329"/>
                    </a:cubicBezTo>
                    <a:cubicBezTo>
                      <a:pt x="0" y="521"/>
                      <a:pt x="170" y="1491"/>
                      <a:pt x="363" y="1683"/>
                    </a:cubicBezTo>
                    <a:cubicBezTo>
                      <a:pt x="478" y="1799"/>
                      <a:pt x="1255" y="1852"/>
                      <a:pt x="1841" y="1828"/>
                    </a:cubicBezTo>
                    <a:cubicBezTo>
                      <a:pt x="1867" y="2033"/>
                      <a:pt x="2039" y="2148"/>
                      <a:pt x="2268" y="2060"/>
                    </a:cubicBezTo>
                    <a:cubicBezTo>
                      <a:pt x="2147" y="2027"/>
                      <a:pt x="2104" y="1908"/>
                      <a:pt x="2124" y="1797"/>
                    </a:cubicBezTo>
                    <a:cubicBezTo>
                      <a:pt x="2348" y="1773"/>
                      <a:pt x="2517" y="1735"/>
                      <a:pt x="2569" y="1683"/>
                    </a:cubicBezTo>
                    <a:close/>
                  </a:path>
                </a:pathLst>
              </a:custGeom>
              <a:noFill/>
              <a:ln w="279400" cap="rnd">
                <a:solidFill>
                  <a:srgbClr val="AFB1B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dirty="0"/>
              </a:p>
            </p:txBody>
          </p:sp>
          <p:sp>
            <p:nvSpPr>
              <p:cNvPr id="38" name="Freeform 6"/>
              <p:cNvSpPr>
                <a:spLocks/>
              </p:cNvSpPr>
              <p:nvPr/>
            </p:nvSpPr>
            <p:spPr bwMode="auto">
              <a:xfrm>
                <a:off x="1704975" y="2401888"/>
                <a:ext cx="3429000" cy="2573337"/>
              </a:xfrm>
              <a:custGeom>
                <a:avLst/>
                <a:gdLst>
                  <a:gd name="T0" fmla="*/ 2569 w 2864"/>
                  <a:gd name="T1" fmla="*/ 1683 h 2148"/>
                  <a:gd name="T2" fmla="*/ 2671 w 2864"/>
                  <a:gd name="T3" fmla="*/ 192 h 2148"/>
                  <a:gd name="T4" fmla="*/ 192 w 2864"/>
                  <a:gd name="T5" fmla="*/ 329 h 2148"/>
                  <a:gd name="T6" fmla="*/ 363 w 2864"/>
                  <a:gd name="T7" fmla="*/ 1683 h 2148"/>
                  <a:gd name="T8" fmla="*/ 1841 w 2864"/>
                  <a:gd name="T9" fmla="*/ 1828 h 2148"/>
                  <a:gd name="T10" fmla="*/ 2268 w 2864"/>
                  <a:gd name="T11" fmla="*/ 2060 h 2148"/>
                  <a:gd name="T12" fmla="*/ 2124 w 2864"/>
                  <a:gd name="T13" fmla="*/ 1797 h 2148"/>
                  <a:gd name="T14" fmla="*/ 2569 w 2864"/>
                  <a:gd name="T15" fmla="*/ 1683 h 2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4" h="2148">
                    <a:moveTo>
                      <a:pt x="2569" y="1683"/>
                    </a:moveTo>
                    <a:cubicBezTo>
                      <a:pt x="2762" y="1491"/>
                      <a:pt x="2864" y="385"/>
                      <a:pt x="2671" y="192"/>
                    </a:cubicBezTo>
                    <a:cubicBezTo>
                      <a:pt x="2479" y="0"/>
                      <a:pt x="385" y="136"/>
                      <a:pt x="192" y="329"/>
                    </a:cubicBezTo>
                    <a:cubicBezTo>
                      <a:pt x="0" y="521"/>
                      <a:pt x="170" y="1491"/>
                      <a:pt x="363" y="1683"/>
                    </a:cubicBezTo>
                    <a:cubicBezTo>
                      <a:pt x="478" y="1799"/>
                      <a:pt x="1255" y="1852"/>
                      <a:pt x="1841" y="1828"/>
                    </a:cubicBezTo>
                    <a:cubicBezTo>
                      <a:pt x="1867" y="2033"/>
                      <a:pt x="2039" y="2148"/>
                      <a:pt x="2268" y="2060"/>
                    </a:cubicBezTo>
                    <a:cubicBezTo>
                      <a:pt x="2147" y="2027"/>
                      <a:pt x="2104" y="1908"/>
                      <a:pt x="2124" y="1797"/>
                    </a:cubicBezTo>
                    <a:cubicBezTo>
                      <a:pt x="2348" y="1773"/>
                      <a:pt x="2517" y="1735"/>
                      <a:pt x="2569" y="1683"/>
                    </a:cubicBezTo>
                    <a:close/>
                  </a:path>
                </a:pathLst>
              </a:custGeom>
              <a:solidFill>
                <a:schemeClr val="accent1"/>
              </a:solidFill>
              <a:ln w="15875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39" name="Freeform 7"/>
              <p:cNvSpPr>
                <a:spLocks/>
              </p:cNvSpPr>
              <p:nvPr/>
            </p:nvSpPr>
            <p:spPr bwMode="auto">
              <a:xfrm>
                <a:off x="1704975" y="2401888"/>
                <a:ext cx="3429000" cy="2573337"/>
              </a:xfrm>
              <a:custGeom>
                <a:avLst/>
                <a:gdLst>
                  <a:gd name="T0" fmla="*/ 2569 w 2864"/>
                  <a:gd name="T1" fmla="*/ 1683 h 2148"/>
                  <a:gd name="T2" fmla="*/ 2671 w 2864"/>
                  <a:gd name="T3" fmla="*/ 192 h 2148"/>
                  <a:gd name="T4" fmla="*/ 192 w 2864"/>
                  <a:gd name="T5" fmla="*/ 329 h 2148"/>
                  <a:gd name="T6" fmla="*/ 363 w 2864"/>
                  <a:gd name="T7" fmla="*/ 1683 h 2148"/>
                  <a:gd name="T8" fmla="*/ 1841 w 2864"/>
                  <a:gd name="T9" fmla="*/ 1828 h 2148"/>
                  <a:gd name="T10" fmla="*/ 2268 w 2864"/>
                  <a:gd name="T11" fmla="*/ 2060 h 2148"/>
                  <a:gd name="T12" fmla="*/ 2124 w 2864"/>
                  <a:gd name="T13" fmla="*/ 1797 h 2148"/>
                  <a:gd name="T14" fmla="*/ 2569 w 2864"/>
                  <a:gd name="T15" fmla="*/ 1683 h 2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4" h="2148">
                    <a:moveTo>
                      <a:pt x="2569" y="1683"/>
                    </a:moveTo>
                    <a:cubicBezTo>
                      <a:pt x="2762" y="1491"/>
                      <a:pt x="2864" y="385"/>
                      <a:pt x="2671" y="192"/>
                    </a:cubicBezTo>
                    <a:cubicBezTo>
                      <a:pt x="2479" y="0"/>
                      <a:pt x="385" y="136"/>
                      <a:pt x="192" y="329"/>
                    </a:cubicBezTo>
                    <a:cubicBezTo>
                      <a:pt x="0" y="521"/>
                      <a:pt x="170" y="1491"/>
                      <a:pt x="363" y="1683"/>
                    </a:cubicBezTo>
                    <a:cubicBezTo>
                      <a:pt x="478" y="1799"/>
                      <a:pt x="1255" y="1852"/>
                      <a:pt x="1841" y="1828"/>
                    </a:cubicBezTo>
                    <a:cubicBezTo>
                      <a:pt x="1867" y="2033"/>
                      <a:pt x="2039" y="2148"/>
                      <a:pt x="2268" y="2060"/>
                    </a:cubicBezTo>
                    <a:cubicBezTo>
                      <a:pt x="2147" y="2027"/>
                      <a:pt x="2104" y="1908"/>
                      <a:pt x="2124" y="1797"/>
                    </a:cubicBezTo>
                    <a:cubicBezTo>
                      <a:pt x="2348" y="1773"/>
                      <a:pt x="2517" y="1735"/>
                      <a:pt x="2569" y="168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40" name="Freeform 8"/>
              <p:cNvSpPr>
                <a:spLocks/>
              </p:cNvSpPr>
              <p:nvPr/>
            </p:nvSpPr>
            <p:spPr bwMode="auto">
              <a:xfrm>
                <a:off x="1704975" y="2401888"/>
                <a:ext cx="3268663" cy="2085975"/>
              </a:xfrm>
              <a:custGeom>
                <a:avLst/>
                <a:gdLst>
                  <a:gd name="T0" fmla="*/ 392 w 2730"/>
                  <a:gd name="T1" fmla="*/ 495 h 1741"/>
                  <a:gd name="T2" fmla="*/ 2730 w 2730"/>
                  <a:gd name="T3" fmla="*/ 304 h 1741"/>
                  <a:gd name="T4" fmla="*/ 2671 w 2730"/>
                  <a:gd name="T5" fmla="*/ 192 h 1741"/>
                  <a:gd name="T6" fmla="*/ 192 w 2730"/>
                  <a:gd name="T7" fmla="*/ 329 h 1741"/>
                  <a:gd name="T8" fmla="*/ 363 w 2730"/>
                  <a:gd name="T9" fmla="*/ 1683 h 1741"/>
                  <a:gd name="T10" fmla="*/ 491 w 2730"/>
                  <a:gd name="T11" fmla="*/ 1741 h 1741"/>
                  <a:gd name="T12" fmla="*/ 392 w 2730"/>
                  <a:gd name="T13" fmla="*/ 495 h 1741"/>
                </a:gdLst>
                <a:ahLst/>
                <a:cxnLst>
                  <a:cxn ang="0">
                    <a:pos x="T0" y="T1"/>
                  </a:cxn>
                  <a:cxn ang="0">
                    <a:pos x="T2" y="T3"/>
                  </a:cxn>
                  <a:cxn ang="0">
                    <a:pos x="T4" y="T5"/>
                  </a:cxn>
                  <a:cxn ang="0">
                    <a:pos x="T6" y="T7"/>
                  </a:cxn>
                  <a:cxn ang="0">
                    <a:pos x="T8" y="T9"/>
                  </a:cxn>
                  <a:cxn ang="0">
                    <a:pos x="T10" y="T11"/>
                  </a:cxn>
                  <a:cxn ang="0">
                    <a:pos x="T12" y="T13"/>
                  </a:cxn>
                </a:cxnLst>
                <a:rect l="0" t="0" r="r" b="b"/>
                <a:pathLst>
                  <a:path w="2730" h="1741">
                    <a:moveTo>
                      <a:pt x="392" y="495"/>
                    </a:moveTo>
                    <a:cubicBezTo>
                      <a:pt x="562" y="325"/>
                      <a:pt x="2212" y="199"/>
                      <a:pt x="2730" y="304"/>
                    </a:cubicBezTo>
                    <a:cubicBezTo>
                      <a:pt x="2715" y="255"/>
                      <a:pt x="2696" y="216"/>
                      <a:pt x="2671" y="192"/>
                    </a:cubicBezTo>
                    <a:cubicBezTo>
                      <a:pt x="2479" y="0"/>
                      <a:pt x="385" y="136"/>
                      <a:pt x="192" y="329"/>
                    </a:cubicBezTo>
                    <a:cubicBezTo>
                      <a:pt x="0" y="521"/>
                      <a:pt x="170" y="1491"/>
                      <a:pt x="363" y="1683"/>
                    </a:cubicBezTo>
                    <a:cubicBezTo>
                      <a:pt x="384" y="1705"/>
                      <a:pt x="429" y="1724"/>
                      <a:pt x="491" y="1741"/>
                    </a:cubicBezTo>
                    <a:cubicBezTo>
                      <a:pt x="333" y="1423"/>
                      <a:pt x="224" y="663"/>
                      <a:pt x="392" y="495"/>
                    </a:cubicBezTo>
                    <a:close/>
                  </a:path>
                </a:pathLst>
              </a:custGeom>
              <a:solidFill>
                <a:srgbClr val="E9E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grpSp>
        <p:pic>
          <p:nvPicPr>
            <p:cNvPr id="17" name="Grafik 1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553816" y="2592621"/>
              <a:ext cx="1991375" cy="1291982"/>
            </a:xfrm>
            <a:prstGeom prst="rect">
              <a:avLst/>
            </a:prstGeom>
          </p:spPr>
        </p:pic>
        <p:pic>
          <p:nvPicPr>
            <p:cNvPr id="18" name="Grafik 1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517799" y="2668569"/>
              <a:ext cx="518050" cy="752406"/>
            </a:xfrm>
            <a:prstGeom prst="rect">
              <a:avLst/>
            </a:prstGeom>
          </p:spPr>
        </p:pic>
        <p:pic>
          <p:nvPicPr>
            <p:cNvPr id="19" name="Grafik 18"/>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952033" y="3447199"/>
              <a:ext cx="1034898" cy="911846"/>
            </a:xfrm>
            <a:prstGeom prst="rect">
              <a:avLst/>
            </a:prstGeom>
          </p:spPr>
        </p:pic>
      </p:grpSp>
      <p:grpSp>
        <p:nvGrpSpPr>
          <p:cNvPr id="51" name="Gruppieren 50"/>
          <p:cNvGrpSpPr/>
          <p:nvPr/>
        </p:nvGrpSpPr>
        <p:grpSpPr>
          <a:xfrm>
            <a:off x="5546265" y="3708847"/>
            <a:ext cx="2973852" cy="2125426"/>
            <a:chOff x="5868145" y="3613940"/>
            <a:chExt cx="2973852" cy="2125426"/>
          </a:xfrm>
        </p:grpSpPr>
        <p:grpSp>
          <p:nvGrpSpPr>
            <p:cNvPr id="44" name="Gruppieren 43"/>
            <p:cNvGrpSpPr/>
            <p:nvPr/>
          </p:nvGrpSpPr>
          <p:grpSpPr>
            <a:xfrm>
              <a:off x="5868145" y="3613940"/>
              <a:ext cx="2973852" cy="2125426"/>
              <a:chOff x="1704975" y="2401888"/>
              <a:chExt cx="3429000" cy="2573337"/>
            </a:xfrm>
          </p:grpSpPr>
          <p:sp>
            <p:nvSpPr>
              <p:cNvPr id="45" name="Freeform 5"/>
              <p:cNvSpPr>
                <a:spLocks/>
              </p:cNvSpPr>
              <p:nvPr/>
            </p:nvSpPr>
            <p:spPr bwMode="auto">
              <a:xfrm>
                <a:off x="1704975" y="2401888"/>
                <a:ext cx="3429000" cy="2573337"/>
              </a:xfrm>
              <a:custGeom>
                <a:avLst/>
                <a:gdLst>
                  <a:gd name="T0" fmla="*/ 2569 w 2864"/>
                  <a:gd name="T1" fmla="*/ 1683 h 2148"/>
                  <a:gd name="T2" fmla="*/ 2671 w 2864"/>
                  <a:gd name="T3" fmla="*/ 192 h 2148"/>
                  <a:gd name="T4" fmla="*/ 192 w 2864"/>
                  <a:gd name="T5" fmla="*/ 329 h 2148"/>
                  <a:gd name="T6" fmla="*/ 363 w 2864"/>
                  <a:gd name="T7" fmla="*/ 1683 h 2148"/>
                  <a:gd name="T8" fmla="*/ 1841 w 2864"/>
                  <a:gd name="T9" fmla="*/ 1828 h 2148"/>
                  <a:gd name="T10" fmla="*/ 2268 w 2864"/>
                  <a:gd name="T11" fmla="*/ 2060 h 2148"/>
                  <a:gd name="T12" fmla="*/ 2124 w 2864"/>
                  <a:gd name="T13" fmla="*/ 1797 h 2148"/>
                  <a:gd name="T14" fmla="*/ 2569 w 2864"/>
                  <a:gd name="T15" fmla="*/ 1683 h 2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4" h="2148">
                    <a:moveTo>
                      <a:pt x="2569" y="1683"/>
                    </a:moveTo>
                    <a:cubicBezTo>
                      <a:pt x="2762" y="1491"/>
                      <a:pt x="2864" y="385"/>
                      <a:pt x="2671" y="192"/>
                    </a:cubicBezTo>
                    <a:cubicBezTo>
                      <a:pt x="2479" y="0"/>
                      <a:pt x="385" y="136"/>
                      <a:pt x="192" y="329"/>
                    </a:cubicBezTo>
                    <a:cubicBezTo>
                      <a:pt x="0" y="521"/>
                      <a:pt x="170" y="1491"/>
                      <a:pt x="363" y="1683"/>
                    </a:cubicBezTo>
                    <a:cubicBezTo>
                      <a:pt x="478" y="1799"/>
                      <a:pt x="1255" y="1852"/>
                      <a:pt x="1841" y="1828"/>
                    </a:cubicBezTo>
                    <a:cubicBezTo>
                      <a:pt x="1867" y="2033"/>
                      <a:pt x="2039" y="2148"/>
                      <a:pt x="2268" y="2060"/>
                    </a:cubicBezTo>
                    <a:cubicBezTo>
                      <a:pt x="2147" y="2027"/>
                      <a:pt x="2104" y="1908"/>
                      <a:pt x="2124" y="1797"/>
                    </a:cubicBezTo>
                    <a:cubicBezTo>
                      <a:pt x="2348" y="1773"/>
                      <a:pt x="2517" y="1735"/>
                      <a:pt x="2569" y="1683"/>
                    </a:cubicBezTo>
                    <a:close/>
                  </a:path>
                </a:pathLst>
              </a:custGeom>
              <a:noFill/>
              <a:ln w="279400" cap="rnd">
                <a:solidFill>
                  <a:srgbClr val="AFB1B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dirty="0"/>
              </a:p>
            </p:txBody>
          </p:sp>
          <p:sp>
            <p:nvSpPr>
              <p:cNvPr id="46" name="Freeform 6"/>
              <p:cNvSpPr>
                <a:spLocks/>
              </p:cNvSpPr>
              <p:nvPr/>
            </p:nvSpPr>
            <p:spPr bwMode="auto">
              <a:xfrm>
                <a:off x="1704975" y="2401888"/>
                <a:ext cx="3429000" cy="2573337"/>
              </a:xfrm>
              <a:custGeom>
                <a:avLst/>
                <a:gdLst>
                  <a:gd name="T0" fmla="*/ 2569 w 2864"/>
                  <a:gd name="T1" fmla="*/ 1683 h 2148"/>
                  <a:gd name="T2" fmla="*/ 2671 w 2864"/>
                  <a:gd name="T3" fmla="*/ 192 h 2148"/>
                  <a:gd name="T4" fmla="*/ 192 w 2864"/>
                  <a:gd name="T5" fmla="*/ 329 h 2148"/>
                  <a:gd name="T6" fmla="*/ 363 w 2864"/>
                  <a:gd name="T7" fmla="*/ 1683 h 2148"/>
                  <a:gd name="T8" fmla="*/ 1841 w 2864"/>
                  <a:gd name="T9" fmla="*/ 1828 h 2148"/>
                  <a:gd name="T10" fmla="*/ 2268 w 2864"/>
                  <a:gd name="T11" fmla="*/ 2060 h 2148"/>
                  <a:gd name="T12" fmla="*/ 2124 w 2864"/>
                  <a:gd name="T13" fmla="*/ 1797 h 2148"/>
                  <a:gd name="T14" fmla="*/ 2569 w 2864"/>
                  <a:gd name="T15" fmla="*/ 1683 h 2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4" h="2148">
                    <a:moveTo>
                      <a:pt x="2569" y="1683"/>
                    </a:moveTo>
                    <a:cubicBezTo>
                      <a:pt x="2762" y="1491"/>
                      <a:pt x="2864" y="385"/>
                      <a:pt x="2671" y="192"/>
                    </a:cubicBezTo>
                    <a:cubicBezTo>
                      <a:pt x="2479" y="0"/>
                      <a:pt x="385" y="136"/>
                      <a:pt x="192" y="329"/>
                    </a:cubicBezTo>
                    <a:cubicBezTo>
                      <a:pt x="0" y="521"/>
                      <a:pt x="170" y="1491"/>
                      <a:pt x="363" y="1683"/>
                    </a:cubicBezTo>
                    <a:cubicBezTo>
                      <a:pt x="478" y="1799"/>
                      <a:pt x="1255" y="1852"/>
                      <a:pt x="1841" y="1828"/>
                    </a:cubicBezTo>
                    <a:cubicBezTo>
                      <a:pt x="1867" y="2033"/>
                      <a:pt x="2039" y="2148"/>
                      <a:pt x="2268" y="2060"/>
                    </a:cubicBezTo>
                    <a:cubicBezTo>
                      <a:pt x="2147" y="2027"/>
                      <a:pt x="2104" y="1908"/>
                      <a:pt x="2124" y="1797"/>
                    </a:cubicBezTo>
                    <a:cubicBezTo>
                      <a:pt x="2348" y="1773"/>
                      <a:pt x="2517" y="1735"/>
                      <a:pt x="2569" y="1683"/>
                    </a:cubicBezTo>
                    <a:close/>
                  </a:path>
                </a:pathLst>
              </a:custGeom>
              <a:solidFill>
                <a:schemeClr val="accent1"/>
              </a:solidFill>
              <a:ln w="15875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47" name="Freeform 7"/>
              <p:cNvSpPr>
                <a:spLocks/>
              </p:cNvSpPr>
              <p:nvPr/>
            </p:nvSpPr>
            <p:spPr bwMode="auto">
              <a:xfrm>
                <a:off x="1704975" y="2401888"/>
                <a:ext cx="3429000" cy="2573337"/>
              </a:xfrm>
              <a:custGeom>
                <a:avLst/>
                <a:gdLst>
                  <a:gd name="T0" fmla="*/ 2569 w 2864"/>
                  <a:gd name="T1" fmla="*/ 1683 h 2148"/>
                  <a:gd name="T2" fmla="*/ 2671 w 2864"/>
                  <a:gd name="T3" fmla="*/ 192 h 2148"/>
                  <a:gd name="T4" fmla="*/ 192 w 2864"/>
                  <a:gd name="T5" fmla="*/ 329 h 2148"/>
                  <a:gd name="T6" fmla="*/ 363 w 2864"/>
                  <a:gd name="T7" fmla="*/ 1683 h 2148"/>
                  <a:gd name="T8" fmla="*/ 1841 w 2864"/>
                  <a:gd name="T9" fmla="*/ 1828 h 2148"/>
                  <a:gd name="T10" fmla="*/ 2268 w 2864"/>
                  <a:gd name="T11" fmla="*/ 2060 h 2148"/>
                  <a:gd name="T12" fmla="*/ 2124 w 2864"/>
                  <a:gd name="T13" fmla="*/ 1797 h 2148"/>
                  <a:gd name="T14" fmla="*/ 2569 w 2864"/>
                  <a:gd name="T15" fmla="*/ 1683 h 2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4" h="2148">
                    <a:moveTo>
                      <a:pt x="2569" y="1683"/>
                    </a:moveTo>
                    <a:cubicBezTo>
                      <a:pt x="2762" y="1491"/>
                      <a:pt x="2864" y="385"/>
                      <a:pt x="2671" y="192"/>
                    </a:cubicBezTo>
                    <a:cubicBezTo>
                      <a:pt x="2479" y="0"/>
                      <a:pt x="385" y="136"/>
                      <a:pt x="192" y="329"/>
                    </a:cubicBezTo>
                    <a:cubicBezTo>
                      <a:pt x="0" y="521"/>
                      <a:pt x="170" y="1491"/>
                      <a:pt x="363" y="1683"/>
                    </a:cubicBezTo>
                    <a:cubicBezTo>
                      <a:pt x="478" y="1799"/>
                      <a:pt x="1255" y="1852"/>
                      <a:pt x="1841" y="1828"/>
                    </a:cubicBezTo>
                    <a:cubicBezTo>
                      <a:pt x="1867" y="2033"/>
                      <a:pt x="2039" y="2148"/>
                      <a:pt x="2268" y="2060"/>
                    </a:cubicBezTo>
                    <a:cubicBezTo>
                      <a:pt x="2147" y="2027"/>
                      <a:pt x="2104" y="1908"/>
                      <a:pt x="2124" y="1797"/>
                    </a:cubicBezTo>
                    <a:cubicBezTo>
                      <a:pt x="2348" y="1773"/>
                      <a:pt x="2517" y="1735"/>
                      <a:pt x="2569" y="168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48" name="Freeform 8"/>
              <p:cNvSpPr>
                <a:spLocks/>
              </p:cNvSpPr>
              <p:nvPr/>
            </p:nvSpPr>
            <p:spPr bwMode="auto">
              <a:xfrm>
                <a:off x="1704975" y="2401888"/>
                <a:ext cx="3268663" cy="2085975"/>
              </a:xfrm>
              <a:custGeom>
                <a:avLst/>
                <a:gdLst>
                  <a:gd name="T0" fmla="*/ 392 w 2730"/>
                  <a:gd name="T1" fmla="*/ 495 h 1741"/>
                  <a:gd name="T2" fmla="*/ 2730 w 2730"/>
                  <a:gd name="T3" fmla="*/ 304 h 1741"/>
                  <a:gd name="T4" fmla="*/ 2671 w 2730"/>
                  <a:gd name="T5" fmla="*/ 192 h 1741"/>
                  <a:gd name="T6" fmla="*/ 192 w 2730"/>
                  <a:gd name="T7" fmla="*/ 329 h 1741"/>
                  <a:gd name="T8" fmla="*/ 363 w 2730"/>
                  <a:gd name="T9" fmla="*/ 1683 h 1741"/>
                  <a:gd name="T10" fmla="*/ 491 w 2730"/>
                  <a:gd name="T11" fmla="*/ 1741 h 1741"/>
                  <a:gd name="T12" fmla="*/ 392 w 2730"/>
                  <a:gd name="T13" fmla="*/ 495 h 1741"/>
                </a:gdLst>
                <a:ahLst/>
                <a:cxnLst>
                  <a:cxn ang="0">
                    <a:pos x="T0" y="T1"/>
                  </a:cxn>
                  <a:cxn ang="0">
                    <a:pos x="T2" y="T3"/>
                  </a:cxn>
                  <a:cxn ang="0">
                    <a:pos x="T4" y="T5"/>
                  </a:cxn>
                  <a:cxn ang="0">
                    <a:pos x="T6" y="T7"/>
                  </a:cxn>
                  <a:cxn ang="0">
                    <a:pos x="T8" y="T9"/>
                  </a:cxn>
                  <a:cxn ang="0">
                    <a:pos x="T10" y="T11"/>
                  </a:cxn>
                  <a:cxn ang="0">
                    <a:pos x="T12" y="T13"/>
                  </a:cxn>
                </a:cxnLst>
                <a:rect l="0" t="0" r="r" b="b"/>
                <a:pathLst>
                  <a:path w="2730" h="1741">
                    <a:moveTo>
                      <a:pt x="392" y="495"/>
                    </a:moveTo>
                    <a:cubicBezTo>
                      <a:pt x="562" y="325"/>
                      <a:pt x="2212" y="199"/>
                      <a:pt x="2730" y="304"/>
                    </a:cubicBezTo>
                    <a:cubicBezTo>
                      <a:pt x="2715" y="255"/>
                      <a:pt x="2696" y="216"/>
                      <a:pt x="2671" y="192"/>
                    </a:cubicBezTo>
                    <a:cubicBezTo>
                      <a:pt x="2479" y="0"/>
                      <a:pt x="385" y="136"/>
                      <a:pt x="192" y="329"/>
                    </a:cubicBezTo>
                    <a:cubicBezTo>
                      <a:pt x="0" y="521"/>
                      <a:pt x="170" y="1491"/>
                      <a:pt x="363" y="1683"/>
                    </a:cubicBezTo>
                    <a:cubicBezTo>
                      <a:pt x="384" y="1705"/>
                      <a:pt x="429" y="1724"/>
                      <a:pt x="491" y="1741"/>
                    </a:cubicBezTo>
                    <a:cubicBezTo>
                      <a:pt x="333" y="1423"/>
                      <a:pt x="224" y="663"/>
                      <a:pt x="392" y="495"/>
                    </a:cubicBezTo>
                    <a:close/>
                  </a:path>
                </a:pathLst>
              </a:custGeom>
              <a:solidFill>
                <a:srgbClr val="E9E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grpSp>
        <p:pic>
          <p:nvPicPr>
            <p:cNvPr id="35" name="Grafik 34"/>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108593" y="3990463"/>
              <a:ext cx="2309615" cy="1235737"/>
            </a:xfrm>
            <a:prstGeom prst="rect">
              <a:avLst/>
            </a:prstGeom>
          </p:spPr>
        </p:pic>
        <p:pic>
          <p:nvPicPr>
            <p:cNvPr id="41" name="Grafik 40"/>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62264" y="3708847"/>
              <a:ext cx="873978" cy="960815"/>
            </a:xfrm>
            <a:prstGeom prst="rect">
              <a:avLst/>
            </a:prstGeom>
          </p:spPr>
        </p:pic>
      </p:grpSp>
      <p:sp>
        <p:nvSpPr>
          <p:cNvPr id="52" name="Textfeld 1"/>
          <p:cNvSpPr txBox="1">
            <a:spLocks noChangeArrowheads="1"/>
          </p:cNvSpPr>
          <p:nvPr/>
        </p:nvSpPr>
        <p:spPr bwMode="auto">
          <a:xfrm>
            <a:off x="1116013" y="6484422"/>
            <a:ext cx="32400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sz="900" dirty="0">
                <a:latin typeface="Arial" pitchFamily="34" charset="0"/>
              </a:rPr>
              <a:t>Regierungspräsidium Stuttgart / VSC-Team</a:t>
            </a:r>
          </a:p>
        </p:txBody>
      </p:sp>
      <p:sp>
        <p:nvSpPr>
          <p:cNvPr id="4" name="Foliennummernplatzhalter 3">
            <a:extLst>
              <a:ext uri="{FF2B5EF4-FFF2-40B4-BE49-F238E27FC236}">
                <a16:creationId xmlns:a16="http://schemas.microsoft.com/office/drawing/2014/main" id="{FA889975-937D-4AB5-A4F6-5445D7BEC38B}"/>
              </a:ext>
            </a:extLst>
          </p:cNvPr>
          <p:cNvSpPr>
            <a:spLocks noGrp="1"/>
          </p:cNvSpPr>
          <p:nvPr>
            <p:ph type="sldNum" sz="quarter" idx="11"/>
          </p:nvPr>
        </p:nvSpPr>
        <p:spPr/>
        <p:txBody>
          <a:bodyPr/>
          <a:lstStyle/>
          <a:p>
            <a:fld id="{3246854A-F06E-4786-B7B9-1D37875D3E50}" type="slidenum">
              <a:rPr lang="de-DE" altLang="de-DE" smtClean="0"/>
              <a:pPr/>
              <a:t>80</a:t>
            </a:fld>
            <a:endParaRPr lang="de-DE" altLang="de-DE" dirty="0"/>
          </a:p>
        </p:txBody>
      </p:sp>
    </p:spTree>
    <p:extLst>
      <p:ext uri="{BB962C8B-B14F-4D97-AF65-F5344CB8AC3E}">
        <p14:creationId xmlns:p14="http://schemas.microsoft.com/office/powerpoint/2010/main" val="221262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9"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up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strips(upRight)">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strips(upRight)">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9"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strips(upLeft)">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strips(upRight)">
                                      <p:cBhvr>
                                        <p:cTn id="2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el 6"/>
          <p:cNvSpPr>
            <a:spLocks noGrp="1"/>
          </p:cNvSpPr>
          <p:nvPr>
            <p:ph type="title"/>
          </p:nvPr>
        </p:nvSpPr>
        <p:spPr/>
        <p:txBody>
          <a:bodyPr/>
          <a:lstStyle/>
          <a:p>
            <a:pPr eaLnBrk="1" hangingPunct="1"/>
            <a:r>
              <a:rPr lang="de-DE" altLang="de-DE" dirty="0">
                <a:latin typeface="Times" charset="0"/>
              </a:rPr>
              <a:t>Checkliste VOR dem Hochwasser</a:t>
            </a:r>
          </a:p>
        </p:txBody>
      </p:sp>
      <p:graphicFrame>
        <p:nvGraphicFramePr>
          <p:cNvPr id="6" name="Tabelle 5"/>
          <p:cNvGraphicFramePr>
            <a:graphicFrameLocks noGrp="1"/>
          </p:cNvGraphicFramePr>
          <p:nvPr>
            <p:extLst>
              <p:ext uri="{D42A27DB-BD31-4B8C-83A1-F6EECF244321}">
                <p14:modId xmlns:p14="http://schemas.microsoft.com/office/powerpoint/2010/main" val="876364473"/>
              </p:ext>
            </p:extLst>
          </p:nvPr>
        </p:nvGraphicFramePr>
        <p:xfrm>
          <a:off x="1116013" y="1412776"/>
          <a:ext cx="7632700" cy="4971418"/>
        </p:xfrm>
        <a:graphic>
          <a:graphicData uri="http://schemas.openxmlformats.org/drawingml/2006/table">
            <a:tbl>
              <a:tblPr/>
              <a:tblGrid>
                <a:gridCol w="5327650">
                  <a:extLst>
                    <a:ext uri="{9D8B030D-6E8A-4147-A177-3AD203B41FA5}">
                      <a16:colId xmlns:a16="http://schemas.microsoft.com/office/drawing/2014/main" val="20000"/>
                    </a:ext>
                  </a:extLst>
                </a:gridCol>
                <a:gridCol w="504825">
                  <a:extLst>
                    <a:ext uri="{9D8B030D-6E8A-4147-A177-3AD203B41FA5}">
                      <a16:colId xmlns:a16="http://schemas.microsoft.com/office/drawing/2014/main" val="20001"/>
                    </a:ext>
                  </a:extLst>
                </a:gridCol>
                <a:gridCol w="503237">
                  <a:extLst>
                    <a:ext uri="{9D8B030D-6E8A-4147-A177-3AD203B41FA5}">
                      <a16:colId xmlns:a16="http://schemas.microsoft.com/office/drawing/2014/main" val="20002"/>
                    </a:ext>
                  </a:extLst>
                </a:gridCol>
                <a:gridCol w="1296988">
                  <a:extLst>
                    <a:ext uri="{9D8B030D-6E8A-4147-A177-3AD203B41FA5}">
                      <a16:colId xmlns:a16="http://schemas.microsoft.com/office/drawing/2014/main" val="20003"/>
                    </a:ext>
                  </a:extLst>
                </a:gridCol>
              </a:tblGrid>
              <a:tr h="449262">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1" i="0" u="none" strike="noStrike" cap="none" normalizeH="0" baseline="0" dirty="0">
                          <a:ln>
                            <a:noFill/>
                          </a:ln>
                          <a:solidFill>
                            <a:srgbClr val="FFFFFF"/>
                          </a:solidFill>
                          <a:effectLst/>
                          <a:latin typeface="Arial" pitchFamily="34" charset="0"/>
                          <a:ea typeface="MS PGothic" pitchFamily="34" charset="-128"/>
                          <a:cs typeface="Arial" pitchFamily="34" charset="0"/>
                        </a:rPr>
                        <a:t>Checkliste VOR dem Hochwasser</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1" i="0" u="none" strike="noStrike" cap="none" normalizeH="0" baseline="0" dirty="0">
                          <a:ln>
                            <a:noFill/>
                          </a:ln>
                          <a:solidFill>
                            <a:srgbClr val="FFFFFF"/>
                          </a:solidFill>
                          <a:effectLst/>
                          <a:latin typeface="Arial" pitchFamily="34" charset="0"/>
                          <a:ea typeface="MS PGothic" pitchFamily="34" charset="-128"/>
                          <a:cs typeface="Arial" pitchFamily="34" charset="0"/>
                        </a:rPr>
                        <a:t>JA</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1" i="0" u="none" strike="noStrike" cap="none" normalizeH="0" baseline="0" dirty="0">
                          <a:ln>
                            <a:noFill/>
                          </a:ln>
                          <a:solidFill>
                            <a:srgbClr val="FFFFFF"/>
                          </a:solidFill>
                          <a:effectLst/>
                          <a:latin typeface="Arial" pitchFamily="34" charset="0"/>
                          <a:ea typeface="MS PGothic" pitchFamily="34" charset="-128"/>
                          <a:cs typeface="Arial" pitchFamily="34" charset="0"/>
                        </a:rPr>
                        <a:t>NEIN</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1" i="0" u="none" strike="noStrike" cap="none" normalizeH="0" baseline="0" dirty="0">
                          <a:ln>
                            <a:noFill/>
                          </a:ln>
                          <a:solidFill>
                            <a:srgbClr val="FFFFFF"/>
                          </a:solidFill>
                          <a:effectLst/>
                          <a:latin typeface="Arial" pitchFamily="34" charset="0"/>
                          <a:ea typeface="MS PGothic" pitchFamily="34" charset="-128"/>
                          <a:cs typeface="Arial" pitchFamily="34" charset="0"/>
                        </a:rPr>
                        <a:t>Verantwortlicher</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28613">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Die Zuständigkeiten im Themenfeld Hochwasserschutz sind festgelegt und kommuniziert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extLst>
                  <a:ext uri="{0D108BD9-81ED-4DB2-BD59-A6C34878D82A}">
                    <a16:rowId xmlns:a16="http://schemas.microsoft.com/office/drawing/2014/main" val="10001"/>
                  </a:ext>
                </a:extLst>
              </a:tr>
              <a:tr h="328613">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Haben Sie eine Risikoanalyse im Bezug auf Hochwasser in ihrem Betrieb durchgeführt?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extLst>
                  <a:ext uri="{0D108BD9-81ED-4DB2-BD59-A6C34878D82A}">
                    <a16:rowId xmlns:a16="http://schemas.microsoft.com/office/drawing/2014/main" val="10002"/>
                  </a:ext>
                </a:extLst>
              </a:tr>
              <a:tr h="328613">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Ist ein Notfallplan erarbeitet worden?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extLst>
                  <a:ext uri="{0D108BD9-81ED-4DB2-BD59-A6C34878D82A}">
                    <a16:rowId xmlns:a16="http://schemas.microsoft.com/office/drawing/2014/main" val="10003"/>
                  </a:ext>
                </a:extLst>
              </a:tr>
              <a:tr h="328613">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Sind für die Ergebnisse aus der Risikoanalyse Maßnahmen in den Notfallplan aufgenommen?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extLst>
                  <a:ext uri="{0D108BD9-81ED-4DB2-BD59-A6C34878D82A}">
                    <a16:rowId xmlns:a16="http://schemas.microsoft.com/office/drawing/2014/main" val="10004"/>
                  </a:ext>
                </a:extLst>
              </a:tr>
              <a:tr h="328613">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Sind für die Maßnahmen im Notfallplan Verantwortliche genannt?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extLst>
                  <a:ext uri="{0D108BD9-81ED-4DB2-BD59-A6C34878D82A}">
                    <a16:rowId xmlns:a16="http://schemas.microsoft.com/office/drawing/2014/main" val="10005"/>
                  </a:ext>
                </a:extLst>
              </a:tr>
              <a:tr h="428624">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Ergeben sich bauliche Maßnahmen aus der Risikoanalyse?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extLst>
                  <a:ext uri="{0D108BD9-81ED-4DB2-BD59-A6C34878D82A}">
                    <a16:rowId xmlns:a16="http://schemas.microsoft.com/office/drawing/2014/main" val="10006"/>
                  </a:ext>
                </a:extLst>
              </a:tr>
              <a:tr h="452437">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Benötigen Sie eine eigene, betriebliche Schutzausrüstung?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extLst>
                  <a:ext uri="{0D108BD9-81ED-4DB2-BD59-A6C34878D82A}">
                    <a16:rowId xmlns:a16="http://schemas.microsoft.com/office/drawing/2014/main" val="10007"/>
                  </a:ext>
                </a:extLst>
              </a:tr>
              <a:tr h="287338">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Wird der Notfallplan regelmäßig aktualisiert?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extLst>
                  <a:ext uri="{0D108BD9-81ED-4DB2-BD59-A6C34878D82A}">
                    <a16:rowId xmlns:a16="http://schemas.microsoft.com/office/drawing/2014/main" val="10008"/>
                  </a:ext>
                </a:extLst>
              </a:tr>
              <a:tr h="328613">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Wurde der Notfallplan mit der regionalen Katastrophenschutzbehörde besprochen?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extLst>
                  <a:ext uri="{0D108BD9-81ED-4DB2-BD59-A6C34878D82A}">
                    <a16:rowId xmlns:a16="http://schemas.microsoft.com/office/drawing/2014/main" val="10009"/>
                  </a:ext>
                </a:extLst>
              </a:tr>
              <a:tr h="328613">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Ist bekannt, wie viele Mitarbeiter noch zur Verfügung stehen?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extLst>
                  <a:ext uri="{0D108BD9-81ED-4DB2-BD59-A6C34878D82A}">
                    <a16:rowId xmlns:a16="http://schemas.microsoft.com/office/drawing/2014/main" val="10010"/>
                  </a:ext>
                </a:extLst>
              </a:tr>
              <a:tr h="328613">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Ist sichergestellt, dass die wichtigsten Unterlagen für Sie immer verfügbar sind?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extLst>
                  <a:ext uri="{0D108BD9-81ED-4DB2-BD59-A6C34878D82A}">
                    <a16:rowId xmlns:a16="http://schemas.microsoft.com/office/drawing/2014/main" val="10011"/>
                  </a:ext>
                </a:extLst>
              </a:tr>
              <a:tr h="328613">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Sind ausreichend finanzielle Rücklagen gebildet?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extLst>
                  <a:ext uri="{0D108BD9-81ED-4DB2-BD59-A6C34878D82A}">
                    <a16:rowId xmlns:a16="http://schemas.microsoft.com/office/drawing/2014/main" val="10012"/>
                  </a:ext>
                </a:extLst>
              </a:tr>
              <a:tr h="328613">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Werden die Versicherungsverträge regelmäßig überprüft?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extLst>
                  <a:ext uri="{0D108BD9-81ED-4DB2-BD59-A6C34878D82A}">
                    <a16:rowId xmlns:a16="http://schemas.microsoft.com/office/drawing/2014/main" val="10013"/>
                  </a:ext>
                </a:extLst>
              </a:tr>
            </a:tbl>
          </a:graphicData>
        </a:graphic>
      </p:graphicFrame>
      <p:sp>
        <p:nvSpPr>
          <p:cNvPr id="7" name="Textfeld 1"/>
          <p:cNvSpPr txBox="1">
            <a:spLocks noChangeArrowheads="1"/>
          </p:cNvSpPr>
          <p:nvPr/>
        </p:nvSpPr>
        <p:spPr bwMode="auto">
          <a:xfrm>
            <a:off x="1116013" y="6484422"/>
            <a:ext cx="32400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sz="900" dirty="0">
                <a:latin typeface="Arial" pitchFamily="34" charset="0"/>
              </a:rPr>
              <a:t>Regierungspräsidium Stuttgart / VSC-Team</a:t>
            </a:r>
          </a:p>
        </p:txBody>
      </p:sp>
      <p:sp>
        <p:nvSpPr>
          <p:cNvPr id="4" name="Foliennummernplatzhalter 3">
            <a:extLst>
              <a:ext uri="{FF2B5EF4-FFF2-40B4-BE49-F238E27FC236}">
                <a16:creationId xmlns:a16="http://schemas.microsoft.com/office/drawing/2014/main" id="{143050AF-6B5A-4FE4-84E8-A4C5907F5347}"/>
              </a:ext>
            </a:extLst>
          </p:cNvPr>
          <p:cNvSpPr>
            <a:spLocks noGrp="1"/>
          </p:cNvSpPr>
          <p:nvPr>
            <p:ph type="sldNum" sz="quarter" idx="11"/>
          </p:nvPr>
        </p:nvSpPr>
        <p:spPr/>
        <p:txBody>
          <a:bodyPr/>
          <a:lstStyle/>
          <a:p>
            <a:fld id="{0023533A-8D20-465F-B313-B9D387D39F53}" type="slidenum">
              <a:rPr lang="de-DE" altLang="de-DE" smtClean="0"/>
              <a:pPr/>
              <a:t>81</a:t>
            </a:fld>
            <a:endParaRPr lang="de-DE" altLang="de-DE" dirty="0"/>
          </a:p>
        </p:txBody>
      </p:sp>
    </p:spTree>
    <p:extLst>
      <p:ext uri="{BB962C8B-B14F-4D97-AF65-F5344CB8AC3E}">
        <p14:creationId xmlns:p14="http://schemas.microsoft.com/office/powerpoint/2010/main" val="5899459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el 6"/>
          <p:cNvSpPr>
            <a:spLocks noGrp="1"/>
          </p:cNvSpPr>
          <p:nvPr>
            <p:ph type="title"/>
          </p:nvPr>
        </p:nvSpPr>
        <p:spPr/>
        <p:txBody>
          <a:bodyPr/>
          <a:lstStyle/>
          <a:p>
            <a:pPr eaLnBrk="1" hangingPunct="1"/>
            <a:r>
              <a:rPr lang="de-DE" altLang="de-DE" dirty="0">
                <a:latin typeface="Times" charset="0"/>
              </a:rPr>
              <a:t>Checkliste unmittelbar VOR dem Hochwasser</a:t>
            </a:r>
          </a:p>
        </p:txBody>
      </p:sp>
      <p:graphicFrame>
        <p:nvGraphicFramePr>
          <p:cNvPr id="6" name="Tabelle 5"/>
          <p:cNvGraphicFramePr>
            <a:graphicFrameLocks noGrp="1"/>
          </p:cNvGraphicFramePr>
          <p:nvPr>
            <p:extLst>
              <p:ext uri="{D42A27DB-BD31-4B8C-83A1-F6EECF244321}">
                <p14:modId xmlns:p14="http://schemas.microsoft.com/office/powerpoint/2010/main" val="1594794009"/>
              </p:ext>
            </p:extLst>
          </p:nvPr>
        </p:nvGraphicFramePr>
        <p:xfrm>
          <a:off x="1116013" y="1412776"/>
          <a:ext cx="7632700" cy="3917952"/>
        </p:xfrm>
        <a:graphic>
          <a:graphicData uri="http://schemas.openxmlformats.org/drawingml/2006/table">
            <a:tbl>
              <a:tblPr/>
              <a:tblGrid>
                <a:gridCol w="5327650">
                  <a:extLst>
                    <a:ext uri="{9D8B030D-6E8A-4147-A177-3AD203B41FA5}">
                      <a16:colId xmlns:a16="http://schemas.microsoft.com/office/drawing/2014/main" val="20000"/>
                    </a:ext>
                  </a:extLst>
                </a:gridCol>
                <a:gridCol w="504825">
                  <a:extLst>
                    <a:ext uri="{9D8B030D-6E8A-4147-A177-3AD203B41FA5}">
                      <a16:colId xmlns:a16="http://schemas.microsoft.com/office/drawing/2014/main" val="20001"/>
                    </a:ext>
                  </a:extLst>
                </a:gridCol>
                <a:gridCol w="503237">
                  <a:extLst>
                    <a:ext uri="{9D8B030D-6E8A-4147-A177-3AD203B41FA5}">
                      <a16:colId xmlns:a16="http://schemas.microsoft.com/office/drawing/2014/main" val="20002"/>
                    </a:ext>
                  </a:extLst>
                </a:gridCol>
                <a:gridCol w="1296988">
                  <a:extLst>
                    <a:ext uri="{9D8B030D-6E8A-4147-A177-3AD203B41FA5}">
                      <a16:colId xmlns:a16="http://schemas.microsoft.com/office/drawing/2014/main" val="20003"/>
                    </a:ext>
                  </a:extLst>
                </a:gridCol>
              </a:tblGrid>
              <a:tr h="449262">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1" i="0" u="none" strike="noStrike" cap="none" normalizeH="0" baseline="0" dirty="0">
                          <a:ln>
                            <a:noFill/>
                          </a:ln>
                          <a:solidFill>
                            <a:srgbClr val="FFFFFF"/>
                          </a:solidFill>
                          <a:effectLst/>
                          <a:latin typeface="Arial" pitchFamily="34" charset="0"/>
                          <a:ea typeface="MS PGothic" pitchFamily="34" charset="-128"/>
                          <a:cs typeface="Arial" pitchFamily="34" charset="0"/>
                        </a:rPr>
                        <a:t>Checkliste UNMITTELBAR VOR dem Hochwasser</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1" i="0" u="none" strike="noStrike" cap="none" normalizeH="0" baseline="0" dirty="0">
                          <a:ln>
                            <a:noFill/>
                          </a:ln>
                          <a:solidFill>
                            <a:srgbClr val="FFFFFF"/>
                          </a:solidFill>
                          <a:effectLst/>
                          <a:latin typeface="Arial" pitchFamily="34" charset="0"/>
                          <a:ea typeface="MS PGothic" pitchFamily="34" charset="-128"/>
                          <a:cs typeface="Arial" pitchFamily="34" charset="0"/>
                        </a:rPr>
                        <a:t>JA</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1" i="0" u="none" strike="noStrike" cap="none" normalizeH="0" baseline="0" dirty="0">
                          <a:ln>
                            <a:noFill/>
                          </a:ln>
                          <a:solidFill>
                            <a:srgbClr val="FFFFFF"/>
                          </a:solidFill>
                          <a:effectLst/>
                          <a:latin typeface="Arial" pitchFamily="34" charset="0"/>
                          <a:ea typeface="MS PGothic" pitchFamily="34" charset="-128"/>
                          <a:cs typeface="Arial" pitchFamily="34" charset="0"/>
                        </a:rPr>
                        <a:t>NEIN</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1" i="0" u="none" strike="noStrike" cap="none" normalizeH="0" baseline="0" dirty="0">
                          <a:ln>
                            <a:noFill/>
                          </a:ln>
                          <a:solidFill>
                            <a:srgbClr val="FFFFFF"/>
                          </a:solidFill>
                          <a:effectLst/>
                          <a:latin typeface="Arial" pitchFamily="34" charset="0"/>
                          <a:ea typeface="MS PGothic" pitchFamily="34" charset="-128"/>
                          <a:cs typeface="Arial" pitchFamily="34" charset="0"/>
                        </a:rPr>
                        <a:t>Verantwortlicher</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28613">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Ist der kontinuierliche Informationsfluss gesichert?</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extLst>
                  <a:ext uri="{0D108BD9-81ED-4DB2-BD59-A6C34878D82A}">
                    <a16:rowId xmlns:a16="http://schemas.microsoft.com/office/drawing/2014/main" val="10001"/>
                  </a:ext>
                </a:extLst>
              </a:tr>
              <a:tr h="328613">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Liegen Ihnen Informationen zu früheren Hochwasserereignissen vor?</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extLst>
                  <a:ext uri="{0D108BD9-81ED-4DB2-BD59-A6C34878D82A}">
                    <a16:rowId xmlns:a16="http://schemas.microsoft.com/office/drawing/2014/main" val="10002"/>
                  </a:ext>
                </a:extLst>
              </a:tr>
              <a:tr h="328613">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Sind Prozesse und Maßnahmen für interne Evakuierungen gestartet?</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extLst>
                  <a:ext uri="{0D108BD9-81ED-4DB2-BD59-A6C34878D82A}">
                    <a16:rowId xmlns:a16="http://schemas.microsoft.com/office/drawing/2014/main" val="10003"/>
                  </a:ext>
                </a:extLst>
              </a:tr>
              <a:tr h="328613">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Sind Maßnahmen zur Verlagerung der Produktionsprozesse gestartet?</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extLst>
                  <a:ext uri="{0D108BD9-81ED-4DB2-BD59-A6C34878D82A}">
                    <a16:rowId xmlns:a16="http://schemas.microsoft.com/office/drawing/2014/main" val="10004"/>
                  </a:ext>
                </a:extLst>
              </a:tr>
              <a:tr h="328613">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Sind die Maßnahmen nach Notfallplan umgesetzt?</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extLst>
                  <a:ext uri="{0D108BD9-81ED-4DB2-BD59-A6C34878D82A}">
                    <a16:rowId xmlns:a16="http://schemas.microsoft.com/office/drawing/2014/main" val="10005"/>
                  </a:ext>
                </a:extLst>
              </a:tr>
              <a:tr h="428624">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Sind Noteinrichtungen (Stromaggregate, Abdichtungen, Spundwände etc.) aufgebaut und voll einsatzfähig?</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extLst>
                  <a:ext uri="{0D108BD9-81ED-4DB2-BD59-A6C34878D82A}">
                    <a16:rowId xmlns:a16="http://schemas.microsoft.com/office/drawing/2014/main" val="10006"/>
                  </a:ext>
                </a:extLst>
              </a:tr>
              <a:tr h="452437">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Ist die kontinuierliche Informationsversorgung und der Austausch mit Verwaltungen organisiert?</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extLst>
                  <a:ext uri="{0D108BD9-81ED-4DB2-BD59-A6C34878D82A}">
                    <a16:rowId xmlns:a16="http://schemas.microsoft.com/office/drawing/2014/main" val="10007"/>
                  </a:ext>
                </a:extLst>
              </a:tr>
              <a:tr h="287338">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Kann das Unternehmen bei der Hochwasserbekämpfung unterstützen?</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extLst>
                  <a:ext uri="{0D108BD9-81ED-4DB2-BD59-A6C34878D82A}">
                    <a16:rowId xmlns:a16="http://schemas.microsoft.com/office/drawing/2014/main" val="10008"/>
                  </a:ext>
                </a:extLst>
              </a:tr>
              <a:tr h="328613">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Sind die potentiell betroffenen Räume ausgeräumt?</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extLst>
                  <a:ext uri="{0D108BD9-81ED-4DB2-BD59-A6C34878D82A}">
                    <a16:rowId xmlns:a16="http://schemas.microsoft.com/office/drawing/2014/main" val="10009"/>
                  </a:ext>
                </a:extLst>
              </a:tr>
              <a:tr h="328613">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Sind betriebliche Mittel entfernt worden und geschützt? </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extLst>
                  <a:ext uri="{0D108BD9-81ED-4DB2-BD59-A6C34878D82A}">
                    <a16:rowId xmlns:a16="http://schemas.microsoft.com/office/drawing/2014/main" val="10010"/>
                  </a:ext>
                </a:extLst>
              </a:tr>
            </a:tbl>
          </a:graphicData>
        </a:graphic>
      </p:graphicFrame>
      <p:sp>
        <p:nvSpPr>
          <p:cNvPr id="7" name="Textfeld 1"/>
          <p:cNvSpPr txBox="1">
            <a:spLocks noChangeArrowheads="1"/>
          </p:cNvSpPr>
          <p:nvPr/>
        </p:nvSpPr>
        <p:spPr bwMode="auto">
          <a:xfrm>
            <a:off x="1116013" y="6484422"/>
            <a:ext cx="32400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sz="900" dirty="0">
                <a:latin typeface="Arial" pitchFamily="34" charset="0"/>
              </a:rPr>
              <a:t>Regierungspräsidium Stuttgart / VSC-Team</a:t>
            </a:r>
          </a:p>
        </p:txBody>
      </p:sp>
      <p:sp>
        <p:nvSpPr>
          <p:cNvPr id="4" name="Foliennummernplatzhalter 3">
            <a:extLst>
              <a:ext uri="{FF2B5EF4-FFF2-40B4-BE49-F238E27FC236}">
                <a16:creationId xmlns:a16="http://schemas.microsoft.com/office/drawing/2014/main" id="{56830E1E-D826-40D8-AA0F-CEF866C54D00}"/>
              </a:ext>
            </a:extLst>
          </p:cNvPr>
          <p:cNvSpPr>
            <a:spLocks noGrp="1"/>
          </p:cNvSpPr>
          <p:nvPr>
            <p:ph type="sldNum" sz="quarter" idx="11"/>
          </p:nvPr>
        </p:nvSpPr>
        <p:spPr/>
        <p:txBody>
          <a:bodyPr/>
          <a:lstStyle/>
          <a:p>
            <a:fld id="{0023533A-8D20-465F-B313-B9D387D39F53}" type="slidenum">
              <a:rPr lang="de-DE" altLang="de-DE" smtClean="0"/>
              <a:pPr/>
              <a:t>82</a:t>
            </a:fld>
            <a:endParaRPr lang="de-DE" altLang="de-DE" dirty="0"/>
          </a:p>
        </p:txBody>
      </p:sp>
    </p:spTree>
    <p:extLst>
      <p:ext uri="{BB962C8B-B14F-4D97-AF65-F5344CB8AC3E}">
        <p14:creationId xmlns:p14="http://schemas.microsoft.com/office/powerpoint/2010/main" val="7249268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el 6"/>
          <p:cNvSpPr>
            <a:spLocks noGrp="1"/>
          </p:cNvSpPr>
          <p:nvPr>
            <p:ph type="title"/>
          </p:nvPr>
        </p:nvSpPr>
        <p:spPr/>
        <p:txBody>
          <a:bodyPr/>
          <a:lstStyle/>
          <a:p>
            <a:pPr eaLnBrk="1" hangingPunct="1"/>
            <a:r>
              <a:rPr lang="de-DE" altLang="de-DE" dirty="0">
                <a:latin typeface="Times" charset="0"/>
              </a:rPr>
              <a:t>Checkliste WÄHREND dem Hochwasser</a:t>
            </a:r>
          </a:p>
        </p:txBody>
      </p:sp>
      <p:graphicFrame>
        <p:nvGraphicFramePr>
          <p:cNvPr id="6" name="Tabelle 5"/>
          <p:cNvGraphicFramePr>
            <a:graphicFrameLocks noGrp="1"/>
          </p:cNvGraphicFramePr>
          <p:nvPr>
            <p:extLst>
              <p:ext uri="{D42A27DB-BD31-4B8C-83A1-F6EECF244321}">
                <p14:modId xmlns:p14="http://schemas.microsoft.com/office/powerpoint/2010/main" val="3964260503"/>
              </p:ext>
            </p:extLst>
          </p:nvPr>
        </p:nvGraphicFramePr>
        <p:xfrm>
          <a:off x="1116013" y="1412776"/>
          <a:ext cx="7632700" cy="3040981"/>
        </p:xfrm>
        <a:graphic>
          <a:graphicData uri="http://schemas.openxmlformats.org/drawingml/2006/table">
            <a:tbl>
              <a:tblPr/>
              <a:tblGrid>
                <a:gridCol w="5327650">
                  <a:extLst>
                    <a:ext uri="{9D8B030D-6E8A-4147-A177-3AD203B41FA5}">
                      <a16:colId xmlns:a16="http://schemas.microsoft.com/office/drawing/2014/main" val="20000"/>
                    </a:ext>
                  </a:extLst>
                </a:gridCol>
                <a:gridCol w="504825">
                  <a:extLst>
                    <a:ext uri="{9D8B030D-6E8A-4147-A177-3AD203B41FA5}">
                      <a16:colId xmlns:a16="http://schemas.microsoft.com/office/drawing/2014/main" val="20001"/>
                    </a:ext>
                  </a:extLst>
                </a:gridCol>
                <a:gridCol w="503237">
                  <a:extLst>
                    <a:ext uri="{9D8B030D-6E8A-4147-A177-3AD203B41FA5}">
                      <a16:colId xmlns:a16="http://schemas.microsoft.com/office/drawing/2014/main" val="20002"/>
                    </a:ext>
                  </a:extLst>
                </a:gridCol>
                <a:gridCol w="1296988">
                  <a:extLst>
                    <a:ext uri="{9D8B030D-6E8A-4147-A177-3AD203B41FA5}">
                      <a16:colId xmlns:a16="http://schemas.microsoft.com/office/drawing/2014/main" val="20003"/>
                    </a:ext>
                  </a:extLst>
                </a:gridCol>
              </a:tblGrid>
              <a:tr h="449262">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1" i="0" u="none" strike="noStrike" cap="none" normalizeH="0" baseline="0" dirty="0">
                          <a:ln>
                            <a:noFill/>
                          </a:ln>
                          <a:solidFill>
                            <a:srgbClr val="FFFFFF"/>
                          </a:solidFill>
                          <a:effectLst/>
                          <a:latin typeface="Arial" pitchFamily="34" charset="0"/>
                          <a:ea typeface="MS PGothic" pitchFamily="34" charset="-128"/>
                          <a:cs typeface="Arial" pitchFamily="34" charset="0"/>
                        </a:rPr>
                        <a:t>Checkliste WÄHREND dem Hochwasser</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1" i="0" u="none" strike="noStrike" cap="none" normalizeH="0" baseline="0" dirty="0">
                          <a:ln>
                            <a:noFill/>
                          </a:ln>
                          <a:solidFill>
                            <a:srgbClr val="FFFFFF"/>
                          </a:solidFill>
                          <a:effectLst/>
                          <a:latin typeface="Arial" pitchFamily="34" charset="0"/>
                          <a:ea typeface="MS PGothic" pitchFamily="34" charset="-128"/>
                          <a:cs typeface="Arial" pitchFamily="34" charset="0"/>
                        </a:rPr>
                        <a:t>JA</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1" i="0" u="none" strike="noStrike" cap="none" normalizeH="0" baseline="0" dirty="0">
                          <a:ln>
                            <a:noFill/>
                          </a:ln>
                          <a:solidFill>
                            <a:srgbClr val="FFFFFF"/>
                          </a:solidFill>
                          <a:effectLst/>
                          <a:latin typeface="Arial" pitchFamily="34" charset="0"/>
                          <a:ea typeface="MS PGothic" pitchFamily="34" charset="-128"/>
                          <a:cs typeface="Arial" pitchFamily="34" charset="0"/>
                        </a:rPr>
                        <a:t>NEIN</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1" i="0" u="none" strike="noStrike" cap="none" normalizeH="0" baseline="0" dirty="0">
                          <a:ln>
                            <a:noFill/>
                          </a:ln>
                          <a:solidFill>
                            <a:srgbClr val="FFFFFF"/>
                          </a:solidFill>
                          <a:effectLst/>
                          <a:latin typeface="Arial" pitchFamily="34" charset="0"/>
                          <a:ea typeface="MS PGothic" pitchFamily="34" charset="-128"/>
                          <a:cs typeface="Arial" pitchFamily="34" charset="0"/>
                        </a:rPr>
                        <a:t>Verantwortlicher</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28613">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Ist das Notfallbüro des Unternehmens operativ?</a:t>
                      </a:r>
                    </a:p>
                  </a:txBody>
                  <a:tcPr marL="91435" marR="91435"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extLst>
                  <a:ext uri="{0D108BD9-81ED-4DB2-BD59-A6C34878D82A}">
                    <a16:rowId xmlns:a16="http://schemas.microsoft.com/office/drawing/2014/main" val="10001"/>
                  </a:ext>
                </a:extLst>
              </a:tr>
              <a:tr h="328613">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Ist kontinuierliche Informationsversorgung und Austausch mit Verwaltungen organisiert?</a:t>
                      </a:r>
                    </a:p>
                  </a:txBody>
                  <a:tcPr marL="91435" marR="91435"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extLst>
                  <a:ext uri="{0D108BD9-81ED-4DB2-BD59-A6C34878D82A}">
                    <a16:rowId xmlns:a16="http://schemas.microsoft.com/office/drawing/2014/main" val="10002"/>
                  </a:ext>
                </a:extLst>
              </a:tr>
              <a:tr h="328613">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Ist kontinuierliche Informationsversorgung und Austausch mit Lieferanten und Kunden organisiert?</a:t>
                      </a:r>
                    </a:p>
                  </a:txBody>
                  <a:tcPr marL="91435" marR="91435"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extLst>
                  <a:ext uri="{0D108BD9-81ED-4DB2-BD59-A6C34878D82A}">
                    <a16:rowId xmlns:a16="http://schemas.microsoft.com/office/drawing/2014/main" val="10003"/>
                  </a:ext>
                </a:extLst>
              </a:tr>
              <a:tr h="328613">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Ist die Sicherung des leerstehenden Geländes organisiert?</a:t>
                      </a:r>
                    </a:p>
                  </a:txBody>
                  <a:tcPr marL="91435" marR="91435"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extLst>
                  <a:ext uri="{0D108BD9-81ED-4DB2-BD59-A6C34878D82A}">
                    <a16:rowId xmlns:a16="http://schemas.microsoft.com/office/drawing/2014/main" val="10004"/>
                  </a:ext>
                </a:extLst>
              </a:tr>
              <a:tr h="328613">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Ist für die überfluteten Räume und Betriebsbereiche der Strom abgeschaltet?</a:t>
                      </a:r>
                    </a:p>
                  </a:txBody>
                  <a:tcPr marL="91435" marR="91435"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extLst>
                  <a:ext uri="{0D108BD9-81ED-4DB2-BD59-A6C34878D82A}">
                    <a16:rowId xmlns:a16="http://schemas.microsoft.com/office/drawing/2014/main" val="10005"/>
                  </a:ext>
                </a:extLst>
              </a:tr>
              <a:tr h="428624">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Sind Pumpen einsatzbereit?</a:t>
                      </a:r>
                    </a:p>
                  </a:txBody>
                  <a:tcPr marL="91435" marR="91435"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extLst>
                  <a:ext uri="{0D108BD9-81ED-4DB2-BD59-A6C34878D82A}">
                    <a16:rowId xmlns:a16="http://schemas.microsoft.com/office/drawing/2014/main" val="10006"/>
                  </a:ext>
                </a:extLst>
              </a:tr>
              <a:tr h="452437">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Ist das Schadensereignis dokumentiert worden?</a:t>
                      </a:r>
                    </a:p>
                  </a:txBody>
                  <a:tcPr marL="91435" marR="91435"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extLst>
                  <a:ext uri="{0D108BD9-81ED-4DB2-BD59-A6C34878D82A}">
                    <a16:rowId xmlns:a16="http://schemas.microsoft.com/office/drawing/2014/main" val="10007"/>
                  </a:ext>
                </a:extLst>
              </a:tr>
            </a:tbl>
          </a:graphicData>
        </a:graphic>
      </p:graphicFrame>
      <p:sp>
        <p:nvSpPr>
          <p:cNvPr id="7" name="Textfeld 1"/>
          <p:cNvSpPr txBox="1">
            <a:spLocks noChangeArrowheads="1"/>
          </p:cNvSpPr>
          <p:nvPr/>
        </p:nvSpPr>
        <p:spPr bwMode="auto">
          <a:xfrm>
            <a:off x="1116013" y="6484422"/>
            <a:ext cx="32400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sz="900" dirty="0">
                <a:latin typeface="Arial" pitchFamily="34" charset="0"/>
              </a:rPr>
              <a:t>Regierungspräsidium Stuttgart / VSC-Team</a:t>
            </a:r>
          </a:p>
        </p:txBody>
      </p:sp>
      <p:sp>
        <p:nvSpPr>
          <p:cNvPr id="4" name="Foliennummernplatzhalter 3">
            <a:extLst>
              <a:ext uri="{FF2B5EF4-FFF2-40B4-BE49-F238E27FC236}">
                <a16:creationId xmlns:a16="http://schemas.microsoft.com/office/drawing/2014/main" id="{20040C31-C891-4E98-8C91-D85287CF35F6}"/>
              </a:ext>
            </a:extLst>
          </p:cNvPr>
          <p:cNvSpPr>
            <a:spLocks noGrp="1"/>
          </p:cNvSpPr>
          <p:nvPr>
            <p:ph type="sldNum" sz="quarter" idx="11"/>
          </p:nvPr>
        </p:nvSpPr>
        <p:spPr/>
        <p:txBody>
          <a:bodyPr/>
          <a:lstStyle/>
          <a:p>
            <a:fld id="{0023533A-8D20-465F-B313-B9D387D39F53}" type="slidenum">
              <a:rPr lang="de-DE" altLang="de-DE" smtClean="0"/>
              <a:pPr/>
              <a:t>83</a:t>
            </a:fld>
            <a:endParaRPr lang="de-DE" altLang="de-DE" dirty="0"/>
          </a:p>
        </p:txBody>
      </p:sp>
    </p:spTree>
    <p:extLst>
      <p:ext uri="{BB962C8B-B14F-4D97-AF65-F5344CB8AC3E}">
        <p14:creationId xmlns:p14="http://schemas.microsoft.com/office/powerpoint/2010/main" val="15396047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el 6"/>
          <p:cNvSpPr>
            <a:spLocks noGrp="1"/>
          </p:cNvSpPr>
          <p:nvPr>
            <p:ph type="title"/>
          </p:nvPr>
        </p:nvSpPr>
        <p:spPr/>
        <p:txBody>
          <a:bodyPr/>
          <a:lstStyle/>
          <a:p>
            <a:pPr eaLnBrk="1" hangingPunct="1"/>
            <a:r>
              <a:rPr lang="de-DE" altLang="de-DE" dirty="0">
                <a:latin typeface="Times" charset="0"/>
              </a:rPr>
              <a:t>Checkliste NACH dem Hochwasser</a:t>
            </a:r>
          </a:p>
        </p:txBody>
      </p:sp>
      <p:graphicFrame>
        <p:nvGraphicFramePr>
          <p:cNvPr id="6" name="Tabelle 5"/>
          <p:cNvGraphicFramePr>
            <a:graphicFrameLocks noGrp="1"/>
          </p:cNvGraphicFramePr>
          <p:nvPr>
            <p:extLst>
              <p:ext uri="{D42A27DB-BD31-4B8C-83A1-F6EECF244321}">
                <p14:modId xmlns:p14="http://schemas.microsoft.com/office/powerpoint/2010/main" val="295020504"/>
              </p:ext>
            </p:extLst>
          </p:nvPr>
        </p:nvGraphicFramePr>
        <p:xfrm>
          <a:off x="1116013" y="1412776"/>
          <a:ext cx="7632700" cy="4850745"/>
        </p:xfrm>
        <a:graphic>
          <a:graphicData uri="http://schemas.openxmlformats.org/drawingml/2006/table">
            <a:tbl>
              <a:tblPr/>
              <a:tblGrid>
                <a:gridCol w="5327650">
                  <a:extLst>
                    <a:ext uri="{9D8B030D-6E8A-4147-A177-3AD203B41FA5}">
                      <a16:colId xmlns:a16="http://schemas.microsoft.com/office/drawing/2014/main" val="20000"/>
                    </a:ext>
                  </a:extLst>
                </a:gridCol>
                <a:gridCol w="504825">
                  <a:extLst>
                    <a:ext uri="{9D8B030D-6E8A-4147-A177-3AD203B41FA5}">
                      <a16:colId xmlns:a16="http://schemas.microsoft.com/office/drawing/2014/main" val="20001"/>
                    </a:ext>
                  </a:extLst>
                </a:gridCol>
                <a:gridCol w="503237">
                  <a:extLst>
                    <a:ext uri="{9D8B030D-6E8A-4147-A177-3AD203B41FA5}">
                      <a16:colId xmlns:a16="http://schemas.microsoft.com/office/drawing/2014/main" val="20002"/>
                    </a:ext>
                  </a:extLst>
                </a:gridCol>
                <a:gridCol w="1296988">
                  <a:extLst>
                    <a:ext uri="{9D8B030D-6E8A-4147-A177-3AD203B41FA5}">
                      <a16:colId xmlns:a16="http://schemas.microsoft.com/office/drawing/2014/main" val="20003"/>
                    </a:ext>
                  </a:extLst>
                </a:gridCol>
              </a:tblGrid>
              <a:tr h="449262">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1" i="0" u="none" strike="noStrike" cap="none" normalizeH="0" baseline="0" dirty="0">
                          <a:ln>
                            <a:noFill/>
                          </a:ln>
                          <a:solidFill>
                            <a:srgbClr val="FFFFFF"/>
                          </a:solidFill>
                          <a:effectLst/>
                          <a:latin typeface="Arial" pitchFamily="34" charset="0"/>
                          <a:ea typeface="MS PGothic" pitchFamily="34" charset="-128"/>
                          <a:cs typeface="Arial" pitchFamily="34" charset="0"/>
                        </a:rPr>
                        <a:t>Checkliste NACH dem Hochwasser</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1" i="0" u="none" strike="noStrike" cap="none" normalizeH="0" baseline="0" dirty="0">
                          <a:ln>
                            <a:noFill/>
                          </a:ln>
                          <a:solidFill>
                            <a:srgbClr val="FFFFFF"/>
                          </a:solidFill>
                          <a:effectLst/>
                          <a:latin typeface="Arial" pitchFamily="34" charset="0"/>
                          <a:ea typeface="MS PGothic" pitchFamily="34" charset="-128"/>
                          <a:cs typeface="Arial" pitchFamily="34" charset="0"/>
                        </a:rPr>
                        <a:t>JA</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1" i="0" u="none" strike="noStrike" cap="none" normalizeH="0" baseline="0" dirty="0">
                          <a:ln>
                            <a:noFill/>
                          </a:ln>
                          <a:solidFill>
                            <a:srgbClr val="FFFFFF"/>
                          </a:solidFill>
                          <a:effectLst/>
                          <a:latin typeface="Arial" pitchFamily="34" charset="0"/>
                          <a:ea typeface="MS PGothic" pitchFamily="34" charset="-128"/>
                          <a:cs typeface="Arial" pitchFamily="34" charset="0"/>
                        </a:rPr>
                        <a:t>NEIN</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1" i="0" u="none" strike="noStrike" cap="none" normalizeH="0" baseline="0" dirty="0">
                          <a:ln>
                            <a:noFill/>
                          </a:ln>
                          <a:solidFill>
                            <a:srgbClr val="FFFFFF"/>
                          </a:solidFill>
                          <a:effectLst/>
                          <a:latin typeface="Arial" pitchFamily="34" charset="0"/>
                          <a:ea typeface="MS PGothic" pitchFamily="34" charset="-128"/>
                          <a:cs typeface="Arial" pitchFamily="34" charset="0"/>
                        </a:rPr>
                        <a:t>Verantwortlicher</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28613">
                <a:tc>
                  <a:txBody>
                    <a:bodyPr/>
                    <a:lstStyle>
                      <a:lvl1pPr eaLnBrk="0" hangingPunct="0">
                        <a:spcBef>
                          <a:spcPts val="600"/>
                        </a:spcBef>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Ist die Schadensdokumentation vollständig?</a:t>
                      </a:r>
                    </a:p>
                  </a:txBody>
                  <a:tcPr marL="91444" marR="91444"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extLst>
                  <a:ext uri="{0D108BD9-81ED-4DB2-BD59-A6C34878D82A}">
                    <a16:rowId xmlns:a16="http://schemas.microsoft.com/office/drawing/2014/main" val="10001"/>
                  </a:ext>
                </a:extLst>
              </a:tr>
              <a:tr h="328613">
                <a:tc>
                  <a:txBody>
                    <a:bodyPr/>
                    <a:lstStyle>
                      <a:lvl1pPr eaLnBrk="0" hangingPunct="0">
                        <a:spcBef>
                          <a:spcPts val="600"/>
                        </a:spcBef>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Stehen Sie mit Ihren Kunden und Lieferanten in Kontakt (Kundenmanagement)?</a:t>
                      </a:r>
                    </a:p>
                  </a:txBody>
                  <a:tcPr marL="91444" marR="91444"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extLst>
                  <a:ext uri="{0D108BD9-81ED-4DB2-BD59-A6C34878D82A}">
                    <a16:rowId xmlns:a16="http://schemas.microsoft.com/office/drawing/2014/main" val="10002"/>
                  </a:ext>
                </a:extLst>
              </a:tr>
              <a:tr h="328613">
                <a:tc>
                  <a:txBody>
                    <a:bodyPr/>
                    <a:lstStyle>
                      <a:lvl1pPr eaLnBrk="0" hangingPunct="0">
                        <a:spcBef>
                          <a:spcPts val="600"/>
                        </a:spcBef>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Ist eine Meldung über die Schäden an die zuständige kommunale Verwaltung erforderlich (Landratsamt, Stadt, Gemeinde)?</a:t>
                      </a:r>
                    </a:p>
                  </a:txBody>
                  <a:tcPr marL="91444" marR="91444"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extLst>
                  <a:ext uri="{0D108BD9-81ED-4DB2-BD59-A6C34878D82A}">
                    <a16:rowId xmlns:a16="http://schemas.microsoft.com/office/drawing/2014/main" val="10003"/>
                  </a:ext>
                </a:extLst>
              </a:tr>
              <a:tr h="328613">
                <a:tc>
                  <a:txBody>
                    <a:bodyPr/>
                    <a:lstStyle>
                      <a:lvl1pPr eaLnBrk="0" hangingPunct="0">
                        <a:spcBef>
                          <a:spcPts val="600"/>
                        </a:spcBef>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Ist eine Meldung an die Versicherung erfolgt?</a:t>
                      </a:r>
                    </a:p>
                  </a:txBody>
                  <a:tcPr marL="91444" marR="91444"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extLst>
                  <a:ext uri="{0D108BD9-81ED-4DB2-BD59-A6C34878D82A}">
                    <a16:rowId xmlns:a16="http://schemas.microsoft.com/office/drawing/2014/main" val="10004"/>
                  </a:ext>
                </a:extLst>
              </a:tr>
              <a:tr h="328613">
                <a:tc>
                  <a:txBody>
                    <a:bodyPr/>
                    <a:lstStyle>
                      <a:lvl1pPr eaLnBrk="0" hangingPunct="0">
                        <a:spcBef>
                          <a:spcPts val="600"/>
                        </a:spcBef>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Ist eine Meldung an das Arbeitsamt erforderlich / erfolgt?</a:t>
                      </a:r>
                    </a:p>
                  </a:txBody>
                  <a:tcPr marL="91444" marR="91444"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extLst>
                  <a:ext uri="{0D108BD9-81ED-4DB2-BD59-A6C34878D82A}">
                    <a16:rowId xmlns:a16="http://schemas.microsoft.com/office/drawing/2014/main" val="10005"/>
                  </a:ext>
                </a:extLst>
              </a:tr>
              <a:tr h="428624">
                <a:tc>
                  <a:txBody>
                    <a:bodyPr/>
                    <a:lstStyle>
                      <a:lvl1pPr eaLnBrk="0" hangingPunct="0">
                        <a:spcBef>
                          <a:spcPts val="600"/>
                        </a:spcBef>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Ist eine Meldung an die Krankenkasse / Berufsgenossenschaft nötig / erfolgt?</a:t>
                      </a:r>
                    </a:p>
                  </a:txBody>
                  <a:tcPr marL="91444" marR="91444"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CF4"/>
                    </a:solidFill>
                  </a:tcPr>
                </a:tc>
                <a:extLst>
                  <a:ext uri="{0D108BD9-81ED-4DB2-BD59-A6C34878D82A}">
                    <a16:rowId xmlns:a16="http://schemas.microsoft.com/office/drawing/2014/main" val="10006"/>
                  </a:ext>
                </a:extLst>
              </a:tr>
              <a:tr h="452437">
                <a:tc>
                  <a:txBody>
                    <a:bodyPr/>
                    <a:lstStyle>
                      <a:lvl1pPr defTabSz="455613" eaLnBrk="0" hangingPunct="0">
                        <a:spcBef>
                          <a:spcPts val="600"/>
                        </a:spcBef>
                        <a:buFont typeface="Arial" pitchFamily="34" charset="0"/>
                        <a:defRPr>
                          <a:solidFill>
                            <a:schemeClr val="tx1"/>
                          </a:solidFill>
                          <a:latin typeface="Times" charset="0"/>
                          <a:ea typeface="MS PGothic" pitchFamily="34" charset="-128"/>
                        </a:defRPr>
                      </a:lvl1pPr>
                      <a:lvl2pPr marL="742950" indent="-285750" defTabSz="455613" eaLnBrk="0" hangingPunct="0">
                        <a:buFont typeface="Arial" pitchFamily="34" charset="0"/>
                        <a:defRPr>
                          <a:solidFill>
                            <a:schemeClr val="tx1"/>
                          </a:solidFill>
                          <a:latin typeface="Times" charset="0"/>
                          <a:ea typeface="MS PGothic" pitchFamily="34" charset="-128"/>
                        </a:defRPr>
                      </a:lvl2pPr>
                      <a:lvl3pPr marL="1143000" indent="-228600" defTabSz="455613" eaLnBrk="0" hangingPunct="0">
                        <a:buFont typeface="Arial" pitchFamily="34" charset="0"/>
                        <a:defRPr>
                          <a:solidFill>
                            <a:schemeClr val="tx1"/>
                          </a:solidFill>
                          <a:latin typeface="Times" charset="0"/>
                          <a:ea typeface="MS PGothic" pitchFamily="34" charset="-128"/>
                        </a:defRPr>
                      </a:lvl3pPr>
                      <a:lvl4pPr marL="1600200" indent="-228600" defTabSz="455613" eaLnBrk="0" hangingPunct="0">
                        <a:buFont typeface="Arial" pitchFamily="34" charset="0"/>
                        <a:defRPr>
                          <a:solidFill>
                            <a:schemeClr val="tx1"/>
                          </a:solidFill>
                          <a:latin typeface="Times" charset="0"/>
                          <a:ea typeface="MS PGothic" pitchFamily="34" charset="-128"/>
                        </a:defRPr>
                      </a:lvl4pPr>
                      <a:lvl5pPr marL="2057400" indent="-228600" defTabSz="455613" eaLnBrk="0" hangingPunct="0">
                        <a:buFont typeface="Arial" pitchFamily="34" charset="0"/>
                        <a:defRPr>
                          <a:solidFill>
                            <a:schemeClr val="tx1"/>
                          </a:solidFill>
                          <a:latin typeface="Times" charset="0"/>
                          <a:ea typeface="MS PGothic" pitchFamily="34" charset="-128"/>
                        </a:defRPr>
                      </a:lvl5pPr>
                      <a:lvl6pPr marL="2514600" indent="-228600" defTabSz="455613"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5613"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5613"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5613"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Ist eine Meldung an das Finanzamt sinnvoll?</a:t>
                      </a:r>
                    </a:p>
                  </a:txBody>
                  <a:tcPr marL="91444" marR="91444"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extLst>
                  <a:ext uri="{0D108BD9-81ED-4DB2-BD59-A6C34878D82A}">
                    <a16:rowId xmlns:a16="http://schemas.microsoft.com/office/drawing/2014/main" val="10007"/>
                  </a:ext>
                </a:extLst>
              </a:tr>
              <a:tr h="452437">
                <a:tc>
                  <a:txBody>
                    <a:bodyPr/>
                    <a:lstStyle>
                      <a:lvl1pPr eaLnBrk="0" hangingPunct="0">
                        <a:spcBef>
                          <a:spcPts val="600"/>
                        </a:spcBef>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Ist Ihre Hausbank informiert?</a:t>
                      </a:r>
                    </a:p>
                  </a:txBody>
                  <a:tcPr marL="91444" marR="91444"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extLst>
                  <a:ext uri="{0D108BD9-81ED-4DB2-BD59-A6C34878D82A}">
                    <a16:rowId xmlns:a16="http://schemas.microsoft.com/office/drawing/2014/main" val="10008"/>
                  </a:ext>
                </a:extLst>
              </a:tr>
              <a:tr h="452437">
                <a:tc>
                  <a:txBody>
                    <a:bodyPr/>
                    <a:lstStyle>
                      <a:lvl1pPr eaLnBrk="0" hangingPunct="0">
                        <a:spcBef>
                          <a:spcPts val="600"/>
                        </a:spcBef>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Sind Meldungen an die Versorgungs- / Entsorgungsträger erforderlich?</a:t>
                      </a:r>
                    </a:p>
                  </a:txBody>
                  <a:tcPr marL="91444" marR="91444"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extLst>
                  <a:ext uri="{0D108BD9-81ED-4DB2-BD59-A6C34878D82A}">
                    <a16:rowId xmlns:a16="http://schemas.microsoft.com/office/drawing/2014/main" val="10009"/>
                  </a:ext>
                </a:extLst>
              </a:tr>
              <a:tr h="452437">
                <a:tc>
                  <a:txBody>
                    <a:bodyPr/>
                    <a:lstStyle>
                      <a:lvl1pPr eaLnBrk="0" hangingPunct="0">
                        <a:spcBef>
                          <a:spcPts val="600"/>
                        </a:spcBef>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Ist die Notfallplanung aktuell? Besteht Anpassungsbedarf?</a:t>
                      </a:r>
                    </a:p>
                  </a:txBody>
                  <a:tcPr marL="91444" marR="91444"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extLst>
                  <a:ext uri="{0D108BD9-81ED-4DB2-BD59-A6C34878D82A}">
                    <a16:rowId xmlns:a16="http://schemas.microsoft.com/office/drawing/2014/main" val="10010"/>
                  </a:ext>
                </a:extLst>
              </a:tr>
              <a:tr h="452437">
                <a:tc>
                  <a:txBody>
                    <a:bodyPr/>
                    <a:lstStyle>
                      <a:lvl1pPr eaLnBrk="0" hangingPunct="0">
                        <a:spcBef>
                          <a:spcPts val="600"/>
                        </a:spcBef>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Ist Elektrik, Heizung, ggf. Baustatik vom Fachmann geprüft?</a:t>
                      </a:r>
                    </a:p>
                  </a:txBody>
                  <a:tcPr marL="91444" marR="91444"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7E8"/>
                    </a:solidFill>
                  </a:tcPr>
                </a:tc>
                <a:extLst>
                  <a:ext uri="{0D108BD9-81ED-4DB2-BD59-A6C34878D82A}">
                    <a16:rowId xmlns:a16="http://schemas.microsoft.com/office/drawing/2014/main" val="10011"/>
                  </a:ext>
                </a:extLst>
              </a:tr>
            </a:tbl>
          </a:graphicData>
        </a:graphic>
      </p:graphicFrame>
      <p:sp>
        <p:nvSpPr>
          <p:cNvPr id="7" name="Textfeld 1"/>
          <p:cNvSpPr txBox="1">
            <a:spLocks noChangeArrowheads="1"/>
          </p:cNvSpPr>
          <p:nvPr/>
        </p:nvSpPr>
        <p:spPr bwMode="auto">
          <a:xfrm>
            <a:off x="1116013" y="6484422"/>
            <a:ext cx="32400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sz="900" dirty="0">
                <a:latin typeface="Arial" pitchFamily="34" charset="0"/>
              </a:rPr>
              <a:t>Regierungspräsidium Stuttgart / VSC-Team</a:t>
            </a:r>
          </a:p>
        </p:txBody>
      </p:sp>
      <p:sp>
        <p:nvSpPr>
          <p:cNvPr id="4" name="Foliennummernplatzhalter 3">
            <a:extLst>
              <a:ext uri="{FF2B5EF4-FFF2-40B4-BE49-F238E27FC236}">
                <a16:creationId xmlns:a16="http://schemas.microsoft.com/office/drawing/2014/main" id="{9A92DFFC-B82A-4A4A-A8F5-86B1FE06C9B8}"/>
              </a:ext>
            </a:extLst>
          </p:cNvPr>
          <p:cNvSpPr>
            <a:spLocks noGrp="1"/>
          </p:cNvSpPr>
          <p:nvPr>
            <p:ph type="sldNum" sz="quarter" idx="11"/>
          </p:nvPr>
        </p:nvSpPr>
        <p:spPr/>
        <p:txBody>
          <a:bodyPr/>
          <a:lstStyle/>
          <a:p>
            <a:fld id="{0023533A-8D20-465F-B313-B9D387D39F53}" type="slidenum">
              <a:rPr lang="de-DE" altLang="de-DE" smtClean="0"/>
              <a:pPr/>
              <a:t>84</a:t>
            </a:fld>
            <a:endParaRPr lang="de-DE" altLang="de-DE" dirty="0"/>
          </a:p>
        </p:txBody>
      </p:sp>
    </p:spTree>
    <p:extLst>
      <p:ext uri="{BB962C8B-B14F-4D97-AF65-F5344CB8AC3E}">
        <p14:creationId xmlns:p14="http://schemas.microsoft.com/office/powerpoint/2010/main" val="22373182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el 1"/>
          <p:cNvSpPr>
            <a:spLocks noGrp="1"/>
          </p:cNvSpPr>
          <p:nvPr>
            <p:ph type="title"/>
          </p:nvPr>
        </p:nvSpPr>
        <p:spPr>
          <a:extLst>
            <a:ext uri="{91240B29-F687-4F45-9708-019B960494DF}">
              <a14:hiddenLine xmlns:a14="http://schemas.microsoft.com/office/drawing/2010/main" w="76200">
                <a:solidFill>
                  <a:srgbClr val="000000"/>
                </a:solidFill>
                <a:miter lim="800000"/>
                <a:headEnd/>
                <a:tailEnd/>
              </a14:hiddenLine>
            </a:ext>
          </a:extLst>
        </p:spPr>
        <p:txBody>
          <a:bodyPr/>
          <a:lstStyle/>
          <a:p>
            <a:r>
              <a:rPr lang="de-DE" altLang="de-DE" dirty="0">
                <a:latin typeface="Times" charset="0"/>
              </a:rPr>
              <a:t>Verhalten im Hochwasserfall</a:t>
            </a:r>
            <a:br>
              <a:rPr lang="de-DE" altLang="de-DE" dirty="0">
                <a:latin typeface="Times" charset="0"/>
              </a:rPr>
            </a:br>
            <a:r>
              <a:rPr lang="de-DE" altLang="de-DE" dirty="0">
                <a:latin typeface="Times" charset="0"/>
              </a:rPr>
              <a:t>Ruhe bewahren!</a:t>
            </a:r>
          </a:p>
        </p:txBody>
      </p:sp>
      <p:graphicFrame>
        <p:nvGraphicFramePr>
          <p:cNvPr id="8" name="Inhaltsplatzhalter 7"/>
          <p:cNvGraphicFramePr>
            <a:graphicFrameLocks noGrp="1"/>
          </p:cNvGraphicFramePr>
          <p:nvPr>
            <p:ph idx="1"/>
            <p:extLst>
              <p:ext uri="{D42A27DB-BD31-4B8C-83A1-F6EECF244321}">
                <p14:modId xmlns:p14="http://schemas.microsoft.com/office/powerpoint/2010/main" val="128785846"/>
              </p:ext>
            </p:extLst>
          </p:nvPr>
        </p:nvGraphicFramePr>
        <p:xfrm>
          <a:off x="720725" y="1698625"/>
          <a:ext cx="8099425" cy="3948113"/>
        </p:xfrm>
        <a:graphic>
          <a:graphicData uri="http://schemas.openxmlformats.org/drawingml/2006/table">
            <a:tbl>
              <a:tblPr/>
              <a:tblGrid>
                <a:gridCol w="4191217">
                  <a:extLst>
                    <a:ext uri="{9D8B030D-6E8A-4147-A177-3AD203B41FA5}">
                      <a16:colId xmlns:a16="http://schemas.microsoft.com/office/drawing/2014/main" val="20000"/>
                    </a:ext>
                  </a:extLst>
                </a:gridCol>
                <a:gridCol w="1004005">
                  <a:extLst>
                    <a:ext uri="{9D8B030D-6E8A-4147-A177-3AD203B41FA5}">
                      <a16:colId xmlns:a16="http://schemas.microsoft.com/office/drawing/2014/main" val="20001"/>
                    </a:ext>
                  </a:extLst>
                </a:gridCol>
                <a:gridCol w="2904203">
                  <a:extLst>
                    <a:ext uri="{9D8B030D-6E8A-4147-A177-3AD203B41FA5}">
                      <a16:colId xmlns:a16="http://schemas.microsoft.com/office/drawing/2014/main" val="20002"/>
                    </a:ext>
                  </a:extLst>
                </a:gridCol>
              </a:tblGrid>
              <a:tr h="1162050">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2400" b="1" i="0" u="none" strike="noStrike" cap="none" normalizeH="0" baseline="0" dirty="0">
                          <a:ln>
                            <a:noFill/>
                          </a:ln>
                          <a:solidFill>
                            <a:schemeClr val="tx1"/>
                          </a:solidFill>
                          <a:effectLst/>
                          <a:latin typeface="Arial" pitchFamily="34" charset="0"/>
                          <a:ea typeface="MS PGothic" pitchFamily="34" charset="-128"/>
                          <a:cs typeface="Arial" pitchFamily="34" charset="0"/>
                        </a:rPr>
                        <a:t>Hochwasser melden</a:t>
                      </a:r>
                    </a:p>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2400" b="0" i="0" u="none" strike="noStrike" cap="none" normalizeH="0" baseline="0" dirty="0">
                          <a:ln>
                            <a:noFill/>
                          </a:ln>
                          <a:solidFill>
                            <a:schemeClr val="tx1"/>
                          </a:solidFill>
                          <a:effectLst/>
                          <a:latin typeface="Arial" pitchFamily="34" charset="0"/>
                          <a:ea typeface="MS PGothic" pitchFamily="34" charset="-128"/>
                          <a:cs typeface="Arial" pitchFamily="34" charset="0"/>
                        </a:rPr>
                        <a:t>Feuerwehrnotruf</a:t>
                      </a:r>
                      <a:r>
                        <a:rPr kumimoji="0" lang="de-DE" altLang="de-DE" sz="2400" b="1" i="0" u="none" strike="noStrike" cap="none" normalizeH="0" baseline="0" dirty="0">
                          <a:ln>
                            <a:noFill/>
                          </a:ln>
                          <a:solidFill>
                            <a:schemeClr val="tx1"/>
                          </a:solidFill>
                          <a:effectLst/>
                          <a:latin typeface="Arial" pitchFamily="34" charset="0"/>
                          <a:ea typeface="MS PGothic" pitchFamily="34" charset="-128"/>
                          <a:cs typeface="Arial" pitchFamily="34" charset="0"/>
                        </a:rPr>
                        <a:t> </a:t>
                      </a:r>
                      <a:r>
                        <a:rPr kumimoji="0" lang="de-DE" altLang="de-DE" sz="2400" b="1" i="0" u="none" strike="noStrike" cap="none" normalizeH="0" baseline="0" dirty="0">
                          <a:ln>
                            <a:noFill/>
                          </a:ln>
                          <a:solidFill>
                            <a:srgbClr val="FF0000"/>
                          </a:solidFill>
                          <a:effectLst/>
                          <a:latin typeface="Arial" pitchFamily="34" charset="0"/>
                          <a:ea typeface="MS PGothic" pitchFamily="34" charset="-128"/>
                          <a:cs typeface="Arial" pitchFamily="34" charset="0"/>
                        </a:rPr>
                        <a:t>112</a:t>
                      </a:r>
                    </a:p>
                  </a:txBody>
                  <a:tcPr marL="382013" marR="97031" marT="45708" marB="45708" anchor="ctr" horzOverflow="overflow">
                    <a:lnL w="12700" cap="flat" cmpd="sng" algn="ctr">
                      <a:solidFill>
                        <a:schemeClr val="bg1"/>
                      </a:solidFill>
                      <a:prstDash val="solid"/>
                      <a:round/>
                      <a:headEnd type="none" w="med" len="med"/>
                      <a:tailEnd type="none" w="med" len="med"/>
                    </a:lnL>
                    <a:lnR w="762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a:noFill/>
                    </a:lnTlToBr>
                    <a:lnBlToTr>
                      <a:noFill/>
                    </a:lnBlToTr>
                    <a:solidFill>
                      <a:srgbClr val="D9D9D9"/>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800" b="1" i="0" u="none" strike="noStrike" cap="none" normalizeH="0" baseline="0" dirty="0">
                        <a:ln>
                          <a:noFill/>
                        </a:ln>
                        <a:solidFill>
                          <a:schemeClr val="tx1"/>
                        </a:solidFill>
                        <a:effectLst/>
                        <a:latin typeface="Calibri" pitchFamily="34" charset="0"/>
                        <a:ea typeface="MS PGothic" pitchFamily="34" charset="-128"/>
                      </a:endParaRPr>
                    </a:p>
                  </a:txBody>
                  <a:tcPr marL="97031" marR="97031" marT="45708" marB="45708" horzOverflow="overflow">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a:noFill/>
                    </a:lnTlToBr>
                    <a:lnBlToTr>
                      <a:noFill/>
                    </a:lnBlToTr>
                    <a:solidFill>
                      <a:srgbClr val="D9D9D9"/>
                    </a:solidFill>
                  </a:tcPr>
                </a:tc>
                <a:tc>
                  <a:txBody>
                    <a:bodyPr/>
                    <a:lstStyle>
                      <a:lvl1pPr marL="171450" indent="-171450"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171450" marR="0" lvl="0" indent="-171450" algn="l" defTabSz="457200" rtl="0" eaLnBrk="1" fontAlgn="base" latinLnBrk="0" hangingPunct="1">
                        <a:lnSpc>
                          <a:spcPct val="100000"/>
                        </a:lnSpc>
                        <a:spcBef>
                          <a:spcPct val="0"/>
                        </a:spcBef>
                        <a:spcAft>
                          <a:spcPct val="0"/>
                        </a:spcAft>
                        <a:buClrTx/>
                        <a:buSzTx/>
                        <a:buFont typeface="Arial" pitchFamily="34" charset="0"/>
                        <a:buChar char="•"/>
                        <a:tabLst/>
                      </a:pPr>
                      <a:r>
                        <a:rPr kumimoji="0" lang="de-DE" altLang="de-DE" sz="1000" b="0" i="0" u="none" strike="noStrike" cap="none" normalizeH="0" baseline="0" dirty="0">
                          <a:ln>
                            <a:noFill/>
                          </a:ln>
                          <a:solidFill>
                            <a:schemeClr val="tx1"/>
                          </a:solidFill>
                          <a:effectLst/>
                          <a:latin typeface="Arial" pitchFamily="34" charset="0"/>
                          <a:ea typeface="MS PGothic" pitchFamily="34" charset="-128"/>
                          <a:cs typeface="Arial" pitchFamily="34" charset="0"/>
                        </a:rPr>
                        <a:t>Wo ist das Hochwasser?</a:t>
                      </a:r>
                    </a:p>
                    <a:p>
                      <a:pPr marL="171450" marR="0" lvl="0" indent="-171450" algn="l" defTabSz="457200" rtl="0" eaLnBrk="1" fontAlgn="base" latinLnBrk="0" hangingPunct="1">
                        <a:lnSpc>
                          <a:spcPct val="100000"/>
                        </a:lnSpc>
                        <a:spcBef>
                          <a:spcPct val="0"/>
                        </a:spcBef>
                        <a:spcAft>
                          <a:spcPct val="0"/>
                        </a:spcAft>
                        <a:buClrTx/>
                        <a:buSzTx/>
                        <a:buFont typeface="Arial" pitchFamily="34" charset="0"/>
                        <a:buChar char="•"/>
                        <a:tabLst/>
                      </a:pPr>
                      <a:r>
                        <a:rPr kumimoji="0" lang="de-DE" altLang="de-DE" sz="1000" b="0" i="0" u="none" strike="noStrike" cap="none" normalizeH="0" baseline="0" dirty="0">
                          <a:ln>
                            <a:noFill/>
                          </a:ln>
                          <a:solidFill>
                            <a:schemeClr val="tx1"/>
                          </a:solidFill>
                          <a:effectLst/>
                          <a:latin typeface="Arial" pitchFamily="34" charset="0"/>
                          <a:ea typeface="MS PGothic" pitchFamily="34" charset="-128"/>
                          <a:cs typeface="Arial" pitchFamily="34" charset="0"/>
                        </a:rPr>
                        <a:t>Wieviele Menschen sind betroffen?</a:t>
                      </a:r>
                    </a:p>
                    <a:p>
                      <a:pPr marL="171450" marR="0" lvl="0" indent="-171450" algn="l" defTabSz="457200" rtl="0" eaLnBrk="1" fontAlgn="base" latinLnBrk="0" hangingPunct="1">
                        <a:lnSpc>
                          <a:spcPct val="100000"/>
                        </a:lnSpc>
                        <a:spcBef>
                          <a:spcPct val="0"/>
                        </a:spcBef>
                        <a:spcAft>
                          <a:spcPct val="0"/>
                        </a:spcAft>
                        <a:buClrTx/>
                        <a:buSzTx/>
                        <a:buFont typeface="Arial" pitchFamily="34" charset="0"/>
                        <a:buChar char="•"/>
                        <a:tabLst/>
                      </a:pPr>
                      <a:r>
                        <a:rPr kumimoji="0" lang="de-DE" altLang="de-DE" sz="1000" b="0" i="0" u="none" strike="noStrike" cap="none" normalizeH="0" baseline="0" dirty="0">
                          <a:ln>
                            <a:noFill/>
                          </a:ln>
                          <a:solidFill>
                            <a:schemeClr val="tx1"/>
                          </a:solidFill>
                          <a:effectLst/>
                          <a:latin typeface="Arial" pitchFamily="34" charset="0"/>
                          <a:ea typeface="MS PGothic" pitchFamily="34" charset="-128"/>
                          <a:cs typeface="Arial" pitchFamily="34" charset="0"/>
                        </a:rPr>
                        <a:t>Wieviele Gebäude sind betroffen?</a:t>
                      </a:r>
                    </a:p>
                    <a:p>
                      <a:pPr marL="171450" marR="0" lvl="0" indent="-171450" algn="l" defTabSz="457200" rtl="0" eaLnBrk="1" fontAlgn="base" latinLnBrk="0" hangingPunct="1">
                        <a:lnSpc>
                          <a:spcPct val="100000"/>
                        </a:lnSpc>
                        <a:spcBef>
                          <a:spcPct val="0"/>
                        </a:spcBef>
                        <a:spcAft>
                          <a:spcPct val="0"/>
                        </a:spcAft>
                        <a:buClrTx/>
                        <a:buSzTx/>
                        <a:buFont typeface="Arial" pitchFamily="34" charset="0"/>
                        <a:buChar char="•"/>
                        <a:tabLst/>
                      </a:pPr>
                      <a:r>
                        <a:rPr kumimoji="0" lang="de-DE" altLang="de-DE" sz="1000" b="0" i="0" u="none" strike="noStrike" cap="none" normalizeH="0" baseline="0" dirty="0">
                          <a:ln>
                            <a:noFill/>
                          </a:ln>
                          <a:solidFill>
                            <a:schemeClr val="tx1"/>
                          </a:solidFill>
                          <a:effectLst/>
                          <a:latin typeface="Arial" pitchFamily="34" charset="0"/>
                          <a:ea typeface="MS PGothic" pitchFamily="34" charset="-128"/>
                          <a:cs typeface="Arial" pitchFamily="34" charset="0"/>
                        </a:rPr>
                        <a:t>Wie enorm ist der Schaden?</a:t>
                      </a:r>
                    </a:p>
                    <a:p>
                      <a:pPr marL="171450" marR="0" lvl="0" indent="-171450" algn="l" defTabSz="457200" rtl="0" eaLnBrk="1" fontAlgn="base" latinLnBrk="0" hangingPunct="1">
                        <a:lnSpc>
                          <a:spcPct val="100000"/>
                        </a:lnSpc>
                        <a:spcBef>
                          <a:spcPct val="0"/>
                        </a:spcBef>
                        <a:spcAft>
                          <a:spcPct val="0"/>
                        </a:spcAft>
                        <a:buClrTx/>
                        <a:buSzTx/>
                        <a:buFont typeface="Arial" pitchFamily="34" charset="0"/>
                        <a:buChar char="•"/>
                        <a:tabLst/>
                      </a:pPr>
                      <a:r>
                        <a:rPr kumimoji="0" lang="de-DE" altLang="de-DE" sz="1000" b="0" i="0" u="none" strike="noStrike" cap="none" normalizeH="0" baseline="0" dirty="0">
                          <a:ln>
                            <a:noFill/>
                          </a:ln>
                          <a:solidFill>
                            <a:schemeClr val="tx1"/>
                          </a:solidFill>
                          <a:effectLst/>
                          <a:latin typeface="Arial" pitchFamily="34" charset="0"/>
                          <a:ea typeface="MS PGothic" pitchFamily="34" charset="-128"/>
                          <a:cs typeface="Arial" pitchFamily="34" charset="0"/>
                        </a:rPr>
                        <a:t>Wer ruft an?</a:t>
                      </a:r>
                    </a:p>
                  </a:txBody>
                  <a:tcPr marL="97031" marR="97031" marT="72000" marB="45708" anchor="ctr" horzOverflow="overflow">
                    <a:lnL w="7620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0"/>
                  </a:ext>
                </a:extLst>
              </a:tr>
              <a:tr h="1736725">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2400" b="1" i="0" u="none" strike="noStrike" cap="none" normalizeH="0" baseline="0" dirty="0">
                          <a:ln>
                            <a:noFill/>
                          </a:ln>
                          <a:solidFill>
                            <a:schemeClr val="tx1"/>
                          </a:solidFill>
                          <a:effectLst/>
                          <a:latin typeface="Arial" pitchFamily="34" charset="0"/>
                          <a:ea typeface="MS PGothic" pitchFamily="34" charset="-128"/>
                          <a:cs typeface="Arial" pitchFamily="34" charset="0"/>
                        </a:rPr>
                        <a:t>Notfallplan </a:t>
                      </a:r>
                      <a:br>
                        <a:rPr kumimoji="0" lang="de-DE" altLang="de-DE" sz="2400" b="1" i="0" u="none" strike="noStrike" cap="none" normalizeH="0" baseline="0" dirty="0">
                          <a:ln>
                            <a:noFill/>
                          </a:ln>
                          <a:solidFill>
                            <a:schemeClr val="tx1"/>
                          </a:solidFill>
                          <a:effectLst/>
                          <a:latin typeface="Arial" pitchFamily="34" charset="0"/>
                          <a:ea typeface="MS PGothic" pitchFamily="34" charset="-128"/>
                          <a:cs typeface="Arial" pitchFamily="34" charset="0"/>
                        </a:rPr>
                      </a:br>
                      <a:r>
                        <a:rPr kumimoji="0" lang="de-DE" altLang="de-DE" sz="2400" b="1" i="0" u="none" strike="noStrike" cap="none" normalizeH="0" baseline="0" dirty="0">
                          <a:ln>
                            <a:noFill/>
                          </a:ln>
                          <a:solidFill>
                            <a:schemeClr val="tx1"/>
                          </a:solidFill>
                          <a:effectLst/>
                          <a:latin typeface="Arial" pitchFamily="34" charset="0"/>
                          <a:ea typeface="MS PGothic" pitchFamily="34" charset="-128"/>
                          <a:cs typeface="Arial" pitchFamily="34" charset="0"/>
                        </a:rPr>
                        <a:t>starten</a:t>
                      </a:r>
                    </a:p>
                  </a:txBody>
                  <a:tcPr marL="382013" marR="97031" marT="45708" marB="45708" anchor="ctr" horzOverflow="overflow">
                    <a:lnL w="12700" cap="flat" cmpd="sng" algn="ctr">
                      <a:solidFill>
                        <a:schemeClr val="bg1"/>
                      </a:solidFill>
                      <a:prstDash val="solid"/>
                      <a:round/>
                      <a:headEnd type="none" w="med" len="med"/>
                      <a:tailEnd type="none" w="med" len="med"/>
                    </a:lnL>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a:noFill/>
                    </a:lnTlToBr>
                    <a:lnBlToTr>
                      <a:noFill/>
                    </a:lnBlToTr>
                    <a:solidFill>
                      <a:srgbClr val="D9D9D9"/>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rgbClr val="000000"/>
                        </a:solidFill>
                        <a:effectLst/>
                        <a:latin typeface="Calibri" pitchFamily="34" charset="0"/>
                        <a:ea typeface="MS PGothic" pitchFamily="34" charset="-128"/>
                      </a:endParaRPr>
                    </a:p>
                  </a:txBody>
                  <a:tcPr marL="97031" marR="97031" marT="45708" marB="45708" horzOverflow="overflow">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a:noFill/>
                    </a:lnTlToBr>
                    <a:lnBlToTr>
                      <a:noFill/>
                    </a:lnBlToTr>
                    <a:solidFill>
                      <a:srgbClr val="D9D9D9"/>
                    </a:solidFill>
                  </a:tcPr>
                </a:tc>
                <a:tc>
                  <a:txBody>
                    <a:bodyPr/>
                    <a:lstStyle>
                      <a:lvl1pPr marL="171450" indent="-171450"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171450" marR="0" lvl="0" indent="-171450" algn="l" defTabSz="457200" rtl="0" eaLnBrk="1" fontAlgn="base" latinLnBrk="0" hangingPunct="1">
                        <a:lnSpc>
                          <a:spcPct val="100000"/>
                        </a:lnSpc>
                        <a:spcBef>
                          <a:spcPct val="0"/>
                        </a:spcBef>
                        <a:spcAft>
                          <a:spcPct val="0"/>
                        </a:spcAft>
                        <a:buClrTx/>
                        <a:buSzTx/>
                        <a:buFont typeface="Arial" pitchFamily="34" charset="0"/>
                        <a:buChar char="•"/>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Notfallbüro starten</a:t>
                      </a:r>
                    </a:p>
                    <a:p>
                      <a:pPr marL="171450" marR="0" lvl="0" indent="-171450" algn="l" defTabSz="457200" rtl="0" eaLnBrk="1" fontAlgn="base" latinLnBrk="0" hangingPunct="1">
                        <a:lnSpc>
                          <a:spcPct val="100000"/>
                        </a:lnSpc>
                        <a:spcBef>
                          <a:spcPct val="0"/>
                        </a:spcBef>
                        <a:spcAft>
                          <a:spcPct val="0"/>
                        </a:spcAft>
                        <a:buClrTx/>
                        <a:buSzTx/>
                        <a:buFont typeface="Arial" pitchFamily="34" charset="0"/>
                        <a:buChar char="•"/>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Informationsfluss sicherstellen</a:t>
                      </a:r>
                    </a:p>
                    <a:p>
                      <a:pPr marL="171450" marR="0" lvl="0" indent="-171450" algn="l" defTabSz="457200" rtl="0" eaLnBrk="1" fontAlgn="base" latinLnBrk="0" hangingPunct="1">
                        <a:lnSpc>
                          <a:spcPct val="100000"/>
                        </a:lnSpc>
                        <a:spcBef>
                          <a:spcPct val="0"/>
                        </a:spcBef>
                        <a:spcAft>
                          <a:spcPct val="0"/>
                        </a:spcAft>
                        <a:buClrTx/>
                        <a:buSzTx/>
                        <a:buFont typeface="Arial" pitchFamily="34" charset="0"/>
                        <a:buChar char="•"/>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Räume ausräumen</a:t>
                      </a:r>
                    </a:p>
                    <a:p>
                      <a:pPr marL="171450" marR="0" lvl="0" indent="-171450" algn="l" defTabSz="457200" rtl="0" eaLnBrk="1" fontAlgn="base" latinLnBrk="0" hangingPunct="1">
                        <a:lnSpc>
                          <a:spcPct val="100000"/>
                        </a:lnSpc>
                        <a:spcBef>
                          <a:spcPct val="0"/>
                        </a:spcBef>
                        <a:spcAft>
                          <a:spcPct val="0"/>
                        </a:spcAft>
                        <a:buClrTx/>
                        <a:buSzTx/>
                        <a:buFont typeface="Arial" pitchFamily="34" charset="0"/>
                        <a:buChar char="•"/>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Betriebliche Mittel entfernen</a:t>
                      </a:r>
                    </a:p>
                    <a:p>
                      <a:pPr marL="171450" marR="0" lvl="0" indent="-171450" algn="l" defTabSz="457200" rtl="0" eaLnBrk="1" fontAlgn="base" latinLnBrk="0" hangingPunct="1">
                        <a:lnSpc>
                          <a:spcPct val="100000"/>
                        </a:lnSpc>
                        <a:spcBef>
                          <a:spcPct val="0"/>
                        </a:spcBef>
                        <a:spcAft>
                          <a:spcPct val="0"/>
                        </a:spcAft>
                        <a:buClrTx/>
                        <a:buSzTx/>
                        <a:buFont typeface="Arial" pitchFamily="34" charset="0"/>
                        <a:buChar char="•"/>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Wasserbarrieren aufbauen</a:t>
                      </a:r>
                    </a:p>
                    <a:p>
                      <a:pPr marL="171450" marR="0" lvl="0" indent="-171450" algn="l" defTabSz="457200" rtl="0" eaLnBrk="1" fontAlgn="base" latinLnBrk="0" hangingPunct="1">
                        <a:lnSpc>
                          <a:spcPct val="100000"/>
                        </a:lnSpc>
                        <a:spcBef>
                          <a:spcPct val="0"/>
                        </a:spcBef>
                        <a:spcAft>
                          <a:spcPct val="0"/>
                        </a:spcAft>
                        <a:buClrTx/>
                        <a:buSzTx/>
                        <a:buFont typeface="Arial" pitchFamily="34" charset="0"/>
                        <a:buChar char="•"/>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Interne Evakuierung starten</a:t>
                      </a:r>
                    </a:p>
                    <a:p>
                      <a:pPr marL="171450" marR="0" lvl="0" indent="-171450" algn="l" defTabSz="457200" rtl="0" eaLnBrk="1" fontAlgn="base" latinLnBrk="0" hangingPunct="1">
                        <a:lnSpc>
                          <a:spcPct val="100000"/>
                        </a:lnSpc>
                        <a:spcBef>
                          <a:spcPct val="0"/>
                        </a:spcBef>
                        <a:spcAft>
                          <a:spcPct val="0"/>
                        </a:spcAft>
                        <a:buClrTx/>
                        <a:buSzTx/>
                        <a:buFont typeface="Arial" pitchFamily="34" charset="0"/>
                        <a:buChar char="•"/>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Noteinrichtungen aufbauen</a:t>
                      </a:r>
                    </a:p>
                    <a:p>
                      <a:pPr marL="171450" marR="0" lvl="0" indent="-171450" algn="l" defTabSz="457200" rtl="0" eaLnBrk="1" fontAlgn="base" latinLnBrk="0" hangingPunct="1">
                        <a:lnSpc>
                          <a:spcPct val="100000"/>
                        </a:lnSpc>
                        <a:spcBef>
                          <a:spcPct val="0"/>
                        </a:spcBef>
                        <a:spcAft>
                          <a:spcPct val="0"/>
                        </a:spcAft>
                        <a:buClrTx/>
                        <a:buSzTx/>
                        <a:buFont typeface="Arial" pitchFamily="34" charset="0"/>
                        <a:buChar char="•"/>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Strom abschalten</a:t>
                      </a:r>
                    </a:p>
                    <a:p>
                      <a:pPr marL="171450" marR="0" lvl="0" indent="-171450" algn="l" defTabSz="457200" rtl="0" eaLnBrk="1" fontAlgn="base" latinLnBrk="0" hangingPunct="1">
                        <a:lnSpc>
                          <a:spcPct val="100000"/>
                        </a:lnSpc>
                        <a:spcBef>
                          <a:spcPct val="0"/>
                        </a:spcBef>
                        <a:spcAft>
                          <a:spcPct val="0"/>
                        </a:spcAft>
                        <a:buClrTx/>
                        <a:buSzTx/>
                        <a:buFont typeface="Arial" pitchFamily="34" charset="0"/>
                        <a:buChar char="•"/>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Pumpen starten</a:t>
                      </a:r>
                    </a:p>
                  </a:txBody>
                  <a:tcPr marL="97031" marR="97031" marT="45708" marB="45708" anchor="ctr" horzOverflow="overflow">
                    <a:lnL w="7620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1"/>
                  </a:ext>
                </a:extLst>
              </a:tr>
              <a:tr h="1049338">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de-DE" sz="2400" b="1" i="0" u="none" strike="noStrike" cap="none" normalizeH="0" baseline="0" dirty="0">
                          <a:ln>
                            <a:noFill/>
                          </a:ln>
                          <a:solidFill>
                            <a:schemeClr val="tx1"/>
                          </a:solidFill>
                          <a:effectLst/>
                          <a:latin typeface="Arial" pitchFamily="34" charset="0"/>
                          <a:ea typeface="MS PGothic" pitchFamily="34" charset="-128"/>
                          <a:cs typeface="Arial" pitchFamily="34" charset="0"/>
                        </a:rPr>
                        <a:t>Operativ </a:t>
                      </a:r>
                      <a:br>
                        <a:rPr kumimoji="0" lang="de-DE" altLang="de-DE" sz="2400" b="1" i="0" u="none" strike="noStrike" cap="none" normalizeH="0" baseline="0" dirty="0">
                          <a:ln>
                            <a:noFill/>
                          </a:ln>
                          <a:solidFill>
                            <a:schemeClr val="tx1"/>
                          </a:solidFill>
                          <a:effectLst/>
                          <a:latin typeface="Arial" pitchFamily="34" charset="0"/>
                          <a:ea typeface="MS PGothic" pitchFamily="34" charset="-128"/>
                          <a:cs typeface="Arial" pitchFamily="34" charset="0"/>
                        </a:rPr>
                      </a:br>
                      <a:r>
                        <a:rPr kumimoji="0" lang="de-DE" altLang="de-DE" sz="2400" b="1" i="0" u="none" strike="noStrike" cap="none" normalizeH="0" baseline="0" dirty="0">
                          <a:ln>
                            <a:noFill/>
                          </a:ln>
                          <a:solidFill>
                            <a:schemeClr val="tx1"/>
                          </a:solidFill>
                          <a:effectLst/>
                          <a:latin typeface="Arial" pitchFamily="34" charset="0"/>
                          <a:ea typeface="MS PGothic" pitchFamily="34" charset="-128"/>
                          <a:cs typeface="Arial" pitchFamily="34" charset="0"/>
                        </a:rPr>
                        <a:t>weiterarbeiten</a:t>
                      </a:r>
                    </a:p>
                  </a:txBody>
                  <a:tcPr marL="382013" marR="97031" marT="45708" marB="45708" anchor="ctr" horzOverflow="overflow">
                    <a:lnL w="12700" cap="flat" cmpd="sng" algn="ctr">
                      <a:solidFill>
                        <a:schemeClr val="bg1"/>
                      </a:solidFill>
                      <a:prstDash val="solid"/>
                      <a:round/>
                      <a:headEnd type="none" w="med" len="med"/>
                      <a:tailEnd type="none" w="med" len="med"/>
                    </a:lnL>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de-DE" sz="1000" b="0" i="0" u="none" strike="noStrike" cap="none" normalizeH="0" baseline="0" dirty="0">
                        <a:ln>
                          <a:noFill/>
                        </a:ln>
                        <a:solidFill>
                          <a:srgbClr val="000000"/>
                        </a:solidFill>
                        <a:effectLst/>
                        <a:latin typeface="Calibri" pitchFamily="34" charset="0"/>
                        <a:ea typeface="MS PGothic" pitchFamily="34" charset="-128"/>
                      </a:endParaRPr>
                    </a:p>
                  </a:txBody>
                  <a:tcPr marL="97031" marR="97031" marT="45708" marB="45708" horzOverflow="overflow">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marL="171450" indent="-171450" eaLnBrk="0" hangingPunct="0">
                        <a:buFont typeface="Arial" pitchFamily="34" charset="0"/>
                        <a:defRPr>
                          <a:solidFill>
                            <a:schemeClr val="tx1"/>
                          </a:solidFill>
                          <a:latin typeface="Times" charset="0"/>
                          <a:ea typeface="MS PGothic" pitchFamily="34" charset="-128"/>
                        </a:defRPr>
                      </a:lvl1pPr>
                      <a:lvl2pPr marL="742950" indent="-285750" eaLnBrk="0" hangingPunct="0">
                        <a:buFont typeface="Arial" pitchFamily="34" charset="0"/>
                        <a:defRPr>
                          <a:solidFill>
                            <a:schemeClr val="tx1"/>
                          </a:solidFill>
                          <a:latin typeface="Times" charset="0"/>
                          <a:ea typeface="MS PGothic" pitchFamily="34" charset="-128"/>
                        </a:defRPr>
                      </a:lvl2pPr>
                      <a:lvl3pPr marL="1143000" indent="-228600" eaLnBrk="0" hangingPunct="0">
                        <a:buFont typeface="Arial" pitchFamily="34" charset="0"/>
                        <a:defRPr>
                          <a:solidFill>
                            <a:schemeClr val="tx1"/>
                          </a:solidFill>
                          <a:latin typeface="Times" charset="0"/>
                          <a:ea typeface="MS PGothic" pitchFamily="34" charset="-128"/>
                        </a:defRPr>
                      </a:lvl3pPr>
                      <a:lvl4pPr marL="1600200" indent="-228600" eaLnBrk="0" hangingPunct="0">
                        <a:buFont typeface="Arial" pitchFamily="34" charset="0"/>
                        <a:defRPr>
                          <a:solidFill>
                            <a:schemeClr val="tx1"/>
                          </a:solidFill>
                          <a:latin typeface="Times" charset="0"/>
                          <a:ea typeface="MS PGothic" pitchFamily="34" charset="-128"/>
                        </a:defRPr>
                      </a:lvl4pPr>
                      <a:lvl5pPr marL="2057400" indent="-228600" eaLnBrk="0" hangingPunct="0">
                        <a:buFont typeface="Arial" pitchFamily="34" charset="0"/>
                        <a:defRPr>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defRPr>
                          <a:solidFill>
                            <a:schemeClr val="tx1"/>
                          </a:solidFill>
                          <a:latin typeface="Times" charset="0"/>
                          <a:ea typeface="MS PGothic" pitchFamily="34" charset="-128"/>
                        </a:defRPr>
                      </a:lvl9pPr>
                    </a:lstStyle>
                    <a:p>
                      <a:pPr marL="171450" marR="0" lvl="0" indent="-171450" algn="l" defTabSz="457200" rtl="0" eaLnBrk="1" fontAlgn="base" latinLnBrk="0" hangingPunct="1">
                        <a:lnSpc>
                          <a:spcPct val="100000"/>
                        </a:lnSpc>
                        <a:spcBef>
                          <a:spcPct val="0"/>
                        </a:spcBef>
                        <a:spcAft>
                          <a:spcPct val="0"/>
                        </a:spcAft>
                        <a:buClrTx/>
                        <a:buSzTx/>
                        <a:buFont typeface="Arial" pitchFamily="34" charset="0"/>
                        <a:buChar char="•"/>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Informationsversorgung mit Kunden / </a:t>
                      </a:r>
                      <a:b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b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Lieferanten starten und beibehalten</a:t>
                      </a:r>
                    </a:p>
                    <a:p>
                      <a:pPr marL="171450" marR="0" lvl="0" indent="-171450" algn="l" defTabSz="457200" rtl="0" eaLnBrk="1" fontAlgn="base" latinLnBrk="0" hangingPunct="1">
                        <a:lnSpc>
                          <a:spcPct val="100000"/>
                        </a:lnSpc>
                        <a:spcBef>
                          <a:spcPct val="0"/>
                        </a:spcBef>
                        <a:spcAft>
                          <a:spcPct val="0"/>
                        </a:spcAft>
                        <a:buClrTx/>
                        <a:buSzTx/>
                        <a:buFont typeface="Arial" pitchFamily="34" charset="0"/>
                        <a:buChar char="•"/>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Schadensdokumentation</a:t>
                      </a:r>
                    </a:p>
                    <a:p>
                      <a:pPr marL="171450" marR="0" lvl="0" indent="-171450" algn="l" defTabSz="457200" rtl="0" eaLnBrk="1" fontAlgn="base" latinLnBrk="0" hangingPunct="1">
                        <a:lnSpc>
                          <a:spcPct val="100000"/>
                        </a:lnSpc>
                        <a:spcBef>
                          <a:spcPct val="0"/>
                        </a:spcBef>
                        <a:spcAft>
                          <a:spcPct val="0"/>
                        </a:spcAft>
                        <a:buClrTx/>
                        <a:buSzTx/>
                        <a:buFont typeface="Arial" pitchFamily="34" charset="0"/>
                        <a:buChar char="•"/>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mit der Versicherung in Kontakt treten</a:t>
                      </a:r>
                    </a:p>
                    <a:p>
                      <a:pPr marL="171450" marR="0" lvl="0" indent="-171450" algn="l" defTabSz="457200" rtl="0" eaLnBrk="1" fontAlgn="base" latinLnBrk="0" hangingPunct="1">
                        <a:lnSpc>
                          <a:spcPct val="100000"/>
                        </a:lnSpc>
                        <a:spcBef>
                          <a:spcPct val="0"/>
                        </a:spcBef>
                        <a:spcAft>
                          <a:spcPct val="0"/>
                        </a:spcAft>
                        <a:buClrTx/>
                        <a:buSzTx/>
                        <a:buFont typeface="Arial" pitchFamily="34" charset="0"/>
                        <a:buChar char="•"/>
                        <a:tabLst/>
                      </a:pPr>
                      <a:r>
                        <a:rPr kumimoji="0" lang="de-DE" altLang="de-DE" sz="1000" b="0" i="0" u="none" strike="noStrike" cap="none" normalizeH="0" baseline="0" dirty="0">
                          <a:ln>
                            <a:noFill/>
                          </a:ln>
                          <a:solidFill>
                            <a:srgbClr val="000000"/>
                          </a:solidFill>
                          <a:effectLst/>
                          <a:latin typeface="Arial" pitchFamily="34" charset="0"/>
                          <a:ea typeface="MS PGothic" pitchFamily="34" charset="-128"/>
                          <a:cs typeface="Arial" pitchFamily="34" charset="0"/>
                        </a:rPr>
                        <a:t>mit der Kommune in Kontakt bleiben</a:t>
                      </a:r>
                    </a:p>
                  </a:txBody>
                  <a:tcPr marL="97031" marR="97031" marT="45708" marB="45708" anchor="ctr" horzOverflow="overflow">
                    <a:lnL w="7620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762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2"/>
                  </a:ext>
                </a:extLst>
              </a:tr>
            </a:tbl>
          </a:graphicData>
        </a:graphic>
      </p:graphicFrame>
      <p:sp>
        <p:nvSpPr>
          <p:cNvPr id="5" name="Rechteck 4"/>
          <p:cNvSpPr>
            <a:spLocks noChangeArrowheads="1"/>
          </p:cNvSpPr>
          <p:nvPr/>
        </p:nvSpPr>
        <p:spPr bwMode="auto">
          <a:xfrm>
            <a:off x="5292725" y="2205038"/>
            <a:ext cx="574675" cy="576262"/>
          </a:xfrm>
          <a:prstGeom prst="rect">
            <a:avLst/>
          </a:prstGeom>
          <a:solidFill>
            <a:srgbClr val="FF0000"/>
          </a:solidFill>
          <a:ln w="9525">
            <a:noFill/>
            <a:miter lim="800000"/>
            <a:headEnd/>
            <a:tailEnd/>
          </a:ln>
          <a:effectLst/>
        </p:spPr>
        <p:txBody>
          <a:bodyPr anchor="ctr"/>
          <a:lstStyle/>
          <a:p>
            <a:pPr algn="ctr">
              <a:defRPr/>
            </a:pPr>
            <a:endParaRPr lang="de-DE" dirty="0">
              <a:solidFill>
                <a:schemeClr val="lt1"/>
              </a:solidFill>
              <a:latin typeface="+mn-lt"/>
              <a:ea typeface="+mn-ea"/>
            </a:endParaRPr>
          </a:p>
        </p:txBody>
      </p:sp>
      <p:pic>
        <p:nvPicPr>
          <p:cNvPr id="170009" name="Picture 10" descr="C:\Users\dbd\AppData\Local\Microsoft\Windows\Temporary Internet Files\Content.IE5\170KWJV0\Telephone-Hand-2287-large[1].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1200000">
            <a:off x="5500688" y="2292350"/>
            <a:ext cx="144462"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hteck 28"/>
          <p:cNvSpPr>
            <a:spLocks noChangeArrowheads="1"/>
          </p:cNvSpPr>
          <p:nvPr/>
        </p:nvSpPr>
        <p:spPr bwMode="auto">
          <a:xfrm>
            <a:off x="5292725" y="3663950"/>
            <a:ext cx="574675" cy="574675"/>
          </a:xfrm>
          <a:prstGeom prst="rect">
            <a:avLst/>
          </a:prstGeom>
          <a:solidFill>
            <a:srgbClr val="FF0000"/>
          </a:solidFill>
          <a:ln w="9525">
            <a:noFill/>
            <a:miter lim="800000"/>
            <a:headEnd/>
            <a:tailEnd/>
          </a:ln>
          <a:effectLst/>
        </p:spPr>
        <p:txBody>
          <a:bodyPr anchor="ctr"/>
          <a:lstStyle/>
          <a:p>
            <a:pPr algn="ctr">
              <a:defRPr/>
            </a:pPr>
            <a:endParaRPr lang="de-DE" dirty="0">
              <a:solidFill>
                <a:schemeClr val="lt1"/>
              </a:solidFill>
              <a:latin typeface="+mn-lt"/>
              <a:ea typeface="+mn-ea"/>
            </a:endParaRPr>
          </a:p>
        </p:txBody>
      </p:sp>
      <p:pic>
        <p:nvPicPr>
          <p:cNvPr id="170011" name="Picture 11" descr="C:\Users\dbd\AppData\Local\Microsoft\Windows\Temporary Internet Files\Content.IE5\XH5I7TSI\checklist-41335_640[1].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38775" y="3781425"/>
            <a:ext cx="2936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hteck 29"/>
          <p:cNvSpPr>
            <a:spLocks noChangeArrowheads="1"/>
          </p:cNvSpPr>
          <p:nvPr/>
        </p:nvSpPr>
        <p:spPr bwMode="auto">
          <a:xfrm>
            <a:off x="5292725" y="5084763"/>
            <a:ext cx="574675" cy="576262"/>
          </a:xfrm>
          <a:prstGeom prst="rect">
            <a:avLst/>
          </a:prstGeom>
          <a:solidFill>
            <a:srgbClr val="FF0000"/>
          </a:solidFill>
          <a:ln w="9525">
            <a:noFill/>
            <a:miter lim="800000"/>
            <a:headEnd/>
            <a:tailEnd/>
          </a:ln>
          <a:effectLst/>
        </p:spPr>
        <p:txBody>
          <a:bodyPr anchor="ctr"/>
          <a:lstStyle/>
          <a:p>
            <a:pPr algn="ctr">
              <a:defRPr/>
            </a:pPr>
            <a:endParaRPr lang="de-DE" dirty="0">
              <a:solidFill>
                <a:schemeClr val="lt1"/>
              </a:solidFill>
              <a:latin typeface="+mn-lt"/>
              <a:ea typeface="+mn-ea"/>
            </a:endParaRPr>
          </a:p>
        </p:txBody>
      </p:sp>
      <p:pic>
        <p:nvPicPr>
          <p:cNvPr id="170013" name="Picture 12" descr="C:\Users\dbd\AppData\Local\Microsoft\Windows\Temporary Internet Files\Content.IE5\4AUCW853\black-24173_640[1].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14963" y="5183188"/>
            <a:ext cx="3635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eck 1"/>
          <p:cNvSpPr/>
          <p:nvPr/>
        </p:nvSpPr>
        <p:spPr>
          <a:xfrm>
            <a:off x="720725" y="1712913"/>
            <a:ext cx="8099275" cy="3948112"/>
          </a:xfrm>
          <a:prstGeom prst="rect">
            <a:avLst/>
          </a:prstGeom>
          <a:noFill/>
          <a:ln w="76200" cmpd="sng">
            <a:solidFill>
              <a:srgbClr val="FF0000"/>
            </a:solid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dirty="0"/>
          </a:p>
        </p:txBody>
      </p:sp>
      <p:sp>
        <p:nvSpPr>
          <p:cNvPr id="14" name="Textfeld 1"/>
          <p:cNvSpPr txBox="1">
            <a:spLocks noChangeArrowheads="1"/>
          </p:cNvSpPr>
          <p:nvPr/>
        </p:nvSpPr>
        <p:spPr bwMode="auto">
          <a:xfrm>
            <a:off x="1116013" y="6484422"/>
            <a:ext cx="32400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sz="900" dirty="0">
                <a:latin typeface="Arial" pitchFamily="34" charset="0"/>
              </a:rPr>
              <a:t>Regierungspräsidium Stuttgart / VSC-Team</a:t>
            </a:r>
          </a:p>
        </p:txBody>
      </p:sp>
      <p:sp>
        <p:nvSpPr>
          <p:cNvPr id="6" name="Foliennummernplatzhalter 5">
            <a:extLst>
              <a:ext uri="{FF2B5EF4-FFF2-40B4-BE49-F238E27FC236}">
                <a16:creationId xmlns:a16="http://schemas.microsoft.com/office/drawing/2014/main" id="{276A4B97-27EE-4D46-8A80-7B51F50CFF80}"/>
              </a:ext>
            </a:extLst>
          </p:cNvPr>
          <p:cNvSpPr>
            <a:spLocks noGrp="1"/>
          </p:cNvSpPr>
          <p:nvPr>
            <p:ph type="sldNum" sz="quarter" idx="11"/>
          </p:nvPr>
        </p:nvSpPr>
        <p:spPr/>
        <p:txBody>
          <a:bodyPr/>
          <a:lstStyle/>
          <a:p>
            <a:fld id="{3246854A-F06E-4786-B7B9-1D37875D3E50}" type="slidenum">
              <a:rPr lang="de-DE" altLang="de-DE" smtClean="0"/>
              <a:pPr/>
              <a:t>85</a:t>
            </a:fld>
            <a:endParaRPr lang="de-DE" altLang="de-DE" dirty="0"/>
          </a:p>
        </p:txBody>
      </p:sp>
    </p:spTree>
    <p:extLst>
      <p:ext uri="{BB962C8B-B14F-4D97-AF65-F5344CB8AC3E}">
        <p14:creationId xmlns:p14="http://schemas.microsoft.com/office/powerpoint/2010/main" val="433837584"/>
      </p:ext>
    </p:extLst>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p:txBody>
          <a:bodyPr/>
          <a:lstStyle/>
          <a:p>
            <a:r>
              <a:rPr lang="de-DE" dirty="0"/>
              <a:t>Weiterführende Informationen</a:t>
            </a:r>
          </a:p>
        </p:txBody>
      </p:sp>
      <p:sp>
        <p:nvSpPr>
          <p:cNvPr id="7" name="Untertitel 6"/>
          <p:cNvSpPr>
            <a:spLocks noGrp="1"/>
          </p:cNvSpPr>
          <p:nvPr>
            <p:ph type="subTitle" idx="1"/>
          </p:nvPr>
        </p:nvSpPr>
        <p:spPr/>
        <p:txBody>
          <a:bodyPr/>
          <a:lstStyle/>
          <a:p>
            <a:r>
              <a:rPr lang="de-DE" dirty="0"/>
              <a:t>www.hochwasserbw.de </a:t>
            </a:r>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26098" t="11337" r="26857" b="1796"/>
          <a:stretch/>
        </p:blipFill>
        <p:spPr bwMode="auto">
          <a:xfrm>
            <a:off x="5364088" y="2042446"/>
            <a:ext cx="3427887" cy="3834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a:extLst>
              <a:ext uri="{FF2B5EF4-FFF2-40B4-BE49-F238E27FC236}">
                <a16:creationId xmlns:a16="http://schemas.microsoft.com/office/drawing/2014/main" id="{9AA9F51B-AFF5-4FBB-89FF-0D9F22D68E08}"/>
              </a:ext>
            </a:extLst>
          </p:cNvPr>
          <p:cNvSpPr txBox="1">
            <a:spLocks noChangeArrowheads="1"/>
          </p:cNvSpPr>
          <p:nvPr/>
        </p:nvSpPr>
        <p:spPr bwMode="auto">
          <a:xfrm>
            <a:off x="1116013" y="6484422"/>
            <a:ext cx="32400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sz="900" dirty="0">
                <a:latin typeface="Arial" pitchFamily="34" charset="0"/>
              </a:rPr>
              <a:t>Regierungspräsidium Stuttgart / VSC-Team</a:t>
            </a:r>
          </a:p>
        </p:txBody>
      </p:sp>
    </p:spTree>
    <p:extLst>
      <p:ext uri="{BB962C8B-B14F-4D97-AF65-F5344CB8AC3E}">
        <p14:creationId xmlns:p14="http://schemas.microsoft.com/office/powerpoint/2010/main" val="41219091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el 1"/>
          <p:cNvSpPr>
            <a:spLocks noGrp="1"/>
          </p:cNvSpPr>
          <p:nvPr>
            <p:ph type="title"/>
          </p:nvPr>
        </p:nvSpPr>
        <p:spPr/>
        <p:txBody>
          <a:bodyPr/>
          <a:lstStyle/>
          <a:p>
            <a:r>
              <a:rPr lang="de-DE" altLang="de-DE" dirty="0">
                <a:latin typeface="Times" charset="0"/>
              </a:rPr>
              <a:t>Kommunikationsprodukte für die Wirtschaft</a:t>
            </a:r>
          </a:p>
        </p:txBody>
      </p:sp>
      <p:pic>
        <p:nvPicPr>
          <p:cNvPr id="172038" name="Bild 5" descr="Kompaktinformationen.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616799" y="3414604"/>
            <a:ext cx="2519362" cy="262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elle 1"/>
          <p:cNvGraphicFramePr>
            <a:graphicFrameLocks noGrp="1"/>
          </p:cNvGraphicFramePr>
          <p:nvPr>
            <p:extLst>
              <p:ext uri="{D42A27DB-BD31-4B8C-83A1-F6EECF244321}">
                <p14:modId xmlns:p14="http://schemas.microsoft.com/office/powerpoint/2010/main" val="228657613"/>
              </p:ext>
            </p:extLst>
          </p:nvPr>
        </p:nvGraphicFramePr>
        <p:xfrm>
          <a:off x="539551" y="1981125"/>
          <a:ext cx="6077247" cy="4040163"/>
        </p:xfrm>
        <a:graphic>
          <a:graphicData uri="http://schemas.openxmlformats.org/drawingml/2006/table">
            <a:tbl>
              <a:tblPr firstRow="1" bandRow="1">
                <a:tableStyleId>{5C22544A-7EE6-4342-B048-85BDC9FD1C3A}</a:tableStyleId>
              </a:tblPr>
              <a:tblGrid>
                <a:gridCol w="6077247">
                  <a:extLst>
                    <a:ext uri="{9D8B030D-6E8A-4147-A177-3AD203B41FA5}">
                      <a16:colId xmlns:a16="http://schemas.microsoft.com/office/drawing/2014/main" val="20000"/>
                    </a:ext>
                  </a:extLst>
                </a:gridCol>
              </a:tblGrid>
              <a:tr h="354670">
                <a:tc>
                  <a:txBody>
                    <a:bodyPr/>
                    <a:lstStyle/>
                    <a:p>
                      <a:r>
                        <a:rPr lang="de-DE" dirty="0">
                          <a:latin typeface="Arial" panose="020B0604020202020204" pitchFamily="34" charset="0"/>
                          <a:cs typeface="Arial" panose="020B0604020202020204" pitchFamily="34" charset="0"/>
                        </a:rPr>
                        <a:t>Infoblätter</a:t>
                      </a:r>
                    </a:p>
                  </a:txBody>
                  <a:tcPr/>
                </a:tc>
                <a:extLst>
                  <a:ext uri="{0D108BD9-81ED-4DB2-BD59-A6C34878D82A}">
                    <a16:rowId xmlns:a16="http://schemas.microsoft.com/office/drawing/2014/main" val="10000"/>
                  </a:ext>
                </a:extLst>
              </a:tr>
              <a:tr h="382563">
                <a:tc>
                  <a:txBody>
                    <a:bodyPr/>
                    <a:lstStyle/>
                    <a:p>
                      <a:r>
                        <a:rPr lang="de-DE" dirty="0">
                          <a:latin typeface="Arial" panose="020B0604020202020204" pitchFamily="34" charset="0"/>
                          <a:cs typeface="Arial" panose="020B0604020202020204" pitchFamily="34" charset="0"/>
                        </a:rPr>
                        <a:t>Hochwasserrisiken für Unternehmen</a:t>
                      </a:r>
                    </a:p>
                  </a:txBody>
                  <a:tcPr/>
                </a:tc>
                <a:extLst>
                  <a:ext uri="{0D108BD9-81ED-4DB2-BD59-A6C34878D82A}">
                    <a16:rowId xmlns:a16="http://schemas.microsoft.com/office/drawing/2014/main" val="10001"/>
                  </a:ext>
                </a:extLst>
              </a:tr>
              <a:tr h="354670">
                <a:tc>
                  <a:txBody>
                    <a:bodyPr/>
                    <a:lstStyle/>
                    <a:p>
                      <a:r>
                        <a:rPr lang="de-DE" dirty="0">
                          <a:latin typeface="Arial" panose="020B0604020202020204" pitchFamily="34" charset="0"/>
                          <a:cs typeface="Arial" panose="020B0604020202020204" pitchFamily="34" charset="0"/>
                        </a:rPr>
                        <a:t>Was tun, wenn Hochwasser droht</a:t>
                      </a:r>
                    </a:p>
                  </a:txBody>
                  <a:tcPr/>
                </a:tc>
                <a:extLst>
                  <a:ext uri="{0D108BD9-81ED-4DB2-BD59-A6C34878D82A}">
                    <a16:rowId xmlns:a16="http://schemas.microsoft.com/office/drawing/2014/main" val="10002"/>
                  </a:ext>
                </a:extLst>
              </a:tr>
              <a:tr h="599016">
                <a:tc>
                  <a:txBody>
                    <a:bodyPr/>
                    <a:lstStyle/>
                    <a:p>
                      <a:r>
                        <a:rPr lang="de-DE" dirty="0">
                          <a:latin typeface="Arial" panose="020B0604020202020204" pitchFamily="34" charset="0"/>
                          <a:cs typeface="Arial" panose="020B0604020202020204" pitchFamily="34" charset="0"/>
                        </a:rPr>
                        <a:t>Dokumentation von Hochwasserereignissen und Setzen von Hochwassermarken</a:t>
                      </a:r>
                    </a:p>
                  </a:txBody>
                  <a:tcPr/>
                </a:tc>
                <a:extLst>
                  <a:ext uri="{0D108BD9-81ED-4DB2-BD59-A6C34878D82A}">
                    <a16:rowId xmlns:a16="http://schemas.microsoft.com/office/drawing/2014/main" val="10003"/>
                  </a:ext>
                </a:extLst>
              </a:tr>
              <a:tr h="599016">
                <a:tc>
                  <a:txBody>
                    <a:bodyPr/>
                    <a:lstStyle/>
                    <a:p>
                      <a:r>
                        <a:rPr lang="de-DE" dirty="0">
                          <a:latin typeface="Arial" panose="020B0604020202020204" pitchFamily="34" charset="0"/>
                          <a:cs typeface="Arial" panose="020B0604020202020204" pitchFamily="34" charset="0"/>
                        </a:rPr>
                        <a:t>www.hochwasserbw.de – für die Öffentlichkeit der Weg zur interaktiven Hochwassergefahren- und -risikokarte</a:t>
                      </a:r>
                    </a:p>
                  </a:txBody>
                  <a:tcPr/>
                </a:tc>
                <a:extLst>
                  <a:ext uri="{0D108BD9-81ED-4DB2-BD59-A6C34878D82A}">
                    <a16:rowId xmlns:a16="http://schemas.microsoft.com/office/drawing/2014/main" val="10004"/>
                  </a:ext>
                </a:extLst>
              </a:tr>
              <a:tr h="599016">
                <a:tc>
                  <a:txBody>
                    <a:bodyPr/>
                    <a:lstStyle/>
                    <a:p>
                      <a:r>
                        <a:rPr lang="de-DE" dirty="0">
                          <a:latin typeface="Arial" panose="020B0604020202020204" pitchFamily="34" charset="0"/>
                          <a:cs typeface="Arial" panose="020B0604020202020204" pitchFamily="34" charset="0"/>
                        </a:rPr>
                        <a:t>Was tun, wenn Hochwasser droht –Sichern Sie Ihren Betrieb</a:t>
                      </a:r>
                    </a:p>
                  </a:txBody>
                  <a:tcPr/>
                </a:tc>
                <a:extLst>
                  <a:ext uri="{0D108BD9-81ED-4DB2-BD59-A6C34878D82A}">
                    <a16:rowId xmlns:a16="http://schemas.microsoft.com/office/drawing/2014/main" val="10005"/>
                  </a:ext>
                </a:extLst>
              </a:tr>
              <a:tr h="599016">
                <a:tc>
                  <a:txBody>
                    <a:bodyPr/>
                    <a:lstStyle/>
                    <a:p>
                      <a:r>
                        <a:rPr lang="de-DE" dirty="0">
                          <a:latin typeface="Arial" panose="020B0604020202020204" pitchFamily="34" charset="0"/>
                          <a:cs typeface="Arial" panose="020B0604020202020204" pitchFamily="34" charset="0"/>
                        </a:rPr>
                        <a:t>Nachsorge im Betrieb –Richtig handeln nach dem Hochwasser</a:t>
                      </a:r>
                    </a:p>
                  </a:txBody>
                  <a:tcPr/>
                </a:tc>
                <a:extLst>
                  <a:ext uri="{0D108BD9-81ED-4DB2-BD59-A6C34878D82A}">
                    <a16:rowId xmlns:a16="http://schemas.microsoft.com/office/drawing/2014/main" val="10006"/>
                  </a:ext>
                </a:extLst>
              </a:tr>
              <a:tr h="353728">
                <a:tc>
                  <a:txBody>
                    <a:bodyPr/>
                    <a:lstStyle/>
                    <a:p>
                      <a:r>
                        <a:rPr lang="de-DE" dirty="0">
                          <a:latin typeface="Arial" panose="020B0604020202020204" pitchFamily="34" charset="0"/>
                          <a:cs typeface="Arial" panose="020B0604020202020204" pitchFamily="34" charset="0"/>
                        </a:rPr>
                        <a:t>Hochwasserrisiken für Unternehmen</a:t>
                      </a:r>
                    </a:p>
                  </a:txBody>
                  <a:tcPr/>
                </a:tc>
                <a:extLst>
                  <a:ext uri="{0D108BD9-81ED-4DB2-BD59-A6C34878D82A}">
                    <a16:rowId xmlns:a16="http://schemas.microsoft.com/office/drawing/2014/main" val="10007"/>
                  </a:ext>
                </a:extLst>
              </a:tr>
            </a:tbl>
          </a:graphicData>
        </a:graphic>
      </p:graphicFrame>
      <p:sp>
        <p:nvSpPr>
          <p:cNvPr id="8" name="Textfeld 1"/>
          <p:cNvSpPr txBox="1">
            <a:spLocks noChangeArrowheads="1"/>
          </p:cNvSpPr>
          <p:nvPr/>
        </p:nvSpPr>
        <p:spPr bwMode="auto">
          <a:xfrm>
            <a:off x="1116013" y="6484422"/>
            <a:ext cx="32400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sz="900" dirty="0">
                <a:latin typeface="Arial" pitchFamily="34" charset="0"/>
              </a:rPr>
              <a:t>Regierungspräsidium Stuttgart / VSC-Team</a:t>
            </a:r>
          </a:p>
        </p:txBody>
      </p:sp>
      <p:sp>
        <p:nvSpPr>
          <p:cNvPr id="5" name="Foliennummernplatzhalter 4">
            <a:extLst>
              <a:ext uri="{FF2B5EF4-FFF2-40B4-BE49-F238E27FC236}">
                <a16:creationId xmlns:a16="http://schemas.microsoft.com/office/drawing/2014/main" id="{A34E62FD-D204-451C-A11B-D580CC4B4611}"/>
              </a:ext>
            </a:extLst>
          </p:cNvPr>
          <p:cNvSpPr>
            <a:spLocks noGrp="1"/>
          </p:cNvSpPr>
          <p:nvPr>
            <p:ph type="sldNum" sz="quarter" idx="11"/>
          </p:nvPr>
        </p:nvSpPr>
        <p:spPr/>
        <p:txBody>
          <a:bodyPr/>
          <a:lstStyle/>
          <a:p>
            <a:fld id="{3246854A-F06E-4786-B7B9-1D37875D3E50}" type="slidenum">
              <a:rPr lang="de-DE" altLang="de-DE" smtClean="0"/>
              <a:pPr/>
              <a:t>87</a:t>
            </a:fld>
            <a:endParaRPr lang="de-DE" altLang="de-DE" dirty="0"/>
          </a:p>
        </p:txBody>
      </p:sp>
    </p:spTree>
    <p:extLst>
      <p:ext uri="{BB962C8B-B14F-4D97-AF65-F5344CB8AC3E}">
        <p14:creationId xmlns:p14="http://schemas.microsoft.com/office/powerpoint/2010/main" val="4733681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el 1"/>
          <p:cNvSpPr>
            <a:spLocks noGrp="1"/>
          </p:cNvSpPr>
          <p:nvPr>
            <p:ph type="title"/>
          </p:nvPr>
        </p:nvSpPr>
        <p:spPr/>
        <p:txBody>
          <a:bodyPr/>
          <a:lstStyle/>
          <a:p>
            <a:pPr eaLnBrk="1" hangingPunct="1"/>
            <a:r>
              <a:rPr lang="de-DE" altLang="de-DE" dirty="0">
                <a:latin typeface="Times" charset="0"/>
              </a:rPr>
              <a:t>Weitere Informationen finden Sie unter:</a:t>
            </a:r>
          </a:p>
        </p:txBody>
      </p:sp>
      <p:sp>
        <p:nvSpPr>
          <p:cNvPr id="171011" name="Inhaltsplatzhalter 2"/>
          <p:cNvSpPr>
            <a:spLocks noGrp="1"/>
          </p:cNvSpPr>
          <p:nvPr>
            <p:ph sz="half" idx="1"/>
          </p:nvPr>
        </p:nvSpPr>
        <p:spPr/>
        <p:txBody>
          <a:bodyPr/>
          <a:lstStyle/>
          <a:p>
            <a:pPr marL="0" indent="0">
              <a:spcBef>
                <a:spcPts val="0"/>
              </a:spcBef>
              <a:buFont typeface="Arial" pitchFamily="34" charset="0"/>
              <a:buNone/>
            </a:pPr>
            <a:r>
              <a:rPr lang="de-DE" altLang="de-DE" sz="1600" b="1" dirty="0"/>
              <a:t>Eigenvorsorge:</a:t>
            </a:r>
          </a:p>
          <a:p>
            <a:pPr marL="0" indent="0">
              <a:spcBef>
                <a:spcPts val="0"/>
              </a:spcBef>
              <a:buFont typeface="Arial" pitchFamily="34" charset="0"/>
              <a:buNone/>
            </a:pPr>
            <a:r>
              <a:rPr lang="de-DE" altLang="de-DE" sz="1600" b="1" dirty="0">
                <a:solidFill>
                  <a:schemeClr val="accent1"/>
                </a:solidFill>
              </a:rPr>
              <a:t>www.hochwasserbw.de </a:t>
            </a:r>
          </a:p>
          <a:p>
            <a:pPr marL="0" indent="0">
              <a:spcBef>
                <a:spcPts val="0"/>
              </a:spcBef>
              <a:buFont typeface="Arial" pitchFamily="34" charset="0"/>
              <a:buNone/>
            </a:pPr>
            <a:r>
              <a:rPr lang="de-DE" altLang="de-DE" sz="1600" dirty="0">
                <a:sym typeface="Wingdings" pitchFamily="2" charset="2"/>
              </a:rPr>
              <a:t> </a:t>
            </a:r>
            <a:r>
              <a:rPr lang="de-DE" altLang="de-DE" sz="1600" b="1" dirty="0">
                <a:solidFill>
                  <a:schemeClr val="accent1"/>
                </a:solidFill>
              </a:rPr>
              <a:t>Aktiv werden</a:t>
            </a:r>
            <a:r>
              <a:rPr lang="de-DE" altLang="de-DE" sz="1600" dirty="0"/>
              <a:t> </a:t>
            </a:r>
            <a:r>
              <a:rPr lang="de-DE" altLang="de-DE" sz="1600" dirty="0">
                <a:sym typeface="Wingdings" pitchFamily="2" charset="2"/>
              </a:rPr>
              <a:t></a:t>
            </a:r>
            <a:r>
              <a:rPr lang="de-DE" altLang="de-DE" sz="1600" dirty="0"/>
              <a:t> </a:t>
            </a:r>
            <a:r>
              <a:rPr lang="de-DE" altLang="de-DE" sz="1600" b="1" dirty="0">
                <a:solidFill>
                  <a:schemeClr val="accent1"/>
                </a:solidFill>
              </a:rPr>
              <a:t>Unternehmen</a:t>
            </a:r>
          </a:p>
          <a:p>
            <a:pPr marL="0" indent="0">
              <a:spcBef>
                <a:spcPts val="0"/>
              </a:spcBef>
              <a:buFontTx/>
              <a:buChar char="-"/>
            </a:pPr>
            <a:endParaRPr lang="de-DE" altLang="de-DE" sz="1600" b="1" dirty="0"/>
          </a:p>
          <a:p>
            <a:pPr marL="0" indent="0">
              <a:spcBef>
                <a:spcPts val="0"/>
              </a:spcBef>
              <a:buFont typeface="Arial" pitchFamily="34" charset="0"/>
              <a:buNone/>
            </a:pPr>
            <a:r>
              <a:rPr lang="de-DE" altLang="de-DE" sz="1600" b="1" dirty="0">
                <a:solidFill>
                  <a:schemeClr val="accent1"/>
                </a:solidFill>
              </a:rPr>
              <a:t>www.wbw-fortbildung.de </a:t>
            </a:r>
          </a:p>
          <a:p>
            <a:pPr marL="0" indent="0">
              <a:spcBef>
                <a:spcPts val="0"/>
              </a:spcBef>
              <a:buFont typeface="Arial" pitchFamily="34" charset="0"/>
              <a:buNone/>
            </a:pPr>
            <a:endParaRPr lang="de-DE" altLang="de-DE" sz="1600" dirty="0"/>
          </a:p>
          <a:p>
            <a:pPr marL="0" indent="0">
              <a:spcBef>
                <a:spcPts val="0"/>
              </a:spcBef>
              <a:buFont typeface="Arial" pitchFamily="34" charset="0"/>
              <a:buNone/>
            </a:pPr>
            <a:r>
              <a:rPr lang="de-DE" altLang="de-DE" sz="1600" b="1" dirty="0"/>
              <a:t>Aktuelle Pegelstände/ Pegelkarten:</a:t>
            </a:r>
          </a:p>
          <a:p>
            <a:pPr marL="0" indent="0">
              <a:spcBef>
                <a:spcPts val="0"/>
              </a:spcBef>
              <a:buFont typeface="Arial" pitchFamily="34" charset="0"/>
              <a:buNone/>
            </a:pPr>
            <a:r>
              <a:rPr lang="de-DE" altLang="de-DE" sz="1600" b="1" dirty="0">
                <a:solidFill>
                  <a:schemeClr val="accent1"/>
                </a:solidFill>
              </a:rPr>
              <a:t>www.hvz.baden-wuerttemberg.de</a:t>
            </a:r>
            <a:r>
              <a:rPr lang="de-DE" altLang="de-DE" sz="1600" dirty="0"/>
              <a:t/>
            </a:r>
            <a:br>
              <a:rPr lang="de-DE" altLang="de-DE" sz="1600" dirty="0"/>
            </a:br>
            <a:endParaRPr lang="de-DE" altLang="de-DE" sz="1600" dirty="0"/>
          </a:p>
          <a:p>
            <a:pPr marL="0" indent="0">
              <a:spcBef>
                <a:spcPts val="0"/>
              </a:spcBef>
              <a:buNone/>
            </a:pPr>
            <a:r>
              <a:rPr lang="de-DE" altLang="de-DE" sz="1600" b="1" dirty="0"/>
              <a:t>Umweltfirmen-Datenbank der Industrie- und Handelskammern</a:t>
            </a:r>
          </a:p>
          <a:p>
            <a:pPr marL="0" indent="0">
              <a:spcBef>
                <a:spcPts val="0"/>
              </a:spcBef>
              <a:buFont typeface="Arial" pitchFamily="34" charset="0"/>
              <a:buNone/>
            </a:pPr>
            <a:r>
              <a:rPr lang="de-DE" altLang="de-DE" sz="1600" b="1" dirty="0">
                <a:solidFill>
                  <a:schemeClr val="accent1"/>
                </a:solidFill>
              </a:rPr>
              <a:t>www.umfis.de </a:t>
            </a:r>
            <a:r>
              <a:rPr lang="de-DE" altLang="de-DE" sz="1600" dirty="0"/>
              <a:t/>
            </a:r>
            <a:br>
              <a:rPr lang="de-DE" altLang="de-DE" sz="1600" dirty="0"/>
            </a:br>
            <a:endParaRPr lang="de-DE" altLang="de-DE" sz="1600" dirty="0"/>
          </a:p>
          <a:p>
            <a:pPr marL="0" indent="0">
              <a:spcBef>
                <a:spcPts val="0"/>
              </a:spcBef>
              <a:buNone/>
            </a:pPr>
            <a:r>
              <a:rPr lang="de-DE" altLang="de-DE" sz="1600" b="1" dirty="0"/>
              <a:t>Merk- / Arbeitsblätter</a:t>
            </a:r>
          </a:p>
          <a:p>
            <a:pPr marL="0" indent="0">
              <a:spcBef>
                <a:spcPts val="0"/>
              </a:spcBef>
              <a:buFont typeface="Arial" pitchFamily="34" charset="0"/>
              <a:buNone/>
            </a:pPr>
            <a:r>
              <a:rPr lang="de-DE" altLang="de-DE" sz="1600" b="1" dirty="0">
                <a:solidFill>
                  <a:schemeClr val="accent1"/>
                </a:solidFill>
              </a:rPr>
              <a:t>http://de.dwa.de/hochwasserkompendium.html </a:t>
            </a:r>
          </a:p>
          <a:p>
            <a:pPr marL="0" indent="0">
              <a:spcBef>
                <a:spcPts val="0"/>
              </a:spcBef>
              <a:buFont typeface="Arial" pitchFamily="34" charset="0"/>
              <a:buNone/>
            </a:pPr>
            <a:endParaRPr lang="de-DE" altLang="de-DE" sz="1600" dirty="0"/>
          </a:p>
          <a:p>
            <a:pPr marL="0" indent="0" eaLnBrk="1" hangingPunct="1">
              <a:buFont typeface="Arial" pitchFamily="34" charset="0"/>
              <a:buNone/>
            </a:pPr>
            <a:endParaRPr lang="de-DE" altLang="de-DE" dirty="0">
              <a:latin typeface="Arial" pitchFamily="34" charset="0"/>
            </a:endParaRPr>
          </a:p>
        </p:txBody>
      </p:sp>
      <p:sp>
        <p:nvSpPr>
          <p:cNvPr id="171012" name="Inhaltsplatzhalter 3"/>
          <p:cNvSpPr>
            <a:spLocks noGrp="1"/>
          </p:cNvSpPr>
          <p:nvPr>
            <p:ph sz="half" idx="2"/>
          </p:nvPr>
        </p:nvSpPr>
        <p:spPr/>
        <p:txBody>
          <a:bodyPr/>
          <a:lstStyle/>
          <a:p>
            <a:pPr marL="0" indent="0">
              <a:spcBef>
                <a:spcPts val="0"/>
              </a:spcBef>
              <a:buNone/>
            </a:pPr>
            <a:r>
              <a:rPr lang="de-DE" altLang="de-DE" sz="1600" b="1" dirty="0"/>
              <a:t>Leitfaden „Hochwasserschutz im Betrieb“</a:t>
            </a:r>
          </a:p>
          <a:p>
            <a:pPr marL="0" indent="0">
              <a:spcBef>
                <a:spcPts val="0"/>
              </a:spcBef>
              <a:buFont typeface="Arial" pitchFamily="34" charset="0"/>
              <a:buNone/>
            </a:pPr>
            <a:r>
              <a:rPr lang="de-DE" altLang="de-DE" sz="1600" b="1" dirty="0">
                <a:solidFill>
                  <a:schemeClr val="accent1"/>
                </a:solidFill>
              </a:rPr>
              <a:t>www.dihk.de </a:t>
            </a:r>
            <a:r>
              <a:rPr lang="de-DE" altLang="de-DE" sz="1600" dirty="0"/>
              <a:t/>
            </a:r>
            <a:br>
              <a:rPr lang="de-DE" altLang="de-DE" sz="1600" dirty="0"/>
            </a:br>
            <a:endParaRPr lang="de-DE" altLang="de-DE" sz="1600" dirty="0"/>
          </a:p>
          <a:p>
            <a:pPr marL="0" indent="0">
              <a:spcBef>
                <a:spcPts val="0"/>
              </a:spcBef>
              <a:buFont typeface="Arial" pitchFamily="34" charset="0"/>
              <a:buNone/>
            </a:pPr>
            <a:r>
              <a:rPr lang="de-DE" altLang="de-DE" sz="1600" b="1" dirty="0"/>
              <a:t>Weitere Hilfestellungen können auch über die regionalen IHKen  herangezogen werden, z.B.  Karlsruhe (IHK-Merkblatt: Hochwasserschutz in der Wirtschaft) oder Hochrhein-Bodensee (IHK-Merkblatt: Hochwasserrisikomanagement)</a:t>
            </a:r>
            <a:endParaRPr lang="de-DE" altLang="de-DE" sz="1600" dirty="0"/>
          </a:p>
          <a:p>
            <a:pPr marL="0" indent="0">
              <a:spcBef>
                <a:spcPts val="0"/>
              </a:spcBef>
              <a:buFont typeface="Arial" pitchFamily="34" charset="0"/>
              <a:buNone/>
            </a:pPr>
            <a:endParaRPr lang="de-DE" altLang="de-DE" sz="1600" dirty="0"/>
          </a:p>
          <a:p>
            <a:pPr marL="0" indent="0">
              <a:spcBef>
                <a:spcPts val="0"/>
              </a:spcBef>
              <a:buFont typeface="Arial" pitchFamily="34" charset="0"/>
              <a:buNone/>
            </a:pPr>
            <a:r>
              <a:rPr lang="de-DE" altLang="de-DE" sz="1600" b="1" dirty="0"/>
              <a:t>VDI Richtlinie:</a:t>
            </a:r>
          </a:p>
          <a:p>
            <a:pPr marL="0" indent="0">
              <a:spcBef>
                <a:spcPts val="0"/>
              </a:spcBef>
              <a:buFont typeface="Arial" pitchFamily="34" charset="0"/>
              <a:buNone/>
            </a:pPr>
            <a:r>
              <a:rPr lang="de-DE" altLang="de-DE" sz="1600" b="1" dirty="0">
                <a:solidFill>
                  <a:schemeClr val="accent1"/>
                </a:solidFill>
              </a:rPr>
              <a:t>www.vdi.de/richtlinie/vdi_6004_blatt_</a:t>
            </a:r>
            <a:br>
              <a:rPr lang="de-DE" altLang="de-DE" sz="1600" b="1" dirty="0">
                <a:solidFill>
                  <a:schemeClr val="accent1"/>
                </a:solidFill>
              </a:rPr>
            </a:br>
            <a:r>
              <a:rPr lang="de-DE" altLang="de-DE" sz="1600" b="1" dirty="0">
                <a:solidFill>
                  <a:schemeClr val="accent1"/>
                </a:solidFill>
              </a:rPr>
              <a:t>1-schutz_der_technischen_</a:t>
            </a:r>
            <a:br>
              <a:rPr lang="de-DE" altLang="de-DE" sz="1600" b="1" dirty="0">
                <a:solidFill>
                  <a:schemeClr val="accent1"/>
                </a:solidFill>
              </a:rPr>
            </a:br>
            <a:r>
              <a:rPr lang="de-DE" altLang="de-DE" sz="1600" b="1" dirty="0">
                <a:solidFill>
                  <a:schemeClr val="accent1"/>
                </a:solidFill>
              </a:rPr>
              <a:t>gebaeudeausruestung_hochwasser_</a:t>
            </a:r>
            <a:br>
              <a:rPr lang="de-DE" altLang="de-DE" sz="1600" b="1" dirty="0">
                <a:solidFill>
                  <a:schemeClr val="accent1"/>
                </a:solidFill>
              </a:rPr>
            </a:br>
            <a:r>
              <a:rPr lang="de-DE" altLang="de-DE" sz="1600" b="1" dirty="0">
                <a:solidFill>
                  <a:schemeClr val="accent1"/>
                </a:solidFill>
              </a:rPr>
              <a:t>gebaeude_anlagen_einrichtungen/ </a:t>
            </a:r>
          </a:p>
        </p:txBody>
      </p:sp>
      <p:sp>
        <p:nvSpPr>
          <p:cNvPr id="8" name="Rechteck 7"/>
          <p:cNvSpPr/>
          <p:nvPr/>
        </p:nvSpPr>
        <p:spPr>
          <a:xfrm>
            <a:off x="971600" y="1772816"/>
            <a:ext cx="7920880" cy="4320480"/>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9" name="Textfeld 1"/>
          <p:cNvSpPr txBox="1">
            <a:spLocks noChangeArrowheads="1"/>
          </p:cNvSpPr>
          <p:nvPr/>
        </p:nvSpPr>
        <p:spPr bwMode="auto">
          <a:xfrm>
            <a:off x="1116013" y="6484422"/>
            <a:ext cx="32400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sz="900" dirty="0">
                <a:latin typeface="Arial" pitchFamily="34" charset="0"/>
              </a:rPr>
              <a:t>Regierungspräsidium Stuttgart / VSC-Team</a:t>
            </a:r>
          </a:p>
        </p:txBody>
      </p:sp>
      <p:sp>
        <p:nvSpPr>
          <p:cNvPr id="2" name="Foliennummernplatzhalter 1">
            <a:extLst>
              <a:ext uri="{FF2B5EF4-FFF2-40B4-BE49-F238E27FC236}">
                <a16:creationId xmlns:a16="http://schemas.microsoft.com/office/drawing/2014/main" id="{2EB6E658-36DA-485F-A6F4-C07F52766ED2}"/>
              </a:ext>
            </a:extLst>
          </p:cNvPr>
          <p:cNvSpPr>
            <a:spLocks noGrp="1"/>
          </p:cNvSpPr>
          <p:nvPr>
            <p:ph type="sldNum" sz="quarter" idx="11"/>
          </p:nvPr>
        </p:nvSpPr>
        <p:spPr/>
        <p:txBody>
          <a:bodyPr/>
          <a:lstStyle/>
          <a:p>
            <a:pPr>
              <a:defRPr/>
            </a:pPr>
            <a:fld id="{D5CEC644-CC92-4104-8BC0-D98A567896A8}" type="slidenum">
              <a:rPr lang="de-DE" smtClean="0"/>
              <a:pPr>
                <a:defRPr/>
              </a:pPr>
              <a:t>88</a:t>
            </a:fld>
            <a:endParaRPr lang="de-DE" dirty="0"/>
          </a:p>
        </p:txBody>
      </p:sp>
    </p:spTree>
    <p:extLst>
      <p:ext uri="{BB962C8B-B14F-4D97-AF65-F5344CB8AC3E}">
        <p14:creationId xmlns:p14="http://schemas.microsoft.com/office/powerpoint/2010/main" val="6620035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„Hand aufs Herz“</a:t>
            </a:r>
          </a:p>
        </p:txBody>
      </p:sp>
      <p:sp>
        <p:nvSpPr>
          <p:cNvPr id="3" name="Inhaltsplatzhalter 2"/>
          <p:cNvSpPr>
            <a:spLocks noGrp="1"/>
          </p:cNvSpPr>
          <p:nvPr>
            <p:ph type="body" sz="quarter" idx="13"/>
          </p:nvPr>
        </p:nvSpPr>
        <p:spPr/>
        <p:txBody>
          <a:bodyPr/>
          <a:lstStyle/>
          <a:p>
            <a:r>
              <a:rPr lang="de-DE" dirty="0">
                <a:latin typeface="Times" panose="02020603050405020304" pitchFamily="18" charset="0"/>
                <a:cs typeface="Times" panose="02020603050405020304" pitchFamily="18" charset="0"/>
              </a:rPr>
              <a:t>Nach allem Gesagten und Gehörten  heute – Welches Ziel haben Sie für Ihr Unternehmen? </a:t>
            </a:r>
          </a:p>
          <a:p>
            <a:pPr marL="0" indent="0">
              <a:buNone/>
            </a:pPr>
            <a:endParaRPr lang="de-DE" dirty="0">
              <a:latin typeface="Times" panose="02020603050405020304" pitchFamily="18" charset="0"/>
              <a:cs typeface="Times" panose="02020603050405020304" pitchFamily="18" charset="0"/>
            </a:endParaRPr>
          </a:p>
          <a:p>
            <a:r>
              <a:rPr lang="de-DE" dirty="0">
                <a:latin typeface="Times" panose="02020603050405020304" pitchFamily="18" charset="0"/>
                <a:cs typeface="Times" panose="02020603050405020304" pitchFamily="18" charset="0"/>
              </a:rPr>
              <a:t>Was werden Sie als nächstes tun?</a:t>
            </a:r>
          </a:p>
          <a:p>
            <a:endParaRPr lang="de-DE" sz="2400" dirty="0">
              <a:latin typeface="Times New Roman" panose="02020603050405020304" pitchFamily="18" charset="0"/>
              <a:cs typeface="Times New Roman" panose="02020603050405020304" pitchFamily="18" charset="0"/>
            </a:endParaRPr>
          </a:p>
        </p:txBody>
      </p:sp>
      <p:sp>
        <p:nvSpPr>
          <p:cNvPr id="4" name="Inhaltsplatzhalter 3"/>
          <p:cNvSpPr>
            <a:spLocks noGrp="1"/>
          </p:cNvSpPr>
          <p:nvPr>
            <p:ph type="body" sz="quarter" idx="14"/>
          </p:nvPr>
        </p:nvSpPr>
        <p:spPr/>
        <p:txBody>
          <a:bodyPr/>
          <a:lstStyle/>
          <a:p>
            <a:r>
              <a:rPr lang="de-DE" dirty="0">
                <a:latin typeface="Times" panose="02020603050405020304" pitchFamily="18" charset="0"/>
                <a:cs typeface="Times" panose="02020603050405020304" pitchFamily="18" charset="0"/>
              </a:rPr>
              <a:t>Welche Unterstützungsangebote würden Sie gerne selbst nutzen oder Ihren Kolleg/innen und Mitarbeiter/innen empfehlen?</a:t>
            </a:r>
            <a:br>
              <a:rPr lang="de-DE" dirty="0">
                <a:latin typeface="Times" panose="02020603050405020304" pitchFamily="18" charset="0"/>
                <a:cs typeface="Times" panose="02020603050405020304" pitchFamily="18" charset="0"/>
              </a:rPr>
            </a:br>
            <a:endParaRPr lang="de-DE" dirty="0">
              <a:latin typeface="Times" panose="02020603050405020304" pitchFamily="18" charset="0"/>
              <a:cs typeface="Times" panose="02020603050405020304" pitchFamily="18" charset="0"/>
            </a:endParaRPr>
          </a:p>
          <a:p>
            <a:r>
              <a:rPr lang="de-DE" dirty="0">
                <a:latin typeface="Times" panose="02020603050405020304" pitchFamily="18" charset="0"/>
                <a:cs typeface="Times" panose="02020603050405020304" pitchFamily="18" charset="0"/>
              </a:rPr>
              <a:t>Welche weitere Ideen bzw. Unterstützungsbedarf rund um das HWRM gibt es?</a:t>
            </a:r>
          </a:p>
          <a:p>
            <a:endParaRPr lang="de-DE" sz="1400" dirty="0"/>
          </a:p>
        </p:txBody>
      </p:sp>
      <p:sp>
        <p:nvSpPr>
          <p:cNvPr id="7" name="Textfeld 1"/>
          <p:cNvSpPr txBox="1">
            <a:spLocks noChangeArrowheads="1"/>
          </p:cNvSpPr>
          <p:nvPr/>
        </p:nvSpPr>
        <p:spPr bwMode="auto">
          <a:xfrm>
            <a:off x="1116013" y="6484422"/>
            <a:ext cx="32400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sz="900" dirty="0">
                <a:latin typeface="Arial" pitchFamily="34" charset="0"/>
              </a:rPr>
              <a:t>Regierungspräsidium Stuttgart / VSC-Team</a:t>
            </a:r>
          </a:p>
        </p:txBody>
      </p:sp>
      <p:sp>
        <p:nvSpPr>
          <p:cNvPr id="10" name="Foliennummernplatzhalter 9">
            <a:extLst>
              <a:ext uri="{FF2B5EF4-FFF2-40B4-BE49-F238E27FC236}">
                <a16:creationId xmlns:a16="http://schemas.microsoft.com/office/drawing/2014/main" id="{CE0799DF-4269-497A-9662-77D619638F9B}"/>
              </a:ext>
            </a:extLst>
          </p:cNvPr>
          <p:cNvSpPr>
            <a:spLocks noGrp="1"/>
          </p:cNvSpPr>
          <p:nvPr>
            <p:ph type="sldNum" sz="quarter" idx="11"/>
          </p:nvPr>
        </p:nvSpPr>
        <p:spPr/>
        <p:txBody>
          <a:bodyPr/>
          <a:lstStyle/>
          <a:p>
            <a:fld id="{A753166E-F291-4735-B3A2-B7211A090599}" type="slidenum">
              <a:rPr lang="de-DE" altLang="de-DE" smtClean="0"/>
              <a:pPr/>
              <a:t>89</a:t>
            </a:fld>
            <a:endParaRPr lang="de-DE" altLang="de-DE" dirty="0"/>
          </a:p>
        </p:txBody>
      </p:sp>
    </p:spTree>
    <p:extLst>
      <p:ext uri="{BB962C8B-B14F-4D97-AF65-F5344CB8AC3E}">
        <p14:creationId xmlns:p14="http://schemas.microsoft.com/office/powerpoint/2010/main" val="298211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el 6"/>
          <p:cNvSpPr>
            <a:spLocks noGrp="1"/>
          </p:cNvSpPr>
          <p:nvPr>
            <p:ph type="title"/>
          </p:nvPr>
        </p:nvSpPr>
        <p:spPr/>
        <p:txBody>
          <a:bodyPr/>
          <a:lstStyle/>
          <a:p>
            <a:pPr eaLnBrk="1" hangingPunct="1"/>
            <a:r>
              <a:rPr lang="de-DE" altLang="de-DE" dirty="0">
                <a:latin typeface="Times" charset="0"/>
              </a:rPr>
              <a:t>Damit dies in Ihrem Unternehmen nicht unvorbereitet passiert …</a:t>
            </a:r>
          </a:p>
        </p:txBody>
      </p:sp>
      <p:sp>
        <p:nvSpPr>
          <p:cNvPr id="118787" name="Datumsplatzhalter 3"/>
          <p:cNvSpPr>
            <a:spLocks noGrp="1"/>
          </p:cNvSpPr>
          <p:nvPr>
            <p:ph type="dt" sz="half" idx="4294967295"/>
          </p:nvPr>
        </p:nvSpPr>
        <p:spPr bwMode="auto">
          <a:xfrm>
            <a:off x="8280400" y="6518275"/>
            <a:ext cx="863600" cy="2952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Font typeface="Arial" pitchFamily="34" charset="0"/>
              <a:buChar char="•"/>
              <a:defRPr sz="2000">
                <a:solidFill>
                  <a:schemeClr val="tx1"/>
                </a:solidFill>
                <a:latin typeface="Times" charset="0"/>
                <a:ea typeface="MS PGothic" pitchFamily="34" charset="-128"/>
              </a:defRPr>
            </a:lvl1pPr>
            <a:lvl2pPr marL="742950" indent="-285750" eaLnBrk="0" hangingPunct="0">
              <a:buFont typeface="Arial" pitchFamily="34" charset="0"/>
              <a:buChar char="–"/>
              <a:defRPr sz="2000">
                <a:solidFill>
                  <a:schemeClr val="tx1"/>
                </a:solidFill>
                <a:latin typeface="Times" charset="0"/>
                <a:ea typeface="MS PGothic" pitchFamily="34" charset="-128"/>
              </a:defRPr>
            </a:lvl2pPr>
            <a:lvl3pPr marL="1143000" indent="-228600" eaLnBrk="0" hangingPunct="0">
              <a:buFont typeface="Arial" pitchFamily="34" charset="0"/>
              <a:buChar char="•"/>
              <a:defRPr sz="2000">
                <a:solidFill>
                  <a:schemeClr val="tx1"/>
                </a:solidFill>
                <a:latin typeface="Times" charset="0"/>
                <a:ea typeface="MS PGothic" pitchFamily="34" charset="-128"/>
              </a:defRPr>
            </a:lvl3pPr>
            <a:lvl4pPr marL="1600200" indent="-228600" eaLnBrk="0" hangingPunct="0">
              <a:buFont typeface="Arial" pitchFamily="34" charset="0"/>
              <a:buChar char="–"/>
              <a:defRPr sz="2000">
                <a:solidFill>
                  <a:schemeClr val="tx1"/>
                </a:solidFill>
                <a:latin typeface="Times" charset="0"/>
                <a:ea typeface="MS PGothic" pitchFamily="34" charset="-128"/>
              </a:defRPr>
            </a:lvl4pPr>
            <a:lvl5pPr marL="2057400" indent="-228600" eaLnBrk="0" hangingPunct="0">
              <a:buFont typeface="Arial" pitchFamily="34" charset="0"/>
              <a:buChar char="»"/>
              <a:defRPr sz="2000">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buFont typeface="Arial" pitchFamily="34" charset="0"/>
              <a:buChar char="»"/>
              <a:defRPr sz="2000">
                <a:solidFill>
                  <a:schemeClr val="tx1"/>
                </a:solidFill>
                <a:latin typeface="Times" charset="0"/>
                <a:ea typeface="MS PGothic" pitchFamily="34" charset="-128"/>
              </a:defRPr>
            </a:lvl9pPr>
          </a:lstStyle>
          <a:p>
            <a:pPr eaLnBrk="1" hangingPunct="1">
              <a:buFontTx/>
              <a:buNone/>
            </a:pPr>
            <a:fld id="{FD55A779-EA70-461A-A21E-51F5D115C637}" type="datetime1">
              <a:rPr lang="de-DE" altLang="de-DE" sz="1000" smtClean="0">
                <a:latin typeface="Arial" pitchFamily="34" charset="0"/>
              </a:rPr>
              <a:t>22.09.2023</a:t>
            </a:fld>
            <a:endParaRPr lang="de-DE" altLang="de-DE" sz="1000" dirty="0">
              <a:latin typeface="Arial" pitchFamily="34" charset="0"/>
            </a:endParaRPr>
          </a:p>
        </p:txBody>
      </p:sp>
      <p:sp>
        <p:nvSpPr>
          <p:cNvPr id="13" name="Text Box 13"/>
          <p:cNvSpPr txBox="1">
            <a:spLocks noChangeArrowheads="1"/>
          </p:cNvSpPr>
          <p:nvPr/>
        </p:nvSpPr>
        <p:spPr bwMode="auto">
          <a:xfrm>
            <a:off x="539552" y="5885914"/>
            <a:ext cx="2200275"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spAutoFit/>
          </a:bodyPr>
          <a:lstStyle>
            <a:lvl1pPr>
              <a:defRPr b="1">
                <a:solidFill>
                  <a:schemeClr val="tx1"/>
                </a:solidFill>
                <a:latin typeface="Arial" charset="0"/>
                <a:ea typeface="MS PGothic" charset="0"/>
                <a:cs typeface="MS PGothic" charset="0"/>
              </a:defRPr>
            </a:lvl1pPr>
            <a:lvl2pPr marL="742950" indent="-285750">
              <a:defRPr b="1">
                <a:solidFill>
                  <a:schemeClr val="tx1"/>
                </a:solidFill>
                <a:latin typeface="Arial" charset="0"/>
                <a:ea typeface="MS PGothic" charset="0"/>
                <a:cs typeface="MS PGothic" charset="0"/>
              </a:defRPr>
            </a:lvl2pPr>
            <a:lvl3pPr marL="1143000" indent="-228600">
              <a:defRPr b="1">
                <a:solidFill>
                  <a:schemeClr val="tx1"/>
                </a:solidFill>
                <a:latin typeface="Arial" charset="0"/>
                <a:ea typeface="MS PGothic" charset="0"/>
                <a:cs typeface="MS PGothic" charset="0"/>
              </a:defRPr>
            </a:lvl3pPr>
            <a:lvl4pPr marL="1600200" indent="-228600">
              <a:defRPr b="1">
                <a:solidFill>
                  <a:schemeClr val="tx1"/>
                </a:solidFill>
                <a:latin typeface="Arial" charset="0"/>
                <a:ea typeface="MS PGothic" charset="0"/>
                <a:cs typeface="MS PGothic" charset="0"/>
              </a:defRPr>
            </a:lvl4pPr>
            <a:lvl5pPr marL="2057400" indent="-228600">
              <a:defRPr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b="1">
                <a:solidFill>
                  <a:schemeClr val="tx1"/>
                </a:solidFill>
                <a:latin typeface="Arial" charset="0"/>
                <a:ea typeface="MS PGothic" charset="0"/>
                <a:cs typeface="MS PGothic" charset="0"/>
              </a:defRPr>
            </a:lvl9pPr>
          </a:lstStyle>
          <a:p>
            <a:pPr>
              <a:spcBef>
                <a:spcPct val="50000"/>
              </a:spcBef>
              <a:defRPr/>
            </a:pPr>
            <a:r>
              <a:rPr lang="de-DE" sz="600" b="0" dirty="0">
                <a:latin typeface="Arial"/>
                <a:cs typeface="Arial"/>
              </a:rPr>
              <a:t>Foto: LUBW, Backnang Murr Hochwasser Januar 2011</a:t>
            </a:r>
          </a:p>
        </p:txBody>
      </p:sp>
      <p:pic>
        <p:nvPicPr>
          <p:cNvPr id="118790" name="Bild 1" descr="Backnang Murrhochwasser.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9552" y="1955800"/>
            <a:ext cx="8604448"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a:extLst>
              <a:ext uri="{FF2B5EF4-FFF2-40B4-BE49-F238E27FC236}">
                <a16:creationId xmlns:a16="http://schemas.microsoft.com/office/drawing/2014/main" id="{A2E0BF89-1F8F-47FE-A912-07B12951884F}"/>
              </a:ext>
            </a:extLst>
          </p:cNvPr>
          <p:cNvSpPr>
            <a:spLocks noGrp="1"/>
          </p:cNvSpPr>
          <p:nvPr>
            <p:ph type="ftr" sz="quarter" idx="12"/>
          </p:nvPr>
        </p:nvSpPr>
        <p:spPr/>
        <p:txBody>
          <a:bodyPr/>
          <a:lstStyle/>
          <a:p>
            <a:r>
              <a:rPr lang="de-DE" dirty="0"/>
              <a:t>Regierungspräsidium Stuttgart / VSC-Team</a:t>
            </a:r>
          </a:p>
        </p:txBody>
      </p:sp>
      <p:sp>
        <p:nvSpPr>
          <p:cNvPr id="5" name="Foliennummernplatzhalter 4">
            <a:extLst>
              <a:ext uri="{FF2B5EF4-FFF2-40B4-BE49-F238E27FC236}">
                <a16:creationId xmlns:a16="http://schemas.microsoft.com/office/drawing/2014/main" id="{81172D52-DFBB-41AA-B253-50DD0AD74007}"/>
              </a:ext>
            </a:extLst>
          </p:cNvPr>
          <p:cNvSpPr>
            <a:spLocks noGrp="1"/>
          </p:cNvSpPr>
          <p:nvPr>
            <p:ph type="sldNum" sz="quarter" idx="11"/>
          </p:nvPr>
        </p:nvSpPr>
        <p:spPr/>
        <p:txBody>
          <a:bodyPr/>
          <a:lstStyle/>
          <a:p>
            <a:fld id="{0023533A-8D20-465F-B313-B9D387D39F53}" type="slidenum">
              <a:rPr lang="de-DE" altLang="de-DE" smtClean="0"/>
              <a:pPr/>
              <a:t>9</a:t>
            </a:fld>
            <a:endParaRPr lang="de-DE" altLang="de-DE" dirty="0"/>
          </a:p>
        </p:txBody>
      </p:sp>
    </p:spTree>
    <p:extLst>
      <p:ext uri="{BB962C8B-B14F-4D97-AF65-F5344CB8AC3E}">
        <p14:creationId xmlns:p14="http://schemas.microsoft.com/office/powerpoint/2010/main" val="22323958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201910_HWRM_PPT_Vorlage_Quer_UM_V08">
  <a:themeElements>
    <a:clrScheme name="HWRM neu">
      <a:dk1>
        <a:sysClr val="windowText" lastClr="000000"/>
      </a:dk1>
      <a:lt1>
        <a:sysClr val="window" lastClr="FFFFFF"/>
      </a:lt1>
      <a:dk2>
        <a:srgbClr val="1F497D"/>
      </a:dk2>
      <a:lt2>
        <a:srgbClr val="D9D9DA"/>
      </a:lt2>
      <a:accent1>
        <a:srgbClr val="007DC0"/>
      </a:accent1>
      <a:accent2>
        <a:srgbClr val="409ED0"/>
      </a:accent2>
      <a:accent3>
        <a:srgbClr val="7FBEDF"/>
      </a:accent3>
      <a:accent4>
        <a:srgbClr val="B12125"/>
      </a:accent4>
      <a:accent5>
        <a:srgbClr val="E1B126"/>
      </a:accent5>
      <a:accent6>
        <a:srgbClr val="FFFBD5"/>
      </a:accent6>
      <a:hlink>
        <a:srgbClr val="0000FF"/>
      </a:hlink>
      <a:folHlink>
        <a:srgbClr val="800080"/>
      </a:folHlink>
    </a:clrScheme>
    <a:fontScheme name="HWRM">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1"/>
          </a:solidFill>
        </a:ln>
        <a:effectLst/>
      </a:spPr>
      <a:bodyPr rtlCol="0" anchor="ctr"/>
      <a:lstStyle>
        <a:defPPr algn="ctr">
          <a:defRPr sz="1200" dirty="0" err="1" smtClean="0">
            <a:solidFill>
              <a:schemeClr val="tx1"/>
            </a:solidFill>
            <a:latin typeface="Arial" panose="020B0604020202020204" pitchFamily="34" charset="0"/>
            <a:cs typeface="Arial" panose="020B0604020202020204" pitchFamily="34" charset="0"/>
          </a:defRPr>
        </a:defPPr>
      </a:lstStyle>
      <a:style>
        <a:lnRef idx="1">
          <a:schemeClr val="accent1"/>
        </a:lnRef>
        <a:fillRef idx="3">
          <a:schemeClr val="accent1"/>
        </a:fillRef>
        <a:effectRef idx="2">
          <a:schemeClr val="accent1"/>
        </a:effectRef>
        <a:fontRef idx="minor">
          <a:schemeClr val="lt1"/>
        </a:fontRef>
      </a:style>
    </a:spDef>
    <a:lnDef>
      <a:spPr>
        <a:ln w="9525"/>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200" dirty="0" smtClean="0">
            <a:latin typeface="Arial" panose="020B0604020202020204" pitchFamily="34" charset="0"/>
            <a:cs typeface="Arial" panose="020B0604020202020204" pitchFamily="34" charset="0"/>
          </a:defRPr>
        </a:defPPr>
      </a:lstStyle>
    </a:txDef>
  </a:objectDefaults>
  <a:extraClrSchemeLst/>
  <a:custClrLst>
    <a:custClr name="Signalgelb">
      <a:srgbClr val="F9E961"/>
    </a:custClr>
    <a:custClr name="GoGrün">
      <a:srgbClr val="15B226"/>
    </a:custClr>
    <a:custClr name="Signalrot">
      <a:srgbClr val="EE1C3F"/>
    </a:custClr>
    <a:custClr name="Dunkelblau+10">
      <a:srgbClr val="296499"/>
    </a:custClr>
    <a:custClr name="Dunkelblau+20">
      <a:srgbClr val="2F6EB2"/>
    </a:custClr>
    <a:custClr name="Dunkelblau+30">
      <a:srgbClr val="367ECC"/>
    </a:custClr>
    <a:custClr name="Dunkelblau+40">
      <a:srgbClr val="419FE5"/>
    </a:custClr>
    <a:custClr name="Dunkelblau+50">
      <a:srgbClr val="48B6F9"/>
    </a:custClr>
  </a:custClrLst>
  <a:extLst>
    <a:ext uri="{05A4C25C-085E-4340-85A3-A5531E510DB2}">
      <thm15:themeFamily xmlns:thm15="http://schemas.microsoft.com/office/thememl/2012/main" name="201911_Präsentationsvorlage_UM_V10.potx" id="{A2E9C277-2189-4718-89EC-69D476BF5377}" vid="{A62DE937-E183-4B42-8E2F-2B5498AAA76E}"/>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8470</Words>
  <Application>Microsoft Office PowerPoint</Application>
  <PresentationFormat>Bildschirmpräsentation (4:3)</PresentationFormat>
  <Paragraphs>1208</Paragraphs>
  <Slides>90</Slides>
  <Notes>77</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90</vt:i4>
      </vt:variant>
    </vt:vector>
  </HeadingPairs>
  <TitlesOfParts>
    <vt:vector size="101" baseType="lpstr">
      <vt:lpstr>MS PGothic</vt:lpstr>
      <vt:lpstr>MS PGothic</vt:lpstr>
      <vt:lpstr>Arial</vt:lpstr>
      <vt:lpstr>Calibri</vt:lpstr>
      <vt:lpstr>Symbol</vt:lpstr>
      <vt:lpstr>Tahoma</vt:lpstr>
      <vt:lpstr>Times</vt:lpstr>
      <vt:lpstr>Times New Roman</vt:lpstr>
      <vt:lpstr>Wingdings</vt:lpstr>
      <vt:lpstr>Wingdings 3</vt:lpstr>
      <vt:lpstr>201910_HWRM_PPT_Vorlage_Quer_UM_V08</vt:lpstr>
      <vt:lpstr>Hochwasser- und Starkregengefährdung für mein Unternehmen – Risikobewertung, Zuständigkeiten und Maßnahmen für Unternehmen</vt:lpstr>
      <vt:lpstr>Inhalt</vt:lpstr>
      <vt:lpstr>Einige Thesen für heute</vt:lpstr>
      <vt:lpstr>Zielsetzung</vt:lpstr>
      <vt:lpstr>Hochwassergefahr und Hochwasserrisiken für Unternehmen   </vt:lpstr>
      <vt:lpstr>Hochwasserrisiko in Baden-Württemberg</vt:lpstr>
      <vt:lpstr>Hochwasserrisiko in Baden-Württemberg</vt:lpstr>
      <vt:lpstr>Hochwasserrisiko in Baden-Württemberg</vt:lpstr>
      <vt:lpstr>Damit dies in Ihrem Unternehmen nicht unvorbereitet passiert …</vt:lpstr>
      <vt:lpstr> </vt:lpstr>
      <vt:lpstr>Weshalb ist Hochwasservorsorge wichtig für Ihr Unternehmen?</vt:lpstr>
      <vt:lpstr>Hochwassergefahrenkarten und Hochwasserrisikomanagement:  Was hat sich in den letzten Jahren geändert?</vt:lpstr>
      <vt:lpstr>Im Gegensatz zu früheren Hochwasser kann in Zukunft niemand sagen:</vt:lpstr>
      <vt:lpstr>Hochwassergefahrenkarte Typ Überflutungsflächen und -häufigkeiten </vt:lpstr>
      <vt:lpstr>Hochwassergefahrenkarte Typ Überflutungstiefen </vt:lpstr>
      <vt:lpstr>Die verschiedenen Hochwassergefahrenkarten: für jeden Bedarf die richtige Information</vt:lpstr>
      <vt:lpstr>www.hochwasserbw.de So finden Sie die Hochwassergefahrenkarten</vt:lpstr>
      <vt:lpstr>Extremhochwasserereignis  (HQextrem)</vt:lpstr>
      <vt:lpstr>Hochwasserrisiko in Baden-Württemberg</vt:lpstr>
      <vt:lpstr>Ein Wort zu Starkregen</vt:lpstr>
      <vt:lpstr>Die Starkregengefahrenkarte</vt:lpstr>
      <vt:lpstr>Hochwasservorsorge bei Anlagen zum Umgang mit wassergefährdenden Stoffen</vt:lpstr>
      <vt:lpstr>Zusammenfassung</vt:lpstr>
      <vt:lpstr>Hochwasserschutz im Kontext von Compliance</vt:lpstr>
      <vt:lpstr>Haftung bei Hochwasser… </vt:lpstr>
      <vt:lpstr>Compliance</vt:lpstr>
      <vt:lpstr>Risikoanalyse</vt:lpstr>
      <vt:lpstr>Gesetzliche Grundlagen</vt:lpstr>
      <vt:lpstr>Zivilrechtliche (Organ-Innen-)Haftung </vt:lpstr>
      <vt:lpstr>Bußgeldrechtliche Haftung </vt:lpstr>
      <vt:lpstr>Thesen</vt:lpstr>
      <vt:lpstr>Risikoanalyse</vt:lpstr>
      <vt:lpstr>Vier Fallbeispiele einer Kommune in Baden-Württemberg </vt:lpstr>
      <vt:lpstr>Überflutungsflächen und -häufigkeiten  bei einem Kulturdenkmal in der Altstadt </vt:lpstr>
      <vt:lpstr>Überflutungsflächen und -häufigkeiten  auf dem Firmengelände eines Produktionsbetriebs </vt:lpstr>
      <vt:lpstr>HQ100-Überflutungstiefen  bei der Realschule </vt:lpstr>
      <vt:lpstr>Der Supermarkt bei Wegfall der Schutzwirkung </vt:lpstr>
      <vt:lpstr>Wo können Unternehmen veröffentlichte Hochwassergefahrenkarten einsehen?</vt:lpstr>
      <vt:lpstr>Für die Öffentlichkeit: der Weg zur  interaktiven Hochwassergefahrenkarte in UDO  </vt:lpstr>
      <vt:lpstr>Erstellen einer Hochwasserrisikomanagement-Abfrage in UDO: Gefahrenanalyse für jeden Ort </vt:lpstr>
      <vt:lpstr>Das Ergebnis der Risikoabfrage  für einen bestimmten Punkt </vt:lpstr>
      <vt:lpstr>Anleitung zum Lesen einer Hochwassergefahrenkarte </vt:lpstr>
      <vt:lpstr>Die Starkregengefahrenkarte</vt:lpstr>
      <vt:lpstr>Individuelle Risikoanalyse</vt:lpstr>
      <vt:lpstr>Auswertung der Risikoanalyse</vt:lpstr>
      <vt:lpstr>Einige „typische“ Auswirkungen bzw. Schäden durch Hochwasser</vt:lpstr>
      <vt:lpstr>Welche Betriebe bzw. Betriebsbereiche sind besonders gefährdet?</vt:lpstr>
      <vt:lpstr>Strategien im Umgang mit Hochwasserrisiken</vt:lpstr>
      <vt:lpstr>(Hochwasser-)Risikomanagement</vt:lpstr>
      <vt:lpstr>Mögliche Strategien im Umgang mit Risiken</vt:lpstr>
      <vt:lpstr>Entscheidungs-Parameter für ein proaktives Hochwasserrisikomanagement </vt:lpstr>
      <vt:lpstr>Hochwasserrisikomanagement-Prozess</vt:lpstr>
      <vt:lpstr>Beispiel einer Risikoanalyse</vt:lpstr>
      <vt:lpstr>Versicherungsschutz prüfen</vt:lpstr>
      <vt:lpstr>Ein Unternehmen lernt durch Schaden: RIDI Leuchten GmbH, Werk Jungingen</vt:lpstr>
      <vt:lpstr>Chronik des Hochwassers am 02. Juni 2008</vt:lpstr>
      <vt:lpstr>Wie ging es danach weiter?</vt:lpstr>
      <vt:lpstr>Fazit des Hochwassers</vt:lpstr>
      <vt:lpstr>Was wurde unternommen</vt:lpstr>
      <vt:lpstr>RIDI Leuchten GmbH ist nun gut gerüstet  gegen das nächste Hochwasser</vt:lpstr>
      <vt:lpstr>Ein Unternehmen sorgt proaktiv vor – IST Metz GmbH, Nürtingen</vt:lpstr>
      <vt:lpstr>Ausgangslage und Anlass</vt:lpstr>
      <vt:lpstr>PowerPoint-Präsentation</vt:lpstr>
      <vt:lpstr>Erste Schritte zum betrieblichen Hochwasserschutzkonzept</vt:lpstr>
      <vt:lpstr>PowerPoint-Präsentation</vt:lpstr>
      <vt:lpstr>PowerPoint-Präsentation</vt:lpstr>
      <vt:lpstr>PowerPoint-Präsentation</vt:lpstr>
      <vt:lpstr>Organisatorische Maßnahmen: Hochwassermarken an den Gebäuden</vt:lpstr>
      <vt:lpstr>PowerPoint-Präsentation</vt:lpstr>
      <vt:lpstr>PowerPoint-Präsentation</vt:lpstr>
      <vt:lpstr>Vertiefungsmaterial</vt:lpstr>
      <vt:lpstr>Worauf sollten Sie Ihre Kommune  im Vorfeld ansprechen?</vt:lpstr>
      <vt:lpstr> </vt:lpstr>
      <vt:lpstr>Verhalten vor dem Hochwasser</vt:lpstr>
      <vt:lpstr>Verhalten vor dem Hochwasser</vt:lpstr>
      <vt:lpstr>Verhalten während des Hochwassers</vt:lpstr>
      <vt:lpstr>Wo erhalten Sie im Hochwasserfall  wichtige Informationen?</vt:lpstr>
      <vt:lpstr>Verhalten nach dem Hochwasser</vt:lpstr>
      <vt:lpstr>Verhalten nach dem Hochwasser</vt:lpstr>
      <vt:lpstr>Das sagen betroffene Unternehmen  nach einem Hochwasser:</vt:lpstr>
      <vt:lpstr>Checkliste VOR dem Hochwasser</vt:lpstr>
      <vt:lpstr>Checkliste unmittelbar VOR dem Hochwasser</vt:lpstr>
      <vt:lpstr>Checkliste WÄHREND dem Hochwasser</vt:lpstr>
      <vt:lpstr>Checkliste NACH dem Hochwasser</vt:lpstr>
      <vt:lpstr>Verhalten im Hochwasserfall Ruhe bewahren!</vt:lpstr>
      <vt:lpstr>Weiterführende Informationen</vt:lpstr>
      <vt:lpstr>Kommunikationsprodukte für die Wirtschaft</vt:lpstr>
      <vt:lpstr>Weitere Informationen finden Sie unter:</vt:lpstr>
      <vt:lpstr>„Hand aufs Herz“</vt:lpstr>
      <vt:lpstr>PowerPoint-Präsentation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Hochwasserschutz Unternehmen</dc:title>
  <dc:creator>Sophie von Lossau-D`Ambrosio</dc:creator>
  <cp:lastModifiedBy>Markus Hack</cp:lastModifiedBy>
  <cp:revision>207</cp:revision>
  <cp:lastPrinted>2018-11-05T17:22:56Z</cp:lastPrinted>
  <dcterms:created xsi:type="dcterms:W3CDTF">2018-05-18T03:30:45Z</dcterms:created>
  <dcterms:modified xsi:type="dcterms:W3CDTF">2023-09-22T10:43:41Z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5842896</vt:lpwstr>
  </property>
  <property fmtid="{D5CDD505-2E9C-101B-9397-08002B2CF9AE}" pid="3" name="NXPowerLiteSettings">
    <vt:lpwstr>C7000400038000</vt:lpwstr>
  </property>
  <property fmtid="{D5CDD505-2E9C-101B-9397-08002B2CF9AE}" pid="4" name="NXPowerLiteVersion">
    <vt:lpwstr>S9.0.1</vt:lpwstr>
  </property>
</Properties>
</file>